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67" r:id="rId2"/>
    <p:sldId id="36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370" r:id="rId12"/>
    <p:sldId id="371" r:id="rId13"/>
    <p:sldId id="372" r:id="rId14"/>
    <p:sldId id="373" r:id="rId15"/>
    <p:sldId id="374" r:id="rId16"/>
    <p:sldId id="375" r:id="rId17"/>
    <p:sldId id="379" r:id="rId18"/>
    <p:sldId id="268" r:id="rId19"/>
    <p:sldId id="269" r:id="rId20"/>
    <p:sldId id="270" r:id="rId21"/>
    <p:sldId id="271" r:id="rId22"/>
    <p:sldId id="377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80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9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uc Minh - Vien Dien Tu Vien Thong" userId="db9500b4-8adb-42e5-a98f-80b20c17dcf4" providerId="ADAL" clId="{88C7CD18-138B-4355-9ED6-AE0FDC635DAA}"/>
    <pc:docChg chg="modSld">
      <pc:chgData name="Nguyen Duc Minh - Vien Dien Tu Vien Thong" userId="db9500b4-8adb-42e5-a98f-80b20c17dcf4" providerId="ADAL" clId="{88C7CD18-138B-4355-9ED6-AE0FDC635DAA}" dt="2022-07-08T00:45:36.540" v="4" actId="14100"/>
      <pc:docMkLst>
        <pc:docMk/>
      </pc:docMkLst>
      <pc:sldChg chg="modSp mod">
        <pc:chgData name="Nguyen Duc Minh - Vien Dien Tu Vien Thong" userId="db9500b4-8adb-42e5-a98f-80b20c17dcf4" providerId="ADAL" clId="{88C7CD18-138B-4355-9ED6-AE0FDC635DAA}" dt="2022-07-08T00:45:36.540" v="4" actId="14100"/>
        <pc:sldMkLst>
          <pc:docMk/>
          <pc:sldMk cId="0" sldId="328"/>
        </pc:sldMkLst>
        <pc:spChg chg="mod">
          <ac:chgData name="Nguyen Duc Minh - Vien Dien Tu Vien Thong" userId="db9500b4-8adb-42e5-a98f-80b20c17dcf4" providerId="ADAL" clId="{88C7CD18-138B-4355-9ED6-AE0FDC635DAA}" dt="2022-07-08T00:45:32.848" v="3" actId="20577"/>
          <ac:spMkLst>
            <pc:docMk/>
            <pc:sldMk cId="0" sldId="328"/>
            <ac:spMk id="3" creationId="{00000000-0000-0000-0000-000000000000}"/>
          </ac:spMkLst>
        </pc:spChg>
        <pc:picChg chg="mod">
          <ac:chgData name="Nguyen Duc Minh - Vien Dien Tu Vien Thong" userId="db9500b4-8adb-42e5-a98f-80b20c17dcf4" providerId="ADAL" clId="{88C7CD18-138B-4355-9ED6-AE0FDC635DAA}" dt="2022-07-08T00:45:36.540" v="4" actId="14100"/>
          <ac:picMkLst>
            <pc:docMk/>
            <pc:sldMk cId="0" sldId="328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4DBBE-6FC1-445F-A247-BE3BE6145D62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1F88D-AF06-4206-96B5-B1BD3CCD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1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>
            <a:extLst>
              <a:ext uri="{FF2B5EF4-FFF2-40B4-BE49-F238E27FC236}">
                <a16:creationId xmlns:a16="http://schemas.microsoft.com/office/drawing/2014/main" id="{6CF8D196-031D-4253-8248-C07A8635F0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05219" name="Rectangle 3">
            <a:extLst>
              <a:ext uri="{FF2B5EF4-FFF2-40B4-BE49-F238E27FC236}">
                <a16:creationId xmlns:a16="http://schemas.microsoft.com/office/drawing/2014/main" id="{B8CC155A-9A46-463E-805B-8D1A696D9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/>
              <a:t>Increasing performance requires decreasing execution time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>
            <a:extLst>
              <a:ext uri="{FF2B5EF4-FFF2-40B4-BE49-F238E27FC236}">
                <a16:creationId xmlns:a16="http://schemas.microsoft.com/office/drawing/2014/main" id="{DCED6CEA-740A-41E7-824A-A44BE149AC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07267" name="Rectangle 3">
            <a:extLst>
              <a:ext uri="{FF2B5EF4-FFF2-40B4-BE49-F238E27FC236}">
                <a16:creationId xmlns:a16="http://schemas.microsoft.com/office/drawing/2014/main" id="{829DA9AC-08F6-416D-89AB-F658956525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/>
              <a:t>Many techniques that decrease the number of clock cycles also increase the clock cycle time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94" name="Rectangle 2">
            <a:extLst>
              <a:ext uri="{FF2B5EF4-FFF2-40B4-BE49-F238E27FC236}">
                <a16:creationId xmlns:a16="http://schemas.microsoft.com/office/drawing/2014/main" id="{10E310E0-F949-4F89-8007-DBC42E5DA9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9795" name="Rectangle 3">
            <a:extLst>
              <a:ext uri="{FF2B5EF4-FFF2-40B4-BE49-F238E27FC236}">
                <a16:creationId xmlns:a16="http://schemas.microsoft.com/office/drawing/2014/main" id="{B8500724-329D-47D7-BA8F-798D5012E2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/>
              <a:t>A clock cycle is the basic unit of time to execute one operation/pipeline stage/etc.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>
            <a:extLst>
              <a:ext uri="{FF2B5EF4-FFF2-40B4-BE49-F238E27FC236}">
                <a16:creationId xmlns:a16="http://schemas.microsoft.com/office/drawing/2014/main" id="{F9D2CDE9-AF7F-48C7-BED0-09AFEB0C85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2387" name="Rectangle 3">
            <a:extLst>
              <a:ext uri="{FF2B5EF4-FFF2-40B4-BE49-F238E27FC236}">
                <a16:creationId xmlns:a16="http://schemas.microsoft.com/office/drawing/2014/main" id="{C102A368-88A9-4D1D-87B1-CA7103FBF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/>
              <a:t>Note that instruction count is dynamic – i.e., its not the number of lines in the code, but THE NUMBER OF INSTRUCTIONS EXECUTED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>
            <a:extLst>
              <a:ext uri="{FF2B5EF4-FFF2-40B4-BE49-F238E27FC236}">
                <a16:creationId xmlns:a16="http://schemas.microsoft.com/office/drawing/2014/main" id="{623D32F6-25E5-41E5-89EA-8EAE601783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43" name="Rectangle 3">
            <a:extLst>
              <a:ext uri="{FF2B5EF4-FFF2-40B4-BE49-F238E27FC236}">
                <a16:creationId xmlns:a16="http://schemas.microsoft.com/office/drawing/2014/main" id="{EBE5C874-BE9A-42D3-8EDF-3197F7362A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/>
              <a:t>For lecture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Rectangle 2">
            <a:extLst>
              <a:ext uri="{FF2B5EF4-FFF2-40B4-BE49-F238E27FC236}">
                <a16:creationId xmlns:a16="http://schemas.microsoft.com/office/drawing/2014/main" id="{10020AE9-A6D4-49E0-B7C5-E8529E8F62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6483" name="Rectangle 3">
            <a:extLst>
              <a:ext uri="{FF2B5EF4-FFF2-40B4-BE49-F238E27FC236}">
                <a16:creationId xmlns:a16="http://schemas.microsoft.com/office/drawing/2014/main" id="{8EB72B3D-B05B-4464-A123-B71FC2A3AC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/>
              <a:t>For lecture</a:t>
            </a:r>
          </a:p>
        </p:txBody>
      </p:sp>
    </p:spTree>
    <p:extLst>
      <p:ext uri="{BB962C8B-B14F-4D97-AF65-F5344CB8AC3E}">
        <p14:creationId xmlns:p14="http://schemas.microsoft.com/office/powerpoint/2010/main" val="2197420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1F88D-AF06-4206-96B5-B1BD3CCDBAC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5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B41B-640A-4E24-A610-C19258BFB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6B0AD-E620-494B-AB1D-78EFDA01A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44B3E-A2F7-4600-858E-6DD8FFAEA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FC25C-CC77-4E4B-B5B2-0064F21474C2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DCA02-C399-47FC-88B9-C8A42539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640AC-694D-4AD4-96B6-BFB5B285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3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89E4-605E-42C5-A017-374A699B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7E03A-5154-41A4-B626-0E26C4391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EB91-7B1B-4425-9A3A-38FA4CBC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3B01-0B18-4D9E-A366-9E311E37F2CA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D74FF-9068-474D-82B1-D0EE8AEA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B9EEE-2CB1-4D0B-A5C4-DDB69970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8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7C182-AE23-4CB8-9EC3-899B292C5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86F5F-A17F-4FDD-B15C-06FD04CDB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E72F7-B92A-418E-AD21-2A0C7563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6901-42EA-4C9F-A903-41AB662CB215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42C49-42F0-42C2-A88D-31714470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3B0E1-5BAE-4D02-88A6-BB1F81B7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95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1B79-277C-4A9B-9DEC-D3DF80CB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422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F5B91-D4C2-469A-AD34-43892A737CD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11200" y="914400"/>
            <a:ext cx="5334000" cy="2393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10209-4918-42FE-BF1C-E39B16470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914400"/>
            <a:ext cx="5334000" cy="2393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59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40CE8-B9B6-4B57-B517-60D288E5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47D11-94BE-4B9C-BA0F-BA66E232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642A3-5F7C-4A00-9B43-601A8149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3130-EBCB-4524-AACC-4ACDBED26504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BA5C-E965-4B0E-8585-EF721689E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7A933-5027-4FD1-9BF2-19E684A1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86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007E-CE7B-4FCC-9CE8-EEE3CC54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0BAA7-BC3B-4090-B22F-983E9E672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5220-900E-4BC4-9965-BD898442F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B263-8280-45AB-B564-47858C40FA0E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5B6EA-6881-4608-ADE6-31115526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FD61B-EDC1-4D71-ADD9-98AF7049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5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509A-A6BE-491C-BDA9-ED025647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515FE-6290-4E4D-A68F-A11914BEE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4A831-30C2-4466-9A42-F9CB51F3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CBED5-E4F5-4220-90E7-4BA9ADB0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D7BEB-3590-4214-B0E3-946C9D770E39}" type="datetime1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EDFF4-898C-46B7-8441-1B617B43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26F64-93BF-4916-8E24-18A3AE0C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9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BA78-6BD1-4899-8D68-29414752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9BA4E-1964-41B8-BE22-93CF6893C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996D6-1602-4BC9-B670-C65CFC659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154AF-4E1A-401D-9D91-0DBA4B4DE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09FF8-5854-4144-A08F-3604E3697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24CD0-3E61-4B31-9A5F-518CF730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C38F-1F34-4AB1-A8E7-DEACF891E520}" type="datetime1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A9C80D-83DA-4244-B377-FD00B707E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55ECB6-BDFD-472D-AE49-A4E94BCD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0FAC-E211-4BE1-A676-42595904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634D1-8D97-4184-9A4E-F8B41B1C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273F-7A09-4E33-A99F-E5BD765E59C8}" type="datetime1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FC652-0778-4F74-B240-79488FBB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DD18C-E3E9-4686-8D3C-1CAEE8A6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8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ACE4CC-73A6-4C8A-9735-F5C5EFD1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F82A3-C897-4473-BF30-20CBB79A2878}" type="datetime1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D1436-0BA6-40BB-A489-63B8C4A11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0BCCC-39E1-4D8C-B2AB-AC5A4862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AEFB-8201-460A-9ADE-8F8294238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89F6-0F93-48FE-BFDA-98A393386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BFDD8-E508-49CE-AA0F-70B7CCB09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D6525-AF45-4465-94AE-736B2682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58DD-72C0-4C7B-9410-90D1DADBD6EF}" type="datetime1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DF93E-81E2-493E-B07E-053770E1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D4EAE-CC2D-4E02-84A6-D4DDCB84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D2F0-A34A-4704-B5D9-615EBD65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08D911-534A-43C7-B65E-1C9F3C01C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1ACD5-5942-4C56-9CBC-EBF7A7F8E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31BFE-7B3C-4A45-9A4A-6E8C75ED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C0B4C-A2DA-40C0-AE5F-01F4C1DFBB7C}" type="datetime1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8E7B-27E2-4E20-A3EE-4772E7C3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C538D-0742-4870-AE6C-F3451909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2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33769-E174-4AE9-BE9A-69C4133BE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4ABE3-F5D9-4557-8FD5-F7046DC01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3BF8C-4D19-43E7-9A0C-CC5ACC99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1B277-4676-4F28-A33B-E7B2F13DC750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13D07-F370-4AF2-AF19-DEF89AD7A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BA417-10D6-4C89-89DC-C71A92565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F761E-2ACE-4463-8446-DEA6CEEEA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1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73.png"/><Relationship Id="rId10" Type="http://schemas.openxmlformats.org/officeDocument/2006/relationships/image" Target="../media/image109.png"/><Relationship Id="rId4" Type="http://schemas.openxmlformats.org/officeDocument/2006/relationships/image" Target="../media/image72.png"/><Relationship Id="rId9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42F8-6686-43F7-9B72-2C00F4317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Computer Architecture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A32A1-B34C-4D0C-95CB-CA91636D5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1800" b="0" i="0" dirty="0">
                <a:solidFill>
                  <a:srgbClr val="242021"/>
                </a:solidFill>
                <a:effectLst/>
                <a:latin typeface="ITCFranklinGothicStd-Hvy"/>
              </a:rPr>
              <a:t>Computer Organization and Design</a:t>
            </a:r>
            <a:br>
              <a:rPr lang="pt-BR" sz="1800" b="0" i="0" dirty="0">
                <a:solidFill>
                  <a:srgbClr val="242021"/>
                </a:solidFill>
                <a:effectLst/>
                <a:latin typeface="ITCFranklinGothicStd-Hvy"/>
              </a:rPr>
            </a:br>
            <a:r>
              <a:rPr lang="pt-BR" sz="1800" b="0" i="0" dirty="0">
                <a:solidFill>
                  <a:srgbClr val="242021"/>
                </a:solidFill>
                <a:effectLst/>
                <a:latin typeface="ITCFranklinGothicStd-DmCd"/>
              </a:rPr>
              <a:t>T H E  H A R D W A R E / S O F T W A R E  I N T E R F A C E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6615-6E6F-4DC9-8D91-89B326F98C73}"/>
              </a:ext>
            </a:extLst>
          </p:cNvPr>
          <p:cNvSpPr txBox="1"/>
          <p:nvPr/>
        </p:nvSpPr>
        <p:spPr>
          <a:xfrm>
            <a:off x="732656" y="4886803"/>
            <a:ext cx="1106935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dirty="0"/>
            </a:br>
            <a:r>
              <a:rPr lang="en-US" sz="1800" b="0" i="1" dirty="0">
                <a:latin typeface="+mn-lt"/>
              </a:rPr>
              <a:t>[Adapted from Computer Organization and Design, </a:t>
            </a:r>
            <a:r>
              <a:rPr lang="en-US" i="1" dirty="0"/>
              <a:t>RISC-V </a:t>
            </a:r>
            <a:r>
              <a:rPr lang="en-US" sz="1800" b="0" i="1" dirty="0">
                <a:latin typeface="+mn-lt"/>
              </a:rPr>
              <a:t>Edition,  Patterson &amp; Hennessy, © 2018, MK]</a:t>
            </a:r>
            <a:br>
              <a:rPr lang="en-US" sz="1800" b="0" i="1" dirty="0">
                <a:latin typeface="+mn-lt"/>
              </a:rPr>
            </a:br>
            <a:r>
              <a:rPr lang="en-US" sz="1800" b="0" i="1" dirty="0">
                <a:latin typeface="+mn-lt"/>
              </a:rPr>
              <a:t>[Adapted from </a:t>
            </a:r>
            <a:r>
              <a:rPr lang="en-US" i="1" dirty="0"/>
              <a:t>Great ideas in Computer Architecture (CS 61C)</a:t>
            </a:r>
            <a:r>
              <a:rPr lang="en-US" sz="1800" b="0" i="1" dirty="0">
                <a:latin typeface="+mn-lt"/>
              </a:rPr>
              <a:t> lecture slides, Garcia</a:t>
            </a:r>
            <a:r>
              <a:rPr lang="en-US" i="1" dirty="0"/>
              <a:t> and </a:t>
            </a:r>
            <a:r>
              <a:rPr lang="en-US" i="1" dirty="0" err="1"/>
              <a:t>Nikolíc</a:t>
            </a:r>
            <a:r>
              <a:rPr lang="en-US" sz="1800" b="0" i="1" dirty="0">
                <a:latin typeface="+mn-lt"/>
              </a:rPr>
              <a:t>,  © 2020, UC Berkeley]</a:t>
            </a:r>
            <a:br>
              <a:rPr lang="en-US" sz="2400" dirty="0"/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DCC4A-2B34-4C39-90CC-91EBFBAF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1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815848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“Iron Law” of Processor Performance</a:t>
            </a:r>
          </a:p>
        </p:txBody>
      </p:sp>
      <p:sp>
        <p:nvSpPr>
          <p:cNvPr id="3" name="object 3"/>
          <p:cNvSpPr/>
          <p:nvPr/>
        </p:nvSpPr>
        <p:spPr>
          <a:xfrm>
            <a:off x="1296801" y="1366323"/>
            <a:ext cx="7904480" cy="963507"/>
          </a:xfrm>
          <a:custGeom>
            <a:avLst/>
            <a:gdLst/>
            <a:ahLst/>
            <a:cxnLst/>
            <a:rect l="l" t="t" r="r" b="b"/>
            <a:pathLst>
              <a:path w="5928359" h="722630">
                <a:moveTo>
                  <a:pt x="0" y="0"/>
                </a:moveTo>
                <a:lnTo>
                  <a:pt x="5928360" y="0"/>
                </a:lnTo>
                <a:lnTo>
                  <a:pt x="5928360" y="722376"/>
                </a:lnTo>
                <a:lnTo>
                  <a:pt x="0" y="72237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542716" y="1459665"/>
            <a:ext cx="1660432" cy="818130"/>
          </a:xfrm>
          <a:prstGeom prst="rect">
            <a:avLst/>
          </a:prstGeom>
          <a:ln>
            <a:noFill/>
          </a:ln>
        </p:spPr>
        <p:txBody>
          <a:bodyPr vert="horz" wrap="square" lIns="0" tIns="11007" rIns="0" bIns="0" rtlCol="0">
            <a:spAutoFit/>
          </a:bodyPr>
          <a:lstStyle/>
          <a:p>
            <a:pPr marR="6773" indent="17780">
              <a:lnSpc>
                <a:spcPct val="101499"/>
              </a:lnSpc>
              <a:spcBef>
                <a:spcPts val="87"/>
              </a:spcBef>
              <a:tabLst>
                <a:tab pos="292093" algn="l"/>
                <a:tab pos="1255575" algn="l"/>
                <a:tab pos="1425751" algn="l"/>
              </a:tabLst>
            </a:pPr>
            <a:r>
              <a:rPr sz="2667" u="sng" spc="-73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 	</a:t>
            </a:r>
            <a:r>
              <a:rPr sz="2667" u="sng" spc="-180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T</a:t>
            </a:r>
            <a:r>
              <a:rPr sz="2667" u="sng" spc="-60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i</a:t>
            </a:r>
            <a:r>
              <a:rPr sz="2667" u="sng" spc="167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m</a:t>
            </a:r>
            <a:r>
              <a:rPr sz="2667" u="sng" spc="133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e</a:t>
            </a:r>
            <a:r>
              <a:rPr sz="2667" u="sng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	</a:t>
            </a:r>
            <a:r>
              <a:rPr sz="2667" dirty="0">
                <a:latin typeface="Gill Sans MT"/>
                <a:cs typeface="Gill Sans MT"/>
              </a:rPr>
              <a:t>	</a:t>
            </a:r>
            <a:r>
              <a:rPr sz="2667" spc="-87" dirty="0">
                <a:latin typeface="Gill Sans MT"/>
                <a:cs typeface="Gill Sans MT"/>
              </a:rPr>
              <a:t> </a:t>
            </a:r>
            <a:r>
              <a:rPr sz="2667" spc="93" dirty="0">
                <a:latin typeface="Gill Sans MT"/>
                <a:cs typeface="Gill Sans MT"/>
              </a:rPr>
              <a:t>Program</a:t>
            </a:r>
            <a:endParaRPr sz="2667" dirty="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6700" y="1459665"/>
            <a:ext cx="1729740" cy="818130"/>
          </a:xfrm>
          <a:prstGeom prst="rect">
            <a:avLst/>
          </a:prstGeom>
          <a:ln>
            <a:noFill/>
          </a:ln>
        </p:spPr>
        <p:txBody>
          <a:bodyPr vert="horz" wrap="square" lIns="0" tIns="11007" rIns="0" bIns="0" rtlCol="0">
            <a:spAutoFit/>
          </a:bodyPr>
          <a:lstStyle/>
          <a:p>
            <a:pPr marL="160015" marR="6773" indent="-160863">
              <a:lnSpc>
                <a:spcPct val="101499"/>
              </a:lnSpc>
              <a:spcBef>
                <a:spcPts val="87"/>
              </a:spcBef>
            </a:pPr>
            <a:r>
              <a:rPr sz="2667" u="sng" spc="-20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I</a:t>
            </a:r>
            <a:r>
              <a:rPr sz="2667" u="sng" spc="127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ns</a:t>
            </a:r>
            <a:r>
              <a:rPr sz="2667" u="sng" spc="33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t</a:t>
            </a:r>
            <a:r>
              <a:rPr sz="2667" u="sng" spc="-107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r</a:t>
            </a:r>
            <a:r>
              <a:rPr sz="2667" u="sng" spc="120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u</a:t>
            </a:r>
            <a:r>
              <a:rPr sz="2667" u="sng" spc="53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c</a:t>
            </a:r>
            <a:r>
              <a:rPr sz="2667" u="sng" spc="13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tio</a:t>
            </a:r>
            <a:r>
              <a:rPr sz="2667" u="sng" spc="113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ns </a:t>
            </a:r>
            <a:r>
              <a:rPr sz="2667" spc="80" dirty="0">
                <a:latin typeface="Gill Sans MT"/>
                <a:cs typeface="Gill Sans MT"/>
              </a:rPr>
              <a:t> </a:t>
            </a:r>
            <a:r>
              <a:rPr sz="2667" spc="93" dirty="0">
                <a:latin typeface="Gill Sans MT"/>
                <a:cs typeface="Gill Sans MT"/>
              </a:rPr>
              <a:t>Program</a:t>
            </a:r>
            <a:endParaRPr sz="2667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9984" y="1703731"/>
            <a:ext cx="104140" cy="288904"/>
          </a:xfrm>
          <a:prstGeom prst="rect">
            <a:avLst/>
          </a:prstGeom>
          <a:ln>
            <a:noFill/>
          </a:ln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733" spc="-40" dirty="0">
                <a:latin typeface="Gill Sans MT"/>
                <a:cs typeface="Gill Sans MT"/>
              </a:rPr>
              <a:t>*</a:t>
            </a:r>
            <a:endParaRPr sz="1733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4995" y="1480823"/>
            <a:ext cx="1581573" cy="403594"/>
          </a:xfrm>
          <a:prstGeom prst="rect">
            <a:avLst/>
          </a:prstGeom>
          <a:ln>
            <a:noFill/>
          </a:ln>
        </p:spPr>
        <p:txBody>
          <a:bodyPr vert="horz" wrap="square" lIns="0" tIns="11007" rIns="0" bIns="0" rtlCol="0">
            <a:spAutoFit/>
          </a:bodyPr>
          <a:lstStyle/>
          <a:p>
            <a:pPr marR="6773" indent="33866">
              <a:lnSpc>
                <a:spcPct val="101499"/>
              </a:lnSpc>
              <a:spcBef>
                <a:spcPts val="87"/>
              </a:spcBef>
              <a:tabLst>
                <a:tab pos="1531582" algn="l"/>
              </a:tabLst>
            </a:pPr>
            <a:r>
              <a:rPr lang="en-US" sz="2667" u="sng" spc="-73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  </a:t>
            </a:r>
            <a:r>
              <a:rPr lang="en-US" sz="2667" u="sng" spc="-152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 </a:t>
            </a:r>
            <a:r>
              <a:rPr lang="en-US" sz="2667" u="sng" spc="-7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Cycles</a:t>
            </a:r>
            <a:r>
              <a:rPr sz="2667" u="sng" spc="-7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	</a:t>
            </a:r>
            <a:endParaRPr sz="2667" dirty="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85936" y="1720660"/>
            <a:ext cx="104140" cy="288904"/>
          </a:xfrm>
          <a:prstGeom prst="rect">
            <a:avLst/>
          </a:prstGeom>
          <a:ln>
            <a:noFill/>
          </a:ln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733" spc="-40" dirty="0">
                <a:latin typeface="Gill Sans MT"/>
                <a:cs typeface="Gill Sans MT"/>
              </a:rPr>
              <a:t>*</a:t>
            </a:r>
            <a:endParaRPr sz="1733" dirty="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27310" y="1459665"/>
            <a:ext cx="782320" cy="818130"/>
          </a:xfrm>
          <a:prstGeom prst="rect">
            <a:avLst/>
          </a:prstGeom>
          <a:ln>
            <a:noFill/>
          </a:ln>
        </p:spPr>
        <p:txBody>
          <a:bodyPr vert="horz" wrap="square" lIns="0" tIns="11007" rIns="0" bIns="0" rtlCol="0">
            <a:spAutoFit/>
          </a:bodyPr>
          <a:lstStyle/>
          <a:p>
            <a:pPr marR="6773" indent="52492">
              <a:lnSpc>
                <a:spcPct val="101499"/>
              </a:lnSpc>
              <a:spcBef>
                <a:spcPts val="87"/>
              </a:spcBef>
            </a:pPr>
            <a:r>
              <a:rPr sz="2667" u="sng" spc="-180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T</a:t>
            </a:r>
            <a:r>
              <a:rPr sz="2667" u="sng" spc="-60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i</a:t>
            </a:r>
            <a:r>
              <a:rPr sz="2667" u="sng" spc="167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m</a:t>
            </a:r>
            <a:r>
              <a:rPr sz="2667" u="sng" spc="107" dirty="0"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e </a:t>
            </a:r>
            <a:r>
              <a:rPr sz="2667" spc="73" dirty="0">
                <a:latin typeface="Gill Sans MT"/>
                <a:cs typeface="Gill Sans MT"/>
              </a:rPr>
              <a:t> </a:t>
            </a:r>
            <a:r>
              <a:rPr sz="2667" spc="-200" dirty="0">
                <a:latin typeface="Gill Sans MT"/>
                <a:cs typeface="Gill Sans MT"/>
              </a:rPr>
              <a:t>C</a:t>
            </a:r>
            <a:r>
              <a:rPr sz="2667" spc="-133" dirty="0">
                <a:latin typeface="Gill Sans MT"/>
                <a:cs typeface="Gill Sans MT"/>
              </a:rPr>
              <a:t>y</a:t>
            </a:r>
            <a:r>
              <a:rPr sz="2667" spc="20" dirty="0">
                <a:latin typeface="Gill Sans MT"/>
                <a:cs typeface="Gill Sans MT"/>
              </a:rPr>
              <a:t>c</a:t>
            </a:r>
            <a:r>
              <a:rPr sz="2667" spc="33" dirty="0">
                <a:latin typeface="Gill Sans MT"/>
                <a:cs typeface="Gill Sans MT"/>
              </a:rPr>
              <a:t>l</a:t>
            </a:r>
            <a:r>
              <a:rPr sz="2667" spc="133" dirty="0">
                <a:latin typeface="Gill Sans MT"/>
                <a:cs typeface="Gill Sans MT"/>
              </a:rPr>
              <a:t>e</a:t>
            </a:r>
            <a:endParaRPr sz="2667" dirty="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45356" y="3603639"/>
            <a:ext cx="4575387" cy="5095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7" dirty="0">
                <a:latin typeface="Calibri"/>
                <a:cs typeface="Calibri"/>
              </a:rPr>
              <a:t>CPI</a:t>
            </a:r>
            <a:r>
              <a:rPr sz="3200" b="1" spc="-33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-27" dirty="0">
                <a:latin typeface="Calibri"/>
                <a:cs typeface="Calibri"/>
              </a:rPr>
              <a:t> </a:t>
            </a:r>
            <a:r>
              <a:rPr sz="3200" b="1" u="heavy" spc="-13" dirty="0">
                <a:uFill>
                  <a:solidFill>
                    <a:srgbClr val="D7E055"/>
                  </a:solidFill>
                </a:uFill>
                <a:latin typeface="Calibri"/>
                <a:cs typeface="Calibri"/>
              </a:rPr>
              <a:t>C</a:t>
            </a:r>
            <a:r>
              <a:rPr sz="3200" b="1" spc="-13" dirty="0">
                <a:latin typeface="Calibri"/>
                <a:cs typeface="Calibri"/>
              </a:rPr>
              <a:t>ycles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u="heavy" spc="-20" dirty="0">
                <a:uFill>
                  <a:solidFill>
                    <a:srgbClr val="D7E055"/>
                  </a:solidFill>
                </a:uFill>
                <a:latin typeface="Calibri"/>
                <a:cs typeface="Calibri"/>
              </a:rPr>
              <a:t>P</a:t>
            </a:r>
            <a:r>
              <a:rPr sz="3200" b="1" spc="-20" dirty="0">
                <a:latin typeface="Calibri"/>
                <a:cs typeface="Calibri"/>
              </a:rPr>
              <a:t>er</a:t>
            </a:r>
            <a:r>
              <a:rPr sz="3200" b="1" spc="-27" dirty="0">
                <a:latin typeface="Calibri"/>
                <a:cs typeface="Calibri"/>
              </a:rPr>
              <a:t> </a:t>
            </a:r>
            <a:r>
              <a:rPr sz="3200" b="1" u="heavy" spc="-7" dirty="0">
                <a:uFill>
                  <a:solidFill>
                    <a:srgbClr val="D7E055"/>
                  </a:solidFill>
                </a:uFill>
                <a:latin typeface="Calibri"/>
                <a:cs typeface="Calibri"/>
              </a:rPr>
              <a:t>I</a:t>
            </a:r>
            <a:r>
              <a:rPr sz="3200" b="1" spc="-7" dirty="0">
                <a:latin typeface="Calibri"/>
                <a:cs typeface="Calibri"/>
              </a:rPr>
              <a:t>nstruction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65229" y="2652550"/>
            <a:ext cx="304800" cy="738293"/>
            <a:chOff x="6635505" y="2717286"/>
            <a:chExt cx="228600" cy="553720"/>
          </a:xfrm>
        </p:grpSpPr>
        <p:sp>
          <p:nvSpPr>
            <p:cNvPr id="12" name="object 12"/>
            <p:cNvSpPr/>
            <p:nvPr/>
          </p:nvSpPr>
          <p:spPr>
            <a:xfrm>
              <a:off x="6749795" y="2907795"/>
              <a:ext cx="0" cy="363220"/>
            </a:xfrm>
            <a:custGeom>
              <a:avLst/>
              <a:gdLst/>
              <a:ahLst/>
              <a:cxnLst/>
              <a:rect l="l" t="t" r="r" b="b"/>
              <a:pathLst>
                <a:path h="363220">
                  <a:moveTo>
                    <a:pt x="0" y="362597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635505" y="2717286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114287" y="0"/>
                  </a:moveTo>
                  <a:lnTo>
                    <a:pt x="0" y="228612"/>
                  </a:lnTo>
                  <a:lnTo>
                    <a:pt x="228600" y="228600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40787" y="6594174"/>
            <a:ext cx="95250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73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100" dirty="0">
                <a:solidFill>
                  <a:srgbClr val="FFFFFF"/>
                </a:solidFill>
                <a:latin typeface="Trebuchet MS"/>
                <a:cs typeface="Trebuchet MS"/>
              </a:rPr>
              <a:t>(10)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C1C83-F778-4B3A-91AE-62928D5C5224}"/>
              </a:ext>
            </a:extLst>
          </p:cNvPr>
          <p:cNvSpPr txBox="1"/>
          <p:nvPr/>
        </p:nvSpPr>
        <p:spPr>
          <a:xfrm>
            <a:off x="5699993" y="1821509"/>
            <a:ext cx="166825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spc="-20" dirty="0">
                <a:latin typeface="Gill Sans MT"/>
                <a:cs typeface="Gill Sans MT"/>
              </a:rPr>
              <a:t>I</a:t>
            </a:r>
            <a:r>
              <a:rPr lang="en-US" sz="2400" spc="127" dirty="0">
                <a:latin typeface="Gill Sans MT"/>
                <a:cs typeface="Gill Sans MT"/>
              </a:rPr>
              <a:t>ns</a:t>
            </a:r>
            <a:r>
              <a:rPr lang="en-US" sz="2400" spc="33" dirty="0">
                <a:latin typeface="Gill Sans MT"/>
                <a:cs typeface="Gill Sans MT"/>
              </a:rPr>
              <a:t>t</a:t>
            </a:r>
            <a:r>
              <a:rPr lang="en-US" sz="2400" spc="-107" dirty="0">
                <a:latin typeface="Gill Sans MT"/>
                <a:cs typeface="Gill Sans MT"/>
              </a:rPr>
              <a:t>r</a:t>
            </a:r>
            <a:r>
              <a:rPr lang="en-US" sz="2400" spc="120" dirty="0">
                <a:latin typeface="Gill Sans MT"/>
                <a:cs typeface="Gill Sans MT"/>
              </a:rPr>
              <a:t>u</a:t>
            </a:r>
            <a:r>
              <a:rPr lang="en-US" sz="2400" spc="53" dirty="0">
                <a:latin typeface="Gill Sans MT"/>
                <a:cs typeface="Gill Sans MT"/>
              </a:rPr>
              <a:t>c</a:t>
            </a:r>
            <a:r>
              <a:rPr lang="en-US" sz="2400" spc="13" dirty="0">
                <a:latin typeface="Gill Sans MT"/>
                <a:cs typeface="Gill Sans MT"/>
              </a:rPr>
              <a:t>tio</a:t>
            </a:r>
            <a:r>
              <a:rPr lang="en-US" sz="2400" spc="120" dirty="0">
                <a:latin typeface="Gill Sans MT"/>
                <a:cs typeface="Gill Sans MT"/>
              </a:rPr>
              <a:t>n</a:t>
            </a:r>
            <a:endParaRPr lang="en-US" sz="2400"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6B498A1A-3181-4434-BF90-2E8013926CF7}"/>
              </a:ext>
            </a:extLst>
          </p:cNvPr>
          <p:cNvSpPr txBox="1"/>
          <p:nvPr/>
        </p:nvSpPr>
        <p:spPr>
          <a:xfrm>
            <a:off x="3002243" y="1564173"/>
            <a:ext cx="401807" cy="514670"/>
          </a:xfrm>
          <a:prstGeom prst="rect">
            <a:avLst/>
          </a:prstGeom>
          <a:ln>
            <a:noFill/>
          </a:ln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lang="en-US" sz="3200" dirty="0">
                <a:latin typeface="Gill Sans MT"/>
                <a:cs typeface="Gill Sans MT"/>
              </a:rPr>
              <a:t>=</a:t>
            </a:r>
            <a:endParaRPr sz="3200" dirty="0">
              <a:latin typeface="Gill Sans MT"/>
              <a:cs typeface="Gill Sans MT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9DD3886-C8CF-442C-9874-2AF5F2FC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10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72368-3219-4508-85F8-30F42BD6FABB}"/>
              </a:ext>
            </a:extLst>
          </p:cNvPr>
          <p:cNvCxnSpPr>
            <a:cxnSpLocks/>
          </p:cNvCxnSpPr>
          <p:nvPr/>
        </p:nvCxnSpPr>
        <p:spPr>
          <a:xfrm>
            <a:off x="5804995" y="1839695"/>
            <a:ext cx="15815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872880-1924-40AE-8DFB-74C7285107B4}"/>
              </a:ext>
            </a:extLst>
          </p:cNvPr>
          <p:cNvCxnSpPr>
            <a:cxnSpLocks/>
          </p:cNvCxnSpPr>
          <p:nvPr/>
        </p:nvCxnSpPr>
        <p:spPr>
          <a:xfrm flipV="1">
            <a:off x="8047514" y="1821509"/>
            <a:ext cx="774154" cy="18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F6A03F-C13B-4572-8734-135D0549152E}"/>
              </a:ext>
            </a:extLst>
          </p:cNvPr>
          <p:cNvCxnSpPr>
            <a:cxnSpLocks/>
          </p:cNvCxnSpPr>
          <p:nvPr/>
        </p:nvCxnSpPr>
        <p:spPr>
          <a:xfrm>
            <a:off x="3613889" y="1850168"/>
            <a:ext cx="15815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7F1468-B3D6-4D8C-993A-2FAC098DD49F}"/>
              </a:ext>
            </a:extLst>
          </p:cNvPr>
          <p:cNvCxnSpPr>
            <a:cxnSpLocks/>
          </p:cNvCxnSpPr>
          <p:nvPr/>
        </p:nvCxnSpPr>
        <p:spPr>
          <a:xfrm>
            <a:off x="1420670" y="1834539"/>
            <a:ext cx="15815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2">
            <a:extLst>
              <a:ext uri="{FF2B5EF4-FFF2-40B4-BE49-F238E27FC236}">
                <a16:creationId xmlns:a16="http://schemas.microsoft.com/office/drawing/2014/main" id="{ADD1D8A3-D2DB-4E76-8BBC-D17A4757E6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3316" y="-26635"/>
            <a:ext cx="10515600" cy="1042905"/>
          </a:xfrm>
        </p:spPr>
        <p:txBody>
          <a:bodyPr/>
          <a:lstStyle/>
          <a:p>
            <a:r>
              <a:rPr lang="en-US" altLang="en-US" b="1" dirty="0"/>
              <a:t>Defining (Speed) Performance</a:t>
            </a:r>
          </a:p>
        </p:txBody>
      </p:sp>
      <p:sp>
        <p:nvSpPr>
          <p:cNvPr id="904195" name="Rectangle 3">
            <a:extLst>
              <a:ext uri="{FF2B5EF4-FFF2-40B4-BE49-F238E27FC236}">
                <a16:creationId xmlns:a16="http://schemas.microsoft.com/office/drawing/2014/main" id="{67F89908-415E-4E36-B0EF-0F9D20738B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5374" y="914401"/>
            <a:ext cx="9654026" cy="174307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Normally interested in reducing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Response time</a:t>
            </a:r>
            <a:r>
              <a:rPr lang="en-US" altLang="en-US" dirty="0"/>
              <a:t> (aka execution time) – the time between the start and the completion of a task</a:t>
            </a:r>
          </a:p>
          <a:p>
            <a:pPr lvl="2"/>
            <a:r>
              <a:rPr lang="en-US" altLang="en-US" dirty="0"/>
              <a:t>Important to individual users</a:t>
            </a:r>
          </a:p>
          <a:p>
            <a:pPr lvl="1"/>
            <a:r>
              <a:rPr lang="en-US" altLang="en-US" dirty="0"/>
              <a:t>Thus, to maximize performance, need to </a:t>
            </a:r>
            <a:r>
              <a:rPr lang="en-US" altLang="en-US" dirty="0">
                <a:solidFill>
                  <a:schemeClr val="accent1"/>
                </a:solidFill>
              </a:rPr>
              <a:t>minimize</a:t>
            </a:r>
            <a:r>
              <a:rPr lang="en-US" altLang="en-US" dirty="0"/>
              <a:t> execution time</a:t>
            </a:r>
          </a:p>
        </p:txBody>
      </p:sp>
      <p:sp>
        <p:nvSpPr>
          <p:cNvPr id="904196" name="Rectangle 4">
            <a:extLst>
              <a:ext uri="{FF2B5EF4-FFF2-40B4-BE49-F238E27FC236}">
                <a16:creationId xmlns:a16="http://schemas.microsoft.com/office/drawing/2014/main" id="{564B2237-CA43-4BF9-A9A7-4ED65F365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374" y="4805360"/>
            <a:ext cx="8153400" cy="149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/>
            <a:r>
              <a:rPr lang="en-US" altLang="en-US" dirty="0"/>
              <a:t>Throughput – the total amount of work done in a given time</a:t>
            </a:r>
          </a:p>
          <a:p>
            <a:pPr lvl="2"/>
            <a:r>
              <a:rPr lang="en-US" altLang="en-US" dirty="0"/>
              <a:t>Important to data center managers</a:t>
            </a:r>
          </a:p>
          <a:p>
            <a:pPr lvl="1"/>
            <a:r>
              <a:rPr lang="en-US" altLang="en-US" dirty="0"/>
              <a:t>Decreasing response time almost always improves throughput</a:t>
            </a:r>
          </a:p>
        </p:txBody>
      </p:sp>
      <p:sp>
        <p:nvSpPr>
          <p:cNvPr id="904197" name="Rectangle 5">
            <a:extLst>
              <a:ext uri="{FF2B5EF4-FFF2-40B4-BE49-F238E27FC236}">
                <a16:creationId xmlns:a16="http://schemas.microsoft.com/office/drawing/2014/main" id="{4063996F-44B0-4D44-BFBE-25790962F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819401"/>
            <a:ext cx="8153400" cy="38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altLang="en-US"/>
              <a:t>performance</a:t>
            </a:r>
            <a:r>
              <a:rPr lang="en-US" altLang="en-US" baseline="-25000"/>
              <a:t>X</a:t>
            </a:r>
            <a:r>
              <a:rPr lang="en-US" altLang="en-US"/>
              <a:t> = 1 / execution_time</a:t>
            </a:r>
            <a:r>
              <a:rPr lang="en-US" altLang="en-US" baseline="-25000"/>
              <a:t>X</a:t>
            </a:r>
          </a:p>
        </p:txBody>
      </p:sp>
      <p:sp>
        <p:nvSpPr>
          <p:cNvPr id="904198" name="Rectangle 6">
            <a:extLst>
              <a:ext uri="{FF2B5EF4-FFF2-40B4-BE49-F238E27FC236}">
                <a16:creationId xmlns:a16="http://schemas.microsoft.com/office/drawing/2014/main" id="{EE2A7C16-94EB-48C7-AF7A-81A33070C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505200"/>
            <a:ext cx="8153400" cy="31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buFont typeface="Monotype Sorts" pitchFamily="2" charset="2"/>
              <a:buNone/>
            </a:pPr>
            <a:r>
              <a:rPr lang="en-US" altLang="en-US"/>
              <a:t>If X is n times faster than Y, then</a:t>
            </a:r>
            <a:endParaRPr lang="en-US" altLang="en-US" baseline="-25000"/>
          </a:p>
        </p:txBody>
      </p:sp>
      <p:grpSp>
        <p:nvGrpSpPr>
          <p:cNvPr id="904202" name="Group 10">
            <a:extLst>
              <a:ext uri="{FF2B5EF4-FFF2-40B4-BE49-F238E27FC236}">
                <a16:creationId xmlns:a16="http://schemas.microsoft.com/office/drawing/2014/main" id="{9961CE24-42C5-4024-9057-A4C78C8CD85D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963986"/>
            <a:ext cx="8229600" cy="841374"/>
            <a:chOff x="240" y="2448"/>
            <a:chExt cx="5184" cy="530"/>
          </a:xfrm>
        </p:grpSpPr>
        <p:sp>
          <p:nvSpPr>
            <p:cNvPr id="904199" name="Rectangle 7">
              <a:extLst>
                <a:ext uri="{FF2B5EF4-FFF2-40B4-BE49-F238E27FC236}">
                  <a16:creationId xmlns:a16="http://schemas.microsoft.com/office/drawing/2014/main" id="{F00F1E5E-7778-445E-91BC-8D170CD8C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448"/>
              <a:ext cx="513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/>
                <a:t>performance</a:t>
              </a:r>
              <a:r>
                <a:rPr lang="en-US" altLang="en-US" baseline="-25000"/>
                <a:t>X</a:t>
              </a:r>
              <a:r>
                <a:rPr lang="en-US" altLang="en-US"/>
                <a:t>         execution_time</a:t>
              </a:r>
              <a:r>
                <a:rPr lang="en-US" altLang="en-US" baseline="-25000"/>
                <a:t>Y </a:t>
              </a:r>
            </a:p>
          </p:txBody>
        </p:sp>
        <p:sp>
          <p:nvSpPr>
            <p:cNvPr id="904200" name="Rectangle 8">
              <a:extLst>
                <a:ext uri="{FF2B5EF4-FFF2-40B4-BE49-F238E27FC236}">
                  <a16:creationId xmlns:a16="http://schemas.microsoft.com/office/drawing/2014/main" id="{E7F4B1F4-9323-48F9-B4F3-22BB2C1A9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592"/>
              <a:ext cx="513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/>
                <a:t>    --------------------   =    ---------------------  = n</a:t>
              </a:r>
              <a:endParaRPr lang="en-US" altLang="en-US" baseline="-25000"/>
            </a:p>
          </p:txBody>
        </p:sp>
        <p:sp>
          <p:nvSpPr>
            <p:cNvPr id="904201" name="Rectangle 9">
              <a:extLst>
                <a:ext uri="{FF2B5EF4-FFF2-40B4-BE49-F238E27FC236}">
                  <a16:creationId xmlns:a16="http://schemas.microsoft.com/office/drawing/2014/main" id="{C0F9E413-E1A3-4DEF-AEF4-ADACA3925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736"/>
              <a:ext cx="513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/>
                <a:t>performance</a:t>
              </a:r>
              <a:r>
                <a:rPr lang="en-US" altLang="en-US" baseline="-25000"/>
                <a:t>Y</a:t>
              </a:r>
              <a:r>
                <a:rPr lang="en-US" altLang="en-US"/>
                <a:t>         execution_time</a:t>
              </a:r>
              <a:r>
                <a:rPr lang="en-US" altLang="en-US" baseline="-25000"/>
                <a:t>X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6" grpId="0"/>
      <p:bldP spid="904197" grpId="0"/>
      <p:bldP spid="9041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42" name="Rectangle 2">
            <a:extLst>
              <a:ext uri="{FF2B5EF4-FFF2-40B4-BE49-F238E27FC236}">
                <a16:creationId xmlns:a16="http://schemas.microsoft.com/office/drawing/2014/main" id="{AAD80C57-B5FB-489F-9648-21C7EB7E5A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885" y="41768"/>
            <a:ext cx="10515600" cy="937992"/>
          </a:xfrm>
        </p:spPr>
        <p:txBody>
          <a:bodyPr/>
          <a:lstStyle/>
          <a:p>
            <a:r>
              <a:rPr lang="en-US" altLang="en-US" b="1" dirty="0"/>
              <a:t>Performance Factors</a:t>
            </a:r>
          </a:p>
        </p:txBody>
      </p:sp>
      <p:sp>
        <p:nvSpPr>
          <p:cNvPr id="906243" name="Rectangle 3">
            <a:extLst>
              <a:ext uri="{FF2B5EF4-FFF2-40B4-BE49-F238E27FC236}">
                <a16:creationId xmlns:a16="http://schemas.microsoft.com/office/drawing/2014/main" id="{D317C1CD-C617-472C-9275-29AD087EF2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5372" y="963205"/>
            <a:ext cx="9960228" cy="1984375"/>
          </a:xfrm>
        </p:spPr>
        <p:txBody>
          <a:bodyPr>
            <a:normAutofit/>
          </a:bodyPr>
          <a:lstStyle/>
          <a:p>
            <a:r>
              <a:rPr lang="en-US" altLang="en-US" dirty="0"/>
              <a:t>Want to distinguish elapsed time and the time spent on our task</a:t>
            </a:r>
          </a:p>
          <a:p>
            <a:r>
              <a:rPr lang="en-US" altLang="en-US" dirty="0"/>
              <a:t>CPU execution time (CPU time) – time the CPU spends working on a task</a:t>
            </a:r>
          </a:p>
          <a:p>
            <a:pPr lvl="1"/>
            <a:r>
              <a:rPr lang="en-US" altLang="en-US" dirty="0"/>
              <a:t>Does not include time waiting for I/O or running other programs</a:t>
            </a:r>
          </a:p>
        </p:txBody>
      </p:sp>
      <p:grpSp>
        <p:nvGrpSpPr>
          <p:cNvPr id="906248" name="Group 8">
            <a:extLst>
              <a:ext uri="{FF2B5EF4-FFF2-40B4-BE49-F238E27FC236}">
                <a16:creationId xmlns:a16="http://schemas.microsoft.com/office/drawing/2014/main" id="{200FE346-3AD7-45A2-BC10-94AC94DF12F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048002"/>
            <a:ext cx="8458200" cy="765176"/>
            <a:chOff x="288" y="2064"/>
            <a:chExt cx="5328" cy="482"/>
          </a:xfrm>
        </p:grpSpPr>
        <p:sp>
          <p:nvSpPr>
            <p:cNvPr id="906244" name="Rectangle 4">
              <a:extLst>
                <a:ext uri="{FF2B5EF4-FFF2-40B4-BE49-F238E27FC236}">
                  <a16:creationId xmlns:a16="http://schemas.microsoft.com/office/drawing/2014/main" id="{87AF7180-6523-4F9E-814C-31639BCB6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064"/>
              <a:ext cx="3744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/>
                <a:t>CPU execution time      # CPU clock cycles</a:t>
              </a:r>
            </a:p>
          </p:txBody>
        </p:sp>
        <p:sp>
          <p:nvSpPr>
            <p:cNvPr id="906245" name="Rectangle 5">
              <a:extLst>
                <a:ext uri="{FF2B5EF4-FFF2-40B4-BE49-F238E27FC236}">
                  <a16:creationId xmlns:a16="http://schemas.microsoft.com/office/drawing/2014/main" id="{1F142E82-F866-4E2D-BEA0-68D1BE0DF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304"/>
              <a:ext cx="3744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/>
                <a:t>     for a program               for a program</a:t>
              </a:r>
            </a:p>
          </p:txBody>
        </p:sp>
        <p:sp>
          <p:nvSpPr>
            <p:cNvPr id="906246" name="Rectangle 6">
              <a:extLst>
                <a:ext uri="{FF2B5EF4-FFF2-40B4-BE49-F238E27FC236}">
                  <a16:creationId xmlns:a16="http://schemas.microsoft.com/office/drawing/2014/main" id="{A5FADD87-64C2-4AB8-B07B-6374051D8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160"/>
              <a:ext cx="53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 dirty="0"/>
                <a:t>                                  =                                 x  clock cycle time</a:t>
              </a:r>
            </a:p>
          </p:txBody>
        </p:sp>
      </p:grpSp>
      <p:grpSp>
        <p:nvGrpSpPr>
          <p:cNvPr id="906253" name="Group 13">
            <a:extLst>
              <a:ext uri="{FF2B5EF4-FFF2-40B4-BE49-F238E27FC236}">
                <a16:creationId xmlns:a16="http://schemas.microsoft.com/office/drawing/2014/main" id="{4ED5DA46-41A9-48CB-9DC4-2A68290FA853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4344985"/>
            <a:ext cx="8458200" cy="765174"/>
            <a:chOff x="240" y="2736"/>
            <a:chExt cx="5328" cy="482"/>
          </a:xfrm>
        </p:grpSpPr>
        <p:sp>
          <p:nvSpPr>
            <p:cNvPr id="906250" name="Rectangle 10">
              <a:extLst>
                <a:ext uri="{FF2B5EF4-FFF2-40B4-BE49-F238E27FC236}">
                  <a16:creationId xmlns:a16="http://schemas.microsoft.com/office/drawing/2014/main" id="{3EC99BC7-3180-4FA4-A438-A1AF9233B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736"/>
              <a:ext cx="5280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/>
                <a:t>CPU execution time      # CPU clock cycles for a program</a:t>
              </a:r>
            </a:p>
          </p:txBody>
        </p:sp>
        <p:sp>
          <p:nvSpPr>
            <p:cNvPr id="906251" name="Rectangle 11">
              <a:extLst>
                <a:ext uri="{FF2B5EF4-FFF2-40B4-BE49-F238E27FC236}">
                  <a16:creationId xmlns:a16="http://schemas.microsoft.com/office/drawing/2014/main" id="{EB52B277-47BA-44DD-B630-52244351B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976"/>
              <a:ext cx="441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/>
                <a:t>     for a program                             clock rate   </a:t>
              </a:r>
            </a:p>
          </p:txBody>
        </p:sp>
        <p:sp>
          <p:nvSpPr>
            <p:cNvPr id="906252" name="Rectangle 12">
              <a:extLst>
                <a:ext uri="{FF2B5EF4-FFF2-40B4-BE49-F238E27FC236}">
                  <a16:creationId xmlns:a16="http://schemas.microsoft.com/office/drawing/2014/main" id="{D3ED5EF3-67B3-4A77-9ADE-5E913D307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832"/>
              <a:ext cx="53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/>
                <a:t>                                  =   -------------------------------------------</a:t>
              </a:r>
            </a:p>
          </p:txBody>
        </p:sp>
      </p:grpSp>
      <p:sp>
        <p:nvSpPr>
          <p:cNvPr id="906254" name="Rectangle 14">
            <a:extLst>
              <a:ext uri="{FF2B5EF4-FFF2-40B4-BE49-F238E27FC236}">
                <a16:creationId xmlns:a16="http://schemas.microsoft.com/office/drawing/2014/main" id="{52DD591F-CF25-4B6D-8BFC-17831E97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334000"/>
            <a:ext cx="8153400" cy="104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Can improve performance by reducing either the </a:t>
            </a:r>
            <a:r>
              <a:rPr lang="en-US" altLang="en-US" dirty="0">
                <a:solidFill>
                  <a:schemeClr val="accent1"/>
                </a:solidFill>
              </a:rPr>
              <a:t>length of the clock cycle</a:t>
            </a:r>
            <a:r>
              <a:rPr lang="en-US" altLang="en-US" dirty="0"/>
              <a:t> or the </a:t>
            </a:r>
            <a:r>
              <a:rPr lang="en-US" altLang="en-US" dirty="0">
                <a:solidFill>
                  <a:schemeClr val="accent1"/>
                </a:solidFill>
              </a:rPr>
              <a:t>number of clock cycles required for a program</a:t>
            </a:r>
          </a:p>
        </p:txBody>
      </p:sp>
      <p:sp>
        <p:nvSpPr>
          <p:cNvPr id="906255" name="Rectangle 15">
            <a:extLst>
              <a:ext uri="{FF2B5EF4-FFF2-40B4-BE49-F238E27FC236}">
                <a16:creationId xmlns:a16="http://schemas.microsoft.com/office/drawing/2014/main" id="{315756FA-0FFE-4852-883B-DFBDDCAE7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886200"/>
            <a:ext cx="8153400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altLang="en-US" sz="2000"/>
              <a:t> or</a:t>
            </a:r>
            <a:endParaRPr lang="en-US" altLang="en-US"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6254" grpId="0"/>
      <p:bldP spid="9062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4" name="Rectangle 2">
            <a:extLst>
              <a:ext uri="{FF2B5EF4-FFF2-40B4-BE49-F238E27FC236}">
                <a16:creationId xmlns:a16="http://schemas.microsoft.com/office/drawing/2014/main" id="{43F34464-48C3-42E7-BF9D-AA0F8B321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304801"/>
            <a:ext cx="6553200" cy="422275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Review:  Machine Clock Rate</a:t>
            </a:r>
          </a:p>
        </p:txBody>
      </p:sp>
      <p:sp>
        <p:nvSpPr>
          <p:cNvPr id="893955" name="Rectangle 3">
            <a:extLst>
              <a:ext uri="{FF2B5EF4-FFF2-40B4-BE49-F238E27FC236}">
                <a16:creationId xmlns:a16="http://schemas.microsoft.com/office/drawing/2014/main" id="{8E958049-AFB9-4A1D-A48E-4E4F2CEEB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1287" y="935037"/>
            <a:ext cx="8153400" cy="1274763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Clock rate (MHz, GHz) is inverse of clock cycle time (clock period)</a:t>
            </a:r>
            <a:endParaRPr lang="en-US" altLang="en-US" sz="2000" dirty="0"/>
          </a:p>
          <a:p>
            <a:pPr algn="ctr">
              <a:buFont typeface="Wingdings" panose="05000000000000000000" pitchFamily="2" charset="2"/>
              <a:buNone/>
            </a:pPr>
            <a:r>
              <a:rPr lang="en-US" altLang="en-US" dirty="0"/>
              <a:t>CC   =  1 / CR</a:t>
            </a:r>
          </a:p>
        </p:txBody>
      </p:sp>
      <p:sp>
        <p:nvSpPr>
          <p:cNvPr id="893956" name="Line 4">
            <a:extLst>
              <a:ext uri="{FF2B5EF4-FFF2-40B4-BE49-F238E27FC236}">
                <a16:creationId xmlns:a16="http://schemas.microsoft.com/office/drawing/2014/main" id="{FBDE57E3-EE7B-40C8-95AB-16F1528D99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57" name="Line 5">
            <a:extLst>
              <a:ext uri="{FF2B5EF4-FFF2-40B4-BE49-F238E27FC236}">
                <a16:creationId xmlns:a16="http://schemas.microsoft.com/office/drawing/2014/main" id="{D583ACFE-B3AD-41E6-81B0-BB391D6C43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25146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58" name="Line 6">
            <a:extLst>
              <a:ext uri="{FF2B5EF4-FFF2-40B4-BE49-F238E27FC236}">
                <a16:creationId xmlns:a16="http://schemas.microsoft.com/office/drawing/2014/main" id="{E6A1BE65-C620-4DD2-A386-82C56B3A9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5146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59" name="Line 7">
            <a:extLst>
              <a:ext uri="{FF2B5EF4-FFF2-40B4-BE49-F238E27FC236}">
                <a16:creationId xmlns:a16="http://schemas.microsoft.com/office/drawing/2014/main" id="{E8F72E11-0D76-43CD-B416-4563DAF871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25146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0" name="Line 8">
            <a:extLst>
              <a:ext uri="{FF2B5EF4-FFF2-40B4-BE49-F238E27FC236}">
                <a16:creationId xmlns:a16="http://schemas.microsoft.com/office/drawing/2014/main" id="{7232C94C-D47F-4340-9B45-B9D37A00C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2971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1" name="Line 9">
            <a:extLst>
              <a:ext uri="{FF2B5EF4-FFF2-40B4-BE49-F238E27FC236}">
                <a16:creationId xmlns:a16="http://schemas.microsoft.com/office/drawing/2014/main" id="{B0328FE8-6D77-4A1B-BFF8-16089B9EE5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25146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2" name="Line 10">
            <a:extLst>
              <a:ext uri="{FF2B5EF4-FFF2-40B4-BE49-F238E27FC236}">
                <a16:creationId xmlns:a16="http://schemas.microsoft.com/office/drawing/2014/main" id="{9A27D2AB-7C83-40FF-9B0F-71C7A4FA3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5146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3" name="Line 11">
            <a:extLst>
              <a:ext uri="{FF2B5EF4-FFF2-40B4-BE49-F238E27FC236}">
                <a16:creationId xmlns:a16="http://schemas.microsoft.com/office/drawing/2014/main" id="{05F8415E-212C-4D7D-A3EA-585BE639F7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25146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4" name="Line 12">
            <a:extLst>
              <a:ext uri="{FF2B5EF4-FFF2-40B4-BE49-F238E27FC236}">
                <a16:creationId xmlns:a16="http://schemas.microsoft.com/office/drawing/2014/main" id="{B3895014-DEDE-4F34-A4DF-3692AA49A2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2971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5" name="Line 13">
            <a:extLst>
              <a:ext uri="{FF2B5EF4-FFF2-40B4-BE49-F238E27FC236}">
                <a16:creationId xmlns:a16="http://schemas.microsoft.com/office/drawing/2014/main" id="{865DBBC6-07BE-477B-905B-315236C78E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25146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6" name="Line 14">
            <a:extLst>
              <a:ext uri="{FF2B5EF4-FFF2-40B4-BE49-F238E27FC236}">
                <a16:creationId xmlns:a16="http://schemas.microsoft.com/office/drawing/2014/main" id="{BC57FC54-CE7F-4880-B17D-A398D9699D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25146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7" name="Line 15">
            <a:extLst>
              <a:ext uri="{FF2B5EF4-FFF2-40B4-BE49-F238E27FC236}">
                <a16:creationId xmlns:a16="http://schemas.microsoft.com/office/drawing/2014/main" id="{106F2378-0331-46DB-96BC-DC0FC534AC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34400" y="25146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8" name="Line 16">
            <a:extLst>
              <a:ext uri="{FF2B5EF4-FFF2-40B4-BE49-F238E27FC236}">
                <a16:creationId xmlns:a16="http://schemas.microsoft.com/office/drawing/2014/main" id="{D18F487F-3F9C-43D2-93C1-5FCBF2841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2971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69" name="Line 17">
            <a:extLst>
              <a:ext uri="{FF2B5EF4-FFF2-40B4-BE49-F238E27FC236}">
                <a16:creationId xmlns:a16="http://schemas.microsoft.com/office/drawing/2014/main" id="{5BEC20D8-105D-4EF4-B7AC-07937A6EF2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1242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70" name="Line 18">
            <a:extLst>
              <a:ext uri="{FF2B5EF4-FFF2-40B4-BE49-F238E27FC236}">
                <a16:creationId xmlns:a16="http://schemas.microsoft.com/office/drawing/2014/main" id="{DE9771CB-9602-4820-87FD-CAA9AC5F5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1242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71" name="Text Box 19">
            <a:extLst>
              <a:ext uri="{FF2B5EF4-FFF2-40B4-BE49-F238E27FC236}">
                <a16:creationId xmlns:a16="http://schemas.microsoft.com/office/drawing/2014/main" id="{4F2EED30-AA32-4D8B-B7DA-C2C90086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1242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b="1"/>
              <a:t>one clock period</a:t>
            </a:r>
          </a:p>
        </p:txBody>
      </p:sp>
      <p:sp>
        <p:nvSpPr>
          <p:cNvPr id="893972" name="Line 20">
            <a:extLst>
              <a:ext uri="{FF2B5EF4-FFF2-40B4-BE49-F238E27FC236}">
                <a16:creationId xmlns:a16="http://schemas.microsoft.com/office/drawing/2014/main" id="{3A7A2179-2A77-47D1-B928-2615888C46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32766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73" name="Line 21">
            <a:extLst>
              <a:ext uri="{FF2B5EF4-FFF2-40B4-BE49-F238E27FC236}">
                <a16:creationId xmlns:a16="http://schemas.microsoft.com/office/drawing/2014/main" id="{9AD1C824-B15C-41E7-809B-996E637829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2766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3974" name="Text Box 22">
            <a:extLst>
              <a:ext uri="{FF2B5EF4-FFF2-40B4-BE49-F238E27FC236}">
                <a16:creationId xmlns:a16="http://schemas.microsoft.com/office/drawing/2014/main" id="{A4887DD0-1AC2-42DB-9673-A91C2614A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657601"/>
            <a:ext cx="5181600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 10 nsec clock cycle  =&gt;  100 MHz clock rate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   5 nsec clock cycle  =&gt;  200 MHz clock rate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   2 nsec clock cycle  =&gt;  500 MHz clock rate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  1 nsec clock cycle   =&gt;      1 GHz clock rate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500 psec clock cycle =&gt;     2 GHz clock rate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250 psec clock cycle =&gt;     4 GHz clock rate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200 psec clock cycle =&gt;     5 GHz clock rate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97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0" name="Rectangle 2">
            <a:extLst>
              <a:ext uri="{FF2B5EF4-FFF2-40B4-BE49-F238E27FC236}">
                <a16:creationId xmlns:a16="http://schemas.microsoft.com/office/drawing/2014/main" id="{8FF8058B-0ED0-4EE4-A1C2-F7A903C434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637" y="246062"/>
            <a:ext cx="10871200" cy="422275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Clock Cycles per Instruction</a:t>
            </a:r>
          </a:p>
        </p:txBody>
      </p:sp>
      <p:sp>
        <p:nvSpPr>
          <p:cNvPr id="908291" name="Rectangle 3">
            <a:extLst>
              <a:ext uri="{FF2B5EF4-FFF2-40B4-BE49-F238E27FC236}">
                <a16:creationId xmlns:a16="http://schemas.microsoft.com/office/drawing/2014/main" id="{50191C0D-AD6A-486A-9EFB-6DB72E8CFEE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83421" y="1171575"/>
            <a:ext cx="9697969" cy="1190625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Not all instructions take the same amount of time to execute</a:t>
            </a:r>
          </a:p>
          <a:p>
            <a:pPr lvl="1"/>
            <a:r>
              <a:rPr lang="en-US" altLang="en-US" dirty="0"/>
              <a:t>One way to think about execution time is that it equals the number of instructions executed multiplied by the average time per instruction</a:t>
            </a:r>
          </a:p>
        </p:txBody>
      </p:sp>
      <p:sp>
        <p:nvSpPr>
          <p:cNvPr id="908293" name="Rectangle 5">
            <a:extLst>
              <a:ext uri="{FF2B5EF4-FFF2-40B4-BE49-F238E27FC236}">
                <a16:creationId xmlns:a16="http://schemas.microsoft.com/office/drawing/2014/main" id="{B09DD5DB-DCDE-421B-8B7A-21E3674A8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733800"/>
            <a:ext cx="8153400" cy="110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Clock cycles per instruction</a:t>
            </a:r>
            <a:r>
              <a:rPr lang="en-US" altLang="en-US"/>
              <a:t> (CPI) – the average number of clock cycles each instruction takes to execute</a:t>
            </a:r>
          </a:p>
          <a:p>
            <a:pPr lvl="1"/>
            <a:r>
              <a:rPr lang="en-US" altLang="en-US"/>
              <a:t>A way to compare two different implementations of the same ISA</a:t>
            </a:r>
          </a:p>
        </p:txBody>
      </p:sp>
      <p:grpSp>
        <p:nvGrpSpPr>
          <p:cNvPr id="908298" name="Group 10">
            <a:extLst>
              <a:ext uri="{FF2B5EF4-FFF2-40B4-BE49-F238E27FC236}">
                <a16:creationId xmlns:a16="http://schemas.microsoft.com/office/drawing/2014/main" id="{3485DFDE-0584-4009-8735-50948A07D3F4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2590800"/>
            <a:ext cx="8534400" cy="762000"/>
            <a:chOff x="288" y="1776"/>
            <a:chExt cx="5376" cy="480"/>
          </a:xfrm>
        </p:grpSpPr>
        <p:sp>
          <p:nvSpPr>
            <p:cNvPr id="908295" name="Rectangle 7">
              <a:extLst>
                <a:ext uri="{FF2B5EF4-FFF2-40B4-BE49-F238E27FC236}">
                  <a16:creationId xmlns:a16="http://schemas.microsoft.com/office/drawing/2014/main" id="{56758F65-C502-4CAF-89B3-36F3F64EF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776"/>
              <a:ext cx="5280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/>
                <a:t># CPU clock cycles      # Instructions     Average clock cycles</a:t>
              </a:r>
            </a:p>
          </p:txBody>
        </p:sp>
        <p:sp>
          <p:nvSpPr>
            <p:cNvPr id="908296" name="Rectangle 8">
              <a:extLst>
                <a:ext uri="{FF2B5EF4-FFF2-40B4-BE49-F238E27FC236}">
                  <a16:creationId xmlns:a16="http://schemas.microsoft.com/office/drawing/2014/main" id="{B79B50DA-41EE-4807-A2E1-62A3F6C99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16"/>
              <a:ext cx="513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/>
                <a:t>     for a program           for a program          per instruction   </a:t>
              </a:r>
            </a:p>
          </p:txBody>
        </p:sp>
        <p:sp>
          <p:nvSpPr>
            <p:cNvPr id="908297" name="Rectangle 9">
              <a:extLst>
                <a:ext uri="{FF2B5EF4-FFF2-40B4-BE49-F238E27FC236}">
                  <a16:creationId xmlns:a16="http://schemas.microsoft.com/office/drawing/2014/main" id="{0F47855F-A61A-4574-91D5-C684AAB0A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920"/>
              <a:ext cx="53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/>
                <a:t>                                  =                          x</a:t>
              </a:r>
            </a:p>
          </p:txBody>
        </p:sp>
      </p:grpSp>
      <p:graphicFrame>
        <p:nvGraphicFramePr>
          <p:cNvPr id="908337" name="Group 49">
            <a:extLst>
              <a:ext uri="{FF2B5EF4-FFF2-40B4-BE49-F238E27FC236}">
                <a16:creationId xmlns:a16="http://schemas.microsoft.com/office/drawing/2014/main" id="{3CAF21DD-E405-4E6B-AFE2-7D2F0042922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3657600" y="5105400"/>
          <a:ext cx="4800600" cy="1179576"/>
        </p:xfrm>
        <a:graphic>
          <a:graphicData uri="http://schemas.openxmlformats.org/drawingml/2006/table">
            <a:tbl>
              <a:tblPr/>
              <a:tblGrid>
                <a:gridCol w="1000125">
                  <a:extLst>
                    <a:ext uri="{9D8B030D-6E8A-4147-A177-3AD203B41FA5}">
                      <a16:colId xmlns:a16="http://schemas.microsoft.com/office/drawing/2014/main" val="533804621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487520850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1518295558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3299562848"/>
                    </a:ext>
                  </a:extLst>
                </a:gridCol>
              </a:tblGrid>
              <a:tr h="381000">
                <a:tc row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CPI for this instruction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763653"/>
                  </a:ext>
                </a:extLst>
              </a:tr>
              <a:tr h="2936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487317"/>
                  </a:ext>
                </a:extLst>
              </a:tr>
              <a:tr h="2825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CPI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26606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2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2">
            <a:extLst>
              <a:ext uri="{FF2B5EF4-FFF2-40B4-BE49-F238E27FC236}">
                <a16:creationId xmlns:a16="http://schemas.microsoft.com/office/drawing/2014/main" id="{818AEC25-A86C-42FC-A910-803415CFE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3805" y="35945"/>
            <a:ext cx="10515600" cy="858328"/>
          </a:xfrm>
        </p:spPr>
        <p:txBody>
          <a:bodyPr/>
          <a:lstStyle/>
          <a:p>
            <a:r>
              <a:rPr lang="en-US" altLang="en-US" b="1" dirty="0"/>
              <a:t>Effective CPI</a:t>
            </a:r>
          </a:p>
        </p:txBody>
      </p:sp>
      <p:sp>
        <p:nvSpPr>
          <p:cNvPr id="917507" name="Rectangle 3">
            <a:extLst>
              <a:ext uri="{FF2B5EF4-FFF2-40B4-BE49-F238E27FC236}">
                <a16:creationId xmlns:a16="http://schemas.microsoft.com/office/drawing/2014/main" id="{7D354E35-F831-47A1-9D19-F1F3E50D3C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8054" y="1084052"/>
            <a:ext cx="9722746" cy="103663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Computing the overall effective CPI is done by looking at the different types of instructions and their individual cycle counts and averaging</a:t>
            </a:r>
          </a:p>
        </p:txBody>
      </p:sp>
      <p:sp>
        <p:nvSpPr>
          <p:cNvPr id="917511" name="Rectangle 7">
            <a:extLst>
              <a:ext uri="{FF2B5EF4-FFF2-40B4-BE49-F238E27FC236}">
                <a16:creationId xmlns:a16="http://schemas.microsoft.com/office/drawing/2014/main" id="{AF019E09-66F6-4F3B-892A-615708130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209800"/>
            <a:ext cx="6324600" cy="494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/>
              <a:t>Overall effective CPI   =    </a:t>
            </a:r>
            <a:r>
              <a:rPr lang="en-US" altLang="en-US" sz="3200">
                <a:sym typeface="Symbol" panose="05050102010706020507" pitchFamily="18" charset="2"/>
              </a:rPr>
              <a:t></a:t>
            </a:r>
            <a:r>
              <a:rPr lang="en-US" altLang="en-US">
                <a:sym typeface="Symbol" panose="05050102010706020507" pitchFamily="18" charset="2"/>
              </a:rPr>
              <a:t>   (CPI</a:t>
            </a:r>
            <a:r>
              <a:rPr lang="en-US" altLang="en-US" baseline="-25000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 x  IC</a:t>
            </a:r>
            <a:r>
              <a:rPr lang="en-US" altLang="en-US" baseline="-25000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917512" name="Rectangle 8">
            <a:extLst>
              <a:ext uri="{FF2B5EF4-FFF2-40B4-BE49-F238E27FC236}">
                <a16:creationId xmlns:a16="http://schemas.microsoft.com/office/drawing/2014/main" id="{AADF01FB-7347-46F3-A925-67B8A6007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667000"/>
            <a:ext cx="1219200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1800"/>
              <a:t>i = 1</a:t>
            </a:r>
            <a:endParaRPr lang="en-US" altLang="en-US" sz="1800" baseline="-25000">
              <a:sym typeface="Symbol" panose="05050102010706020507" pitchFamily="18" charset="2"/>
            </a:endParaRPr>
          </a:p>
        </p:txBody>
      </p:sp>
      <p:sp>
        <p:nvSpPr>
          <p:cNvPr id="917513" name="Rectangle 9">
            <a:extLst>
              <a:ext uri="{FF2B5EF4-FFF2-40B4-BE49-F238E27FC236}">
                <a16:creationId xmlns:a16="http://schemas.microsoft.com/office/drawing/2014/main" id="{86FC518B-B5F8-4EC9-979C-DF51D4203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1981200"/>
            <a:ext cx="1219200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1800"/>
              <a:t>n</a:t>
            </a:r>
            <a:endParaRPr lang="en-US" altLang="en-US" sz="1800" baseline="-25000">
              <a:sym typeface="Symbol" panose="05050102010706020507" pitchFamily="18" charset="2"/>
            </a:endParaRPr>
          </a:p>
        </p:txBody>
      </p:sp>
      <p:sp>
        <p:nvSpPr>
          <p:cNvPr id="917515" name="Rectangle 11">
            <a:extLst>
              <a:ext uri="{FF2B5EF4-FFF2-40B4-BE49-F238E27FC236}">
                <a16:creationId xmlns:a16="http://schemas.microsoft.com/office/drawing/2014/main" id="{17BE73FC-784D-4504-82E5-DDE97BC85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783" y="3091644"/>
            <a:ext cx="9992017" cy="1605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/>
            <a:r>
              <a:rPr lang="en-US" altLang="en-US" dirty="0"/>
              <a:t>Where </a:t>
            </a:r>
            <a:r>
              <a:rPr lang="en-US" altLang="en-US" dirty="0" err="1"/>
              <a:t>IC</a:t>
            </a:r>
            <a:r>
              <a:rPr lang="en-US" altLang="en-US" baseline="-25000" dirty="0" err="1"/>
              <a:t>i</a:t>
            </a:r>
            <a:r>
              <a:rPr lang="en-US" altLang="en-US" dirty="0"/>
              <a:t> is the count (percentage) of the number of instructions of class </a:t>
            </a:r>
            <a:r>
              <a:rPr lang="en-US" altLang="en-US" dirty="0" err="1"/>
              <a:t>i</a:t>
            </a:r>
            <a:r>
              <a:rPr lang="en-US" altLang="en-US" dirty="0"/>
              <a:t> executed</a:t>
            </a:r>
          </a:p>
          <a:p>
            <a:pPr lvl="1"/>
            <a:r>
              <a:rPr lang="en-US" altLang="en-US" dirty="0" err="1"/>
              <a:t>CPI</a:t>
            </a:r>
            <a:r>
              <a:rPr lang="en-US" altLang="en-US" baseline="-25000" dirty="0" err="1"/>
              <a:t>i</a:t>
            </a:r>
            <a:r>
              <a:rPr lang="en-US" altLang="en-US" dirty="0"/>
              <a:t> is the (average) number of clock cycles per instruction for that instruction class</a:t>
            </a:r>
          </a:p>
          <a:p>
            <a:pPr lvl="1"/>
            <a:r>
              <a:rPr lang="en-US" altLang="en-US" dirty="0"/>
              <a:t>n is the number of instruction classes</a:t>
            </a:r>
          </a:p>
        </p:txBody>
      </p:sp>
      <p:sp>
        <p:nvSpPr>
          <p:cNvPr id="917516" name="Rectangle 12">
            <a:extLst>
              <a:ext uri="{FF2B5EF4-FFF2-40B4-BE49-F238E27FC236}">
                <a16:creationId xmlns:a16="http://schemas.microsoft.com/office/drawing/2014/main" id="{EF5DD08D-9A14-49C2-9763-CD5E470B1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60" y="5105400"/>
            <a:ext cx="9528740" cy="104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The overall effective CPI varies by instruction mix – a measure of the dynamic frequency of instructions across one or many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5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>
            <a:extLst>
              <a:ext uri="{FF2B5EF4-FFF2-40B4-BE49-F238E27FC236}">
                <a16:creationId xmlns:a16="http://schemas.microsoft.com/office/drawing/2014/main" id="{F830B503-7C50-418B-8D91-4286E90D6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213" y="0"/>
            <a:ext cx="10515600" cy="752161"/>
          </a:xfrm>
        </p:spPr>
        <p:txBody>
          <a:bodyPr/>
          <a:lstStyle/>
          <a:p>
            <a:r>
              <a:rPr lang="en-US" altLang="en-US" b="1" dirty="0"/>
              <a:t>THE Performance Equation</a:t>
            </a:r>
          </a:p>
        </p:txBody>
      </p:sp>
      <p:sp>
        <p:nvSpPr>
          <p:cNvPr id="910339" name="Rectangle 3">
            <a:extLst>
              <a:ext uri="{FF2B5EF4-FFF2-40B4-BE49-F238E27FC236}">
                <a16:creationId xmlns:a16="http://schemas.microsoft.com/office/drawing/2014/main" id="{CDB8664A-7DAA-4E1F-9D95-7F2F916D4D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7564" y="937967"/>
            <a:ext cx="8153400" cy="37941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Our basic performance equation is then</a:t>
            </a:r>
          </a:p>
        </p:txBody>
      </p:sp>
      <p:sp>
        <p:nvSpPr>
          <p:cNvPr id="910343" name="Rectangle 7">
            <a:extLst>
              <a:ext uri="{FF2B5EF4-FFF2-40B4-BE49-F238E27FC236}">
                <a16:creationId xmlns:a16="http://schemas.microsoft.com/office/drawing/2014/main" id="{EA898BEA-E3C3-4CFE-82F6-667FA3C71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904" y="1650890"/>
            <a:ext cx="8763000" cy="38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    CPU time      =  </a:t>
            </a:r>
            <a:r>
              <a:rPr lang="en-US" altLang="en-US" dirty="0" err="1"/>
              <a:t>Instruction_count</a:t>
            </a:r>
            <a:r>
              <a:rPr lang="en-US" altLang="en-US" dirty="0"/>
              <a:t>  x  CPI  x   </a:t>
            </a:r>
            <a:r>
              <a:rPr lang="en-US" altLang="en-US" dirty="0" err="1"/>
              <a:t>clock_cycle</a:t>
            </a:r>
            <a:endParaRPr lang="en-US" altLang="en-US" dirty="0"/>
          </a:p>
        </p:txBody>
      </p:sp>
      <p:grpSp>
        <p:nvGrpSpPr>
          <p:cNvPr id="910345" name="Group 9">
            <a:extLst>
              <a:ext uri="{FF2B5EF4-FFF2-40B4-BE49-F238E27FC236}">
                <a16:creationId xmlns:a16="http://schemas.microsoft.com/office/drawing/2014/main" id="{E93C63AB-FDA2-400E-A800-EA4A8CB18D3B}"/>
              </a:ext>
            </a:extLst>
          </p:cNvPr>
          <p:cNvGrpSpPr>
            <a:grpSpLocks/>
          </p:cNvGrpSpPr>
          <p:nvPr/>
        </p:nvGrpSpPr>
        <p:grpSpPr bwMode="auto">
          <a:xfrm>
            <a:off x="1792804" y="2766107"/>
            <a:ext cx="8458200" cy="990600"/>
            <a:chOff x="288" y="1152"/>
            <a:chExt cx="5328" cy="624"/>
          </a:xfrm>
        </p:grpSpPr>
        <p:sp>
          <p:nvSpPr>
            <p:cNvPr id="910346" name="Rectangle 10">
              <a:extLst>
                <a:ext uri="{FF2B5EF4-FFF2-40B4-BE49-F238E27FC236}">
                  <a16:creationId xmlns:a16="http://schemas.microsoft.com/office/drawing/2014/main" id="{B149C615-30BD-4196-801E-9833EFA26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152"/>
              <a:ext cx="5280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/>
                <a:t>                                     Instruction_count    x      CPI</a:t>
              </a:r>
            </a:p>
          </p:txBody>
        </p:sp>
        <p:sp>
          <p:nvSpPr>
            <p:cNvPr id="910347" name="Rectangle 11">
              <a:extLst>
                <a:ext uri="{FF2B5EF4-FFF2-40B4-BE49-F238E27FC236}">
                  <a16:creationId xmlns:a16="http://schemas.microsoft.com/office/drawing/2014/main" id="{9DE8AFF9-F4C8-4AA8-A9C5-DC3EFB26E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536"/>
              <a:ext cx="513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 dirty="0"/>
                <a:t>                                                        </a:t>
              </a:r>
              <a:r>
                <a:rPr lang="en-US" altLang="en-US" dirty="0" err="1"/>
                <a:t>clock_rate</a:t>
              </a:r>
              <a:r>
                <a:rPr lang="en-US" altLang="en-US" dirty="0"/>
                <a:t>   </a:t>
              </a:r>
            </a:p>
          </p:txBody>
        </p:sp>
        <p:sp>
          <p:nvSpPr>
            <p:cNvPr id="910348" name="Rectangle 12">
              <a:extLst>
                <a:ext uri="{FF2B5EF4-FFF2-40B4-BE49-F238E27FC236}">
                  <a16:creationId xmlns:a16="http://schemas.microsoft.com/office/drawing/2014/main" id="{8CFD082D-317E-4C5F-B4FD-AD3088DDB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344"/>
              <a:ext cx="53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marL="287338" indent="-287338">
                <a:lnSpc>
                  <a:spcPct val="90000"/>
                </a:lnSpc>
                <a:spcBef>
                  <a:spcPct val="65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1363" indent="-24606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7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6175" indent="-176213">
                <a:lnSpc>
                  <a:spcPct val="85000"/>
                </a:lnSpc>
                <a:spcBef>
                  <a:spcPct val="4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171700" indent="-3429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6289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0861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5433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000500" indent="-3429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en-US" dirty="0"/>
                <a:t>      CPU time      =      -----------------------------------------------</a:t>
              </a:r>
            </a:p>
          </p:txBody>
        </p:sp>
      </p:grpSp>
      <p:sp>
        <p:nvSpPr>
          <p:cNvPr id="910349" name="Rectangle 13">
            <a:extLst>
              <a:ext uri="{FF2B5EF4-FFF2-40B4-BE49-F238E27FC236}">
                <a16:creationId xmlns:a16="http://schemas.microsoft.com/office/drawing/2014/main" id="{8D059C85-9668-4519-A2C5-B9C74376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304" y="2184289"/>
            <a:ext cx="8153400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altLang="en-US" sz="2000"/>
              <a:t> or</a:t>
            </a:r>
            <a:endParaRPr lang="en-US" altLang="en-US" sz="2000">
              <a:solidFill>
                <a:schemeClr val="accent1"/>
              </a:solidFill>
            </a:endParaRPr>
          </a:p>
        </p:txBody>
      </p:sp>
      <p:sp>
        <p:nvSpPr>
          <p:cNvPr id="910350" name="Rectangle 14">
            <a:extLst>
              <a:ext uri="{FF2B5EF4-FFF2-40B4-BE49-F238E27FC236}">
                <a16:creationId xmlns:a16="http://schemas.microsoft.com/office/drawing/2014/main" id="{94049E7F-A21A-4BA5-8E80-BD14B5D4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64" y="3879806"/>
            <a:ext cx="10327671" cy="244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These equations separate the </a:t>
            </a:r>
            <a:r>
              <a:rPr lang="en-US" altLang="en-US" dirty="0">
                <a:solidFill>
                  <a:schemeClr val="accent1"/>
                </a:solidFill>
              </a:rPr>
              <a:t>three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1"/>
                </a:solidFill>
              </a:rPr>
              <a:t>key</a:t>
            </a:r>
            <a:r>
              <a:rPr lang="en-US" altLang="en-US" dirty="0"/>
              <a:t> factors that affect performance</a:t>
            </a:r>
          </a:p>
          <a:p>
            <a:pPr lvl="1"/>
            <a:r>
              <a:rPr lang="en-US" altLang="en-US" dirty="0"/>
              <a:t>Can measure the CPU execution time by running the program</a:t>
            </a:r>
          </a:p>
          <a:p>
            <a:pPr lvl="1"/>
            <a:r>
              <a:rPr lang="en-US" altLang="en-US" dirty="0"/>
              <a:t>The clock rate is usually given</a:t>
            </a:r>
          </a:p>
          <a:p>
            <a:pPr lvl="1"/>
            <a:r>
              <a:rPr lang="en-US" altLang="en-US" dirty="0"/>
              <a:t>Can measure overall instruction count by using profilers/ simulators without knowing all of the implementation details</a:t>
            </a:r>
          </a:p>
          <a:p>
            <a:pPr lvl="1"/>
            <a:r>
              <a:rPr lang="en-US" altLang="en-US" dirty="0"/>
              <a:t>CPI varies by instruction type and ISA implementation for which we must know the implementation details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03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>
            <a:extLst>
              <a:ext uri="{FF2B5EF4-FFF2-40B4-BE49-F238E27FC236}">
                <a16:creationId xmlns:a16="http://schemas.microsoft.com/office/drawing/2014/main" id="{F9AE1802-9C31-4667-A01A-711CFB382E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/>
              <a:t>A Simple Example</a:t>
            </a:r>
          </a:p>
        </p:txBody>
      </p:sp>
      <p:sp>
        <p:nvSpPr>
          <p:cNvPr id="930819" name="Rectangle 3">
            <a:extLst>
              <a:ext uri="{FF2B5EF4-FFF2-40B4-BE49-F238E27FC236}">
                <a16:creationId xmlns:a16="http://schemas.microsoft.com/office/drawing/2014/main" id="{DF91BEA7-FA69-48EF-8A07-CEAC06DBBF5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3886200"/>
            <a:ext cx="8229600" cy="2228850"/>
          </a:xfrm>
        </p:spPr>
        <p:txBody>
          <a:bodyPr>
            <a:normAutofit lnSpcReduction="10000"/>
          </a:bodyPr>
          <a:lstStyle/>
          <a:p>
            <a:pPr>
              <a:spcBef>
                <a:spcPct val="100000"/>
              </a:spcBef>
            </a:pPr>
            <a:r>
              <a:rPr lang="en-US" altLang="en-US" sz="2200"/>
              <a:t>How much faster would the machine be if a better data cache reduced the average load time to 2 cycles?</a:t>
            </a:r>
          </a:p>
          <a:p>
            <a:pPr>
              <a:spcBef>
                <a:spcPct val="100000"/>
              </a:spcBef>
            </a:pPr>
            <a:r>
              <a:rPr lang="en-US" altLang="en-US" sz="2200"/>
              <a:t>How does this compare with using branch prediction to shave a cycle off the branch time?</a:t>
            </a:r>
          </a:p>
          <a:p>
            <a:pPr>
              <a:spcBef>
                <a:spcPct val="100000"/>
              </a:spcBef>
            </a:pPr>
            <a:r>
              <a:rPr lang="en-US" altLang="en-US" sz="2200"/>
              <a:t>What if two ALU instructions could be executed at once?</a:t>
            </a:r>
          </a:p>
        </p:txBody>
      </p:sp>
      <p:graphicFrame>
        <p:nvGraphicFramePr>
          <p:cNvPr id="930820" name="Group 4">
            <a:extLst>
              <a:ext uri="{FF2B5EF4-FFF2-40B4-BE49-F238E27FC236}">
                <a16:creationId xmlns:a16="http://schemas.microsoft.com/office/drawing/2014/main" id="{8F580EB3-BC04-4F2E-AB47-15756C9BF81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667000" y="914401"/>
          <a:ext cx="4800600" cy="2873376"/>
        </p:xfrm>
        <a:graphic>
          <a:graphicData uri="http://schemas.openxmlformats.org/drawingml/2006/table">
            <a:tbl>
              <a:tblPr/>
              <a:tblGrid>
                <a:gridCol w="1416050">
                  <a:extLst>
                    <a:ext uri="{9D8B030D-6E8A-4147-A177-3AD203B41FA5}">
                      <a16:colId xmlns:a16="http://schemas.microsoft.com/office/drawing/2014/main" val="4179652761"/>
                    </a:ext>
                  </a:extLst>
                </a:gridCol>
                <a:gridCol w="946150">
                  <a:extLst>
                    <a:ext uri="{9D8B030D-6E8A-4147-A177-3AD203B41FA5}">
                      <a16:colId xmlns:a16="http://schemas.microsoft.com/office/drawing/2014/main" val="22807232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020526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1993520"/>
                    </a:ext>
                  </a:extLst>
                </a:gridCol>
              </a:tblGrid>
              <a:tr h="47783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Freq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CPI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Freq x CPI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584202"/>
                  </a:ext>
                </a:extLst>
              </a:tr>
              <a:tr h="4794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616112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Load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881501"/>
                  </a:ext>
                </a:extLst>
              </a:tr>
              <a:tr h="4794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866172"/>
                  </a:ext>
                </a:extLst>
              </a:tr>
              <a:tr h="4794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Branch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305657"/>
                  </a:ext>
                </a:extLst>
              </a:tr>
              <a:tr h="479425">
                <a:tc gridSpan="3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 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73563"/>
                  </a:ext>
                </a:extLst>
              </a:tr>
            </a:tbl>
          </a:graphicData>
        </a:graphic>
      </p:graphicFrame>
      <p:sp>
        <p:nvSpPr>
          <p:cNvPr id="930855" name="Text Box 39">
            <a:extLst>
              <a:ext uri="{FF2B5EF4-FFF2-40B4-BE49-F238E27FC236}">
                <a16:creationId xmlns:a16="http://schemas.microsoft.com/office/drawing/2014/main" id="{7FF3AD99-BBD7-4945-B848-59B3A8B82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238" y="1295400"/>
            <a:ext cx="476412" cy="197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175000"/>
              </a:lnSpc>
            </a:pPr>
            <a:r>
              <a:rPr lang="en-US" altLang="en-US"/>
              <a:t>.5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1.0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.3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.4</a:t>
            </a:r>
          </a:p>
        </p:txBody>
      </p:sp>
      <p:sp>
        <p:nvSpPr>
          <p:cNvPr id="930856" name="Text Box 40">
            <a:extLst>
              <a:ext uri="{FF2B5EF4-FFF2-40B4-BE49-F238E27FC236}">
                <a16:creationId xmlns:a16="http://schemas.microsoft.com/office/drawing/2014/main" id="{F9F90923-5C53-485C-AEAC-405A5A735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4988" y="3200400"/>
            <a:ext cx="476412" cy="51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175000"/>
              </a:lnSpc>
            </a:pPr>
            <a:r>
              <a:rPr lang="en-US" altLang="en-US"/>
              <a:t>2.2</a:t>
            </a:r>
          </a:p>
        </p:txBody>
      </p:sp>
      <p:sp>
        <p:nvSpPr>
          <p:cNvPr id="930857" name="Text Box 41">
            <a:extLst>
              <a:ext uri="{FF2B5EF4-FFF2-40B4-BE49-F238E27FC236}">
                <a16:creationId xmlns:a16="http://schemas.microsoft.com/office/drawing/2014/main" id="{51656F58-F65F-44E4-90B3-33B7A5E9A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1" y="4343400"/>
            <a:ext cx="6005683" cy="51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en-US"/>
              <a:t>CPU time new = 1.6 x IC x CC   so   2.2/1.6  means 37.5% faster</a:t>
            </a:r>
          </a:p>
        </p:txBody>
      </p:sp>
      <p:sp>
        <p:nvSpPr>
          <p:cNvPr id="930858" name="Text Box 42">
            <a:extLst>
              <a:ext uri="{FF2B5EF4-FFF2-40B4-BE49-F238E27FC236}">
                <a16:creationId xmlns:a16="http://schemas.microsoft.com/office/drawing/2014/main" id="{8A00AC0E-18B3-40DB-8E4E-45FB05FAD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1438" y="3200400"/>
            <a:ext cx="476412" cy="51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175000"/>
              </a:lnSpc>
            </a:pPr>
            <a:r>
              <a:rPr lang="en-US" altLang="en-US"/>
              <a:t>1.6</a:t>
            </a:r>
          </a:p>
        </p:txBody>
      </p:sp>
      <p:sp>
        <p:nvSpPr>
          <p:cNvPr id="930859" name="Text Box 43">
            <a:extLst>
              <a:ext uri="{FF2B5EF4-FFF2-40B4-BE49-F238E27FC236}">
                <a16:creationId xmlns:a16="http://schemas.microsoft.com/office/drawing/2014/main" id="{A50733BA-FCF4-4056-9CCE-1376E055F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5558" y="1295400"/>
            <a:ext cx="412292" cy="197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175000"/>
              </a:lnSpc>
            </a:pPr>
            <a:r>
              <a:rPr lang="en-US" altLang="en-US"/>
              <a:t>.5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 .4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.3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.4</a:t>
            </a:r>
          </a:p>
        </p:txBody>
      </p:sp>
      <p:sp>
        <p:nvSpPr>
          <p:cNvPr id="930860" name="Text Box 44">
            <a:extLst>
              <a:ext uri="{FF2B5EF4-FFF2-40B4-BE49-F238E27FC236}">
                <a16:creationId xmlns:a16="http://schemas.microsoft.com/office/drawing/2014/main" id="{F04F6123-A6B8-47F9-9DDD-B7C43B683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9938" y="1295400"/>
            <a:ext cx="476412" cy="197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175000"/>
              </a:lnSpc>
            </a:pPr>
            <a:r>
              <a:rPr lang="en-US" altLang="en-US"/>
              <a:t>.5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1.0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.3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.2</a:t>
            </a:r>
          </a:p>
        </p:txBody>
      </p:sp>
      <p:sp>
        <p:nvSpPr>
          <p:cNvPr id="930861" name="Text Box 45">
            <a:extLst>
              <a:ext uri="{FF2B5EF4-FFF2-40B4-BE49-F238E27FC236}">
                <a16:creationId xmlns:a16="http://schemas.microsoft.com/office/drawing/2014/main" id="{172467C5-B4C3-4C7C-8C55-D0A75CF05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238" y="3200400"/>
            <a:ext cx="476412" cy="51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175000"/>
              </a:lnSpc>
            </a:pPr>
            <a:r>
              <a:rPr lang="en-US" altLang="en-US"/>
              <a:t>2.0</a:t>
            </a:r>
          </a:p>
        </p:txBody>
      </p:sp>
      <p:sp>
        <p:nvSpPr>
          <p:cNvPr id="930862" name="Text Box 46">
            <a:extLst>
              <a:ext uri="{FF2B5EF4-FFF2-40B4-BE49-F238E27FC236}">
                <a16:creationId xmlns:a16="http://schemas.microsoft.com/office/drawing/2014/main" id="{BE384269-A554-4DDC-BAFD-6FCCBF8AF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1" y="5257800"/>
            <a:ext cx="5830955" cy="51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en-US"/>
              <a:t>CPU time new = 2.0 x IC x CC   so   2.2/2.0  means 10% faster</a:t>
            </a:r>
          </a:p>
        </p:txBody>
      </p:sp>
      <p:sp>
        <p:nvSpPr>
          <p:cNvPr id="930863" name="Text Box 47">
            <a:extLst>
              <a:ext uri="{FF2B5EF4-FFF2-40B4-BE49-F238E27FC236}">
                <a16:creationId xmlns:a16="http://schemas.microsoft.com/office/drawing/2014/main" id="{AA1F592D-1783-4F28-BD3D-F620FBEEA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5438" y="1295400"/>
            <a:ext cx="476412" cy="197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175000"/>
              </a:lnSpc>
            </a:pPr>
            <a:r>
              <a:rPr lang="en-US" altLang="en-US"/>
              <a:t>.25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1.0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.3</a:t>
            </a:r>
          </a:p>
          <a:p>
            <a:pPr algn="r">
              <a:lnSpc>
                <a:spcPct val="175000"/>
              </a:lnSpc>
            </a:pPr>
            <a:r>
              <a:rPr lang="en-US" altLang="en-US"/>
              <a:t>.4</a:t>
            </a:r>
          </a:p>
        </p:txBody>
      </p:sp>
      <p:sp>
        <p:nvSpPr>
          <p:cNvPr id="930864" name="Text Box 48">
            <a:extLst>
              <a:ext uri="{FF2B5EF4-FFF2-40B4-BE49-F238E27FC236}">
                <a16:creationId xmlns:a16="http://schemas.microsoft.com/office/drawing/2014/main" id="{5ACB57DC-DD46-44F0-91DA-42E339B8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420" y="3200400"/>
            <a:ext cx="593431" cy="51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175000"/>
              </a:lnSpc>
            </a:pPr>
            <a:r>
              <a:rPr lang="en-US" altLang="en-US"/>
              <a:t>1.95</a:t>
            </a:r>
          </a:p>
        </p:txBody>
      </p:sp>
      <p:sp>
        <p:nvSpPr>
          <p:cNvPr id="930865" name="Text Box 49">
            <a:extLst>
              <a:ext uri="{FF2B5EF4-FFF2-40B4-BE49-F238E27FC236}">
                <a16:creationId xmlns:a16="http://schemas.microsoft.com/office/drawing/2014/main" id="{DF0F5DFE-3AA1-4572-B1B2-205666B7A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1" y="5943600"/>
            <a:ext cx="6239721" cy="51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en-US"/>
              <a:t>CPU time new = 1.95 x IC x CC   so   2.2/1.95  means 12.8% faster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0855" grpId="0"/>
      <p:bldP spid="930856" grpId="0"/>
      <p:bldP spid="930857" grpId="0"/>
      <p:bldP spid="930858" grpId="0"/>
      <p:bldP spid="930859" grpId="0"/>
      <p:bldP spid="930860" grpId="0"/>
      <p:bldP spid="930861" grpId="0"/>
      <p:bldP spid="930862" grpId="0"/>
      <p:bldP spid="930863" grpId="0"/>
      <p:bldP spid="930864" grpId="0"/>
      <p:bldP spid="9308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830" y="1353620"/>
            <a:ext cx="6160347" cy="380880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85511">
              <a:spcBef>
                <a:spcPts val="1280"/>
              </a:spcBef>
            </a:pPr>
            <a:r>
              <a:rPr sz="4267" spc="-13" dirty="0">
                <a:latin typeface="Calibri"/>
                <a:cs typeface="Calibri"/>
              </a:rPr>
              <a:t>Determined</a:t>
            </a:r>
            <a:r>
              <a:rPr sz="4267" spc="-87" dirty="0">
                <a:latin typeface="Calibri"/>
                <a:cs typeface="Calibri"/>
              </a:rPr>
              <a:t> </a:t>
            </a:r>
            <a:r>
              <a:rPr sz="4267" spc="-13" dirty="0">
                <a:latin typeface="Calibri"/>
                <a:cs typeface="Calibri"/>
              </a:rPr>
              <a:t>by</a:t>
            </a:r>
            <a:endParaRPr sz="4267" dirty="0">
              <a:latin typeface="Calibri"/>
              <a:cs typeface="Calibri"/>
            </a:endParaRPr>
          </a:p>
          <a:p>
            <a:pPr marL="677316" indent="-609585">
              <a:spcBef>
                <a:spcPts val="86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76470" algn="l"/>
                <a:tab pos="677316" algn="l"/>
              </a:tabLst>
            </a:pPr>
            <a:r>
              <a:rPr sz="3200" spc="-73" dirty="0">
                <a:latin typeface="Calibri"/>
                <a:cs typeface="Calibri"/>
              </a:rPr>
              <a:t>Task</a:t>
            </a:r>
            <a:endParaRPr sz="3200" dirty="0">
              <a:latin typeface="Calibri"/>
              <a:cs typeface="Calibri"/>
            </a:endParaRPr>
          </a:p>
          <a:p>
            <a:pPr marL="677316" indent="-609585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76470" algn="l"/>
                <a:tab pos="677316" algn="l"/>
              </a:tabLst>
            </a:pPr>
            <a:r>
              <a:rPr sz="3200" spc="-7" dirty="0">
                <a:latin typeface="Calibri"/>
                <a:cs typeface="Calibri"/>
              </a:rPr>
              <a:t>Algorithm,</a:t>
            </a:r>
            <a:r>
              <a:rPr sz="3200" spc="-5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e.g.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i="1" spc="-7" dirty="0">
                <a:latin typeface="Calibri"/>
                <a:cs typeface="Calibri"/>
              </a:rPr>
              <a:t>O(N</a:t>
            </a:r>
            <a:r>
              <a:rPr sz="3200" i="1" spc="-9" baseline="24305" dirty="0">
                <a:latin typeface="Calibri"/>
                <a:cs typeface="Calibri"/>
              </a:rPr>
              <a:t>2</a:t>
            </a:r>
            <a:r>
              <a:rPr sz="3200" i="1" spc="-7" dirty="0">
                <a:latin typeface="Calibri"/>
                <a:cs typeface="Calibri"/>
              </a:rPr>
              <a:t>)</a:t>
            </a:r>
            <a:r>
              <a:rPr sz="3200" i="1" spc="-13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vs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O(N)</a:t>
            </a:r>
            <a:endParaRPr sz="3200" dirty="0">
              <a:latin typeface="Calibri"/>
              <a:cs typeface="Calibri"/>
            </a:endParaRPr>
          </a:p>
          <a:p>
            <a:pPr marL="677316" indent="-609585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76470" algn="l"/>
                <a:tab pos="677316" algn="l"/>
              </a:tabLst>
            </a:pPr>
            <a:r>
              <a:rPr sz="3200" spc="-13" dirty="0">
                <a:latin typeface="Calibri"/>
                <a:cs typeface="Calibri"/>
              </a:rPr>
              <a:t>Programming</a:t>
            </a:r>
            <a:r>
              <a:rPr sz="3200" spc="-73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language</a:t>
            </a:r>
            <a:endParaRPr sz="3200" dirty="0">
              <a:latin typeface="Calibri"/>
              <a:cs typeface="Calibri"/>
            </a:endParaRPr>
          </a:p>
          <a:p>
            <a:pPr marL="677316" indent="-609585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76470" algn="l"/>
                <a:tab pos="677316" algn="l"/>
              </a:tabLst>
            </a:pPr>
            <a:r>
              <a:rPr sz="3200" spc="-7" dirty="0">
                <a:latin typeface="Calibri"/>
                <a:cs typeface="Calibri"/>
              </a:rPr>
              <a:t>Compiler</a:t>
            </a:r>
            <a:endParaRPr sz="3200" dirty="0">
              <a:latin typeface="Calibri"/>
              <a:cs typeface="Calibri"/>
            </a:endParaRPr>
          </a:p>
          <a:p>
            <a:pPr marL="677316" indent="-609585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76470" algn="l"/>
                <a:tab pos="677316" algn="l"/>
              </a:tabLst>
            </a:pPr>
            <a:r>
              <a:rPr sz="3200" spc="-7" dirty="0">
                <a:latin typeface="Calibri"/>
                <a:cs typeface="Calibri"/>
              </a:rPr>
              <a:t>Instruction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Set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Architecture</a:t>
            </a:r>
            <a:r>
              <a:rPr sz="3200" spc="-5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(ISA)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63180" y="6594174"/>
            <a:ext cx="90762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73" dirty="0">
                <a:latin typeface="Trebuchet MS"/>
                <a:cs typeface="Trebuchet MS"/>
              </a:rPr>
              <a:t> </a:t>
            </a:r>
            <a:r>
              <a:rPr sz="1467" b="1" spc="-187" dirty="0">
                <a:latin typeface="Trebuchet MS"/>
                <a:cs typeface="Trebuchet MS"/>
              </a:rPr>
              <a:t>(11)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-229775"/>
            <a:ext cx="5498253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Instructions per Program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E1BEF-AFE2-4D56-8AFC-4EC7DE0D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9357" y="1140449"/>
            <a:ext cx="8696112" cy="380880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34711">
              <a:spcBef>
                <a:spcPts val="1280"/>
              </a:spcBef>
            </a:pPr>
            <a:r>
              <a:rPr sz="4267" spc="-13" dirty="0">
                <a:latin typeface="Calibri"/>
                <a:cs typeface="Calibri"/>
              </a:rPr>
              <a:t>Determined</a:t>
            </a:r>
            <a:r>
              <a:rPr sz="4267" spc="-87" dirty="0">
                <a:latin typeface="Calibri"/>
                <a:cs typeface="Calibri"/>
              </a:rPr>
              <a:t> </a:t>
            </a:r>
            <a:r>
              <a:rPr sz="4267" spc="-13" dirty="0">
                <a:latin typeface="Calibri"/>
                <a:cs typeface="Calibri"/>
              </a:rPr>
              <a:t>by</a:t>
            </a:r>
            <a:endParaRPr sz="4267" dirty="0">
              <a:latin typeface="Calibri"/>
              <a:cs typeface="Calibri"/>
            </a:endParaRPr>
          </a:p>
          <a:p>
            <a:pPr marL="626518" indent="-609585">
              <a:spcBef>
                <a:spcPts val="86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3200" spc="-20" dirty="0">
                <a:latin typeface="Calibri"/>
                <a:cs typeface="Calibri"/>
              </a:rPr>
              <a:t>ISA</a:t>
            </a:r>
            <a:endParaRPr sz="3200" dirty="0">
              <a:latin typeface="Calibri"/>
              <a:cs typeface="Calibri"/>
            </a:endParaRPr>
          </a:p>
          <a:p>
            <a:pPr marL="626518" indent="-609585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3200" spc="-13" dirty="0">
                <a:latin typeface="Calibri"/>
                <a:cs typeface="Calibri"/>
              </a:rPr>
              <a:t>Processor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implementation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(or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7" dirty="0">
                <a:latin typeface="Calibri"/>
                <a:cs typeface="Calibri"/>
              </a:rPr>
              <a:t>microarchitecture</a:t>
            </a:r>
            <a:r>
              <a:rPr sz="3200" spc="-7" dirty="0"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 marL="626518" indent="-609585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3200" dirty="0">
                <a:latin typeface="Calibri"/>
                <a:cs typeface="Calibri"/>
              </a:rPr>
              <a:t>E.g.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for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“our”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single-cycle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RISC-V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design, CPI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 1</a:t>
            </a:r>
          </a:p>
          <a:p>
            <a:pPr marL="626518" indent="-609585">
              <a:spcBef>
                <a:spcPts val="67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3200" spc="-13" dirty="0">
                <a:latin typeface="Calibri"/>
                <a:cs typeface="Calibri"/>
              </a:rPr>
              <a:t>Complex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instructions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(e.g.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strcpy</a:t>
            </a:r>
            <a:r>
              <a:rPr sz="3200" spc="-7" dirty="0">
                <a:latin typeface="Calibri"/>
                <a:cs typeface="Calibri"/>
              </a:rPr>
              <a:t>),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CPI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&gt;&gt;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</a:t>
            </a:r>
          </a:p>
          <a:p>
            <a:pPr marL="626518" indent="-609585">
              <a:spcBef>
                <a:spcPts val="927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3200" spc="-13" dirty="0">
                <a:latin typeface="Calibri"/>
                <a:cs typeface="Calibri"/>
              </a:rPr>
              <a:t>Superscalar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processors, </a:t>
            </a:r>
            <a:r>
              <a:rPr sz="3200" spc="-7" dirty="0">
                <a:latin typeface="Calibri"/>
                <a:cs typeface="Calibri"/>
              </a:rPr>
              <a:t>CPI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&lt;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(next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lectures)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4659" y="6288629"/>
            <a:ext cx="89746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80"/>
              </a:lnSpc>
            </a:pPr>
            <a:r>
              <a:rPr sz="1133" spc="7" dirty="0">
                <a:latin typeface="Calibri"/>
                <a:cs typeface="Calibri"/>
              </a:rPr>
              <a:t>Garcia,</a:t>
            </a:r>
            <a:r>
              <a:rPr sz="1133" spc="-27" dirty="0">
                <a:latin typeface="Calibri"/>
                <a:cs typeface="Calibri"/>
              </a:rPr>
              <a:t> </a:t>
            </a:r>
            <a:r>
              <a:rPr sz="1133" spc="7" dirty="0"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R="53339" algn="r">
              <a:lnSpc>
                <a:spcPts val="1760"/>
              </a:lnSpc>
            </a:pPr>
            <a:r>
              <a:rPr sz="1600" spc="-113" dirty="0">
                <a:latin typeface="Gill Sans MT"/>
                <a:cs typeface="Gill Sans MT"/>
              </a:rPr>
              <a:t>12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6881" y="6594174"/>
            <a:ext cx="93810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73" dirty="0">
                <a:latin typeface="Trebuchet MS"/>
                <a:cs typeface="Trebuchet MS"/>
              </a:rPr>
              <a:t> </a:t>
            </a:r>
            <a:r>
              <a:rPr sz="1467" b="1" spc="-127" dirty="0">
                <a:latin typeface="Trebuchet MS"/>
                <a:cs typeface="Trebuchet MS"/>
              </a:rPr>
              <a:t>(12)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933026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(Average) Clock Cycles per Instruction (CPI)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2166F-E50A-4A25-AE55-685793FC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E14C-2FF7-4145-9A6F-83C64413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00" y="173671"/>
            <a:ext cx="10515600" cy="613053"/>
          </a:xfr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lang="en-US" sz="3867" b="1" spc="127" dirty="0"/>
              <a:t>New-School Machine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294C3-0DFF-4A5A-8B20-BA3A08D6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2</a:t>
            </a:fld>
            <a:endParaRPr lang="en-US"/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CD4033F4-6B7F-406F-8B71-8EC5B440D8A0}"/>
              </a:ext>
            </a:extLst>
          </p:cNvPr>
          <p:cNvSpPr txBox="1"/>
          <p:nvPr/>
        </p:nvSpPr>
        <p:spPr>
          <a:xfrm>
            <a:off x="9591538" y="2694931"/>
            <a:ext cx="544195" cy="475615"/>
          </a:xfrm>
          <a:prstGeom prst="rect">
            <a:avLst/>
          </a:prstGeom>
          <a:ln>
            <a:noFill/>
          </a:ln>
        </p:spPr>
        <p:txBody>
          <a:bodyPr vert="horz" wrap="square" lIns="0" tIns="53340" rIns="0" bIns="0" rtlCol="0">
            <a:spAutoFit/>
          </a:bodyPr>
          <a:lstStyle/>
          <a:p>
            <a:pPr marL="12700" marR="5080" indent="8890">
              <a:lnSpc>
                <a:spcPts val="1610"/>
              </a:lnSpc>
              <a:spcBef>
                <a:spcPts val="420"/>
              </a:spcBef>
            </a:pPr>
            <a:r>
              <a:rPr sz="1600" spc="15" dirty="0">
                <a:latin typeface="Times New Roman"/>
                <a:cs typeface="Times New Roman"/>
              </a:rPr>
              <a:t>S</a:t>
            </a:r>
            <a:r>
              <a:rPr sz="1600" spc="25" dirty="0">
                <a:latin typeface="Times New Roman"/>
                <a:cs typeface="Times New Roman"/>
              </a:rPr>
              <a:t>m</a:t>
            </a:r>
            <a:r>
              <a:rPr sz="1600" spc="15" dirty="0">
                <a:latin typeface="Times New Roman"/>
                <a:cs typeface="Times New Roman"/>
              </a:rPr>
              <a:t>a</a:t>
            </a:r>
            <a:r>
              <a:rPr sz="1600" spc="10" dirty="0">
                <a:latin typeface="Times New Roman"/>
                <a:cs typeface="Times New Roman"/>
              </a:rPr>
              <a:t>r</a:t>
            </a:r>
            <a:r>
              <a:rPr sz="1600" dirty="0">
                <a:latin typeface="Times New Roman"/>
                <a:cs typeface="Times New Roman"/>
              </a:rPr>
              <a:t>t  </a:t>
            </a:r>
            <a:r>
              <a:rPr sz="1600" spc="15" dirty="0">
                <a:latin typeface="Times New Roman"/>
                <a:cs typeface="Times New Roman"/>
              </a:rPr>
              <a:t>P</a:t>
            </a:r>
            <a:r>
              <a:rPr sz="1600" spc="10" dirty="0">
                <a:latin typeface="Times New Roman"/>
                <a:cs typeface="Times New Roman"/>
              </a:rPr>
              <a:t>h</a:t>
            </a:r>
            <a:r>
              <a:rPr sz="1600" spc="15" dirty="0">
                <a:latin typeface="Times New Roman"/>
                <a:cs typeface="Times New Roman"/>
              </a:rPr>
              <a:t>o</a:t>
            </a:r>
            <a:r>
              <a:rPr sz="1600" spc="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11DDA3D8-2189-4FF3-8E9C-040996A4C91C}"/>
              </a:ext>
            </a:extLst>
          </p:cNvPr>
          <p:cNvSpPr txBox="1"/>
          <p:nvPr/>
        </p:nvSpPr>
        <p:spPr>
          <a:xfrm>
            <a:off x="5845544" y="3002366"/>
            <a:ext cx="1013460" cy="669290"/>
          </a:xfrm>
          <a:prstGeom prst="rect">
            <a:avLst/>
          </a:prstGeom>
          <a:ln>
            <a:noFill/>
          </a:ln>
        </p:spPr>
        <p:txBody>
          <a:bodyPr vert="horz" wrap="square" lIns="0" tIns="13335" rIns="0" bIns="0" rtlCol="0">
            <a:spAutoFit/>
          </a:bodyPr>
          <a:lstStyle/>
          <a:p>
            <a:pPr marR="56515" algn="r">
              <a:lnSpc>
                <a:spcPts val="1760"/>
              </a:lnSpc>
              <a:spcBef>
                <a:spcPts val="105"/>
              </a:spcBef>
            </a:pPr>
            <a:r>
              <a:rPr sz="1600" spc="15" dirty="0">
                <a:latin typeface="Times New Roman"/>
                <a:cs typeface="Times New Roman"/>
              </a:rPr>
              <a:t>Warehouse</a:t>
            </a:r>
            <a:endParaRPr sz="1600" dirty="0">
              <a:latin typeface="Times New Roman"/>
              <a:cs typeface="Times New Roman"/>
            </a:endParaRPr>
          </a:p>
          <a:p>
            <a:pPr marL="142240" marR="5080" indent="408305" algn="r">
              <a:lnSpc>
                <a:spcPts val="1540"/>
              </a:lnSpc>
              <a:spcBef>
                <a:spcPts val="209"/>
              </a:spcBef>
            </a:pPr>
            <a:r>
              <a:rPr sz="1600" spc="15" dirty="0">
                <a:latin typeface="Times New Roman"/>
                <a:cs typeface="Times New Roman"/>
              </a:rPr>
              <a:t>S</a:t>
            </a:r>
            <a:r>
              <a:rPr sz="1600" spc="5" dirty="0">
                <a:latin typeface="Times New Roman"/>
                <a:cs typeface="Times New Roman"/>
              </a:rPr>
              <a:t>c</a:t>
            </a:r>
            <a:r>
              <a:rPr sz="1600" spc="15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Times New Roman"/>
                <a:cs typeface="Times New Roman"/>
              </a:rPr>
              <a:t>e  </a:t>
            </a:r>
            <a:r>
              <a:rPr sz="1600" spc="15" dirty="0">
                <a:latin typeface="Times New Roman"/>
                <a:cs typeface="Times New Roman"/>
              </a:rPr>
              <a:t>Computer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480302CF-3929-4E7A-BECE-D1BED67B43DB}"/>
              </a:ext>
            </a:extLst>
          </p:cNvPr>
          <p:cNvSpPr txBox="1"/>
          <p:nvPr/>
        </p:nvSpPr>
        <p:spPr>
          <a:xfrm>
            <a:off x="3184067" y="1737729"/>
            <a:ext cx="1356714" cy="338554"/>
          </a:xfrm>
          <a:prstGeom prst="rect">
            <a:avLst/>
          </a:prstGeom>
          <a:ln>
            <a:noFill/>
          </a:ln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b="1" dirty="0">
                <a:latin typeface="Times New Roman"/>
                <a:cs typeface="Times New Roman"/>
              </a:rPr>
              <a:t>S</a:t>
            </a:r>
            <a:r>
              <a:rPr sz="2100" b="1" spc="5" dirty="0">
                <a:latin typeface="Times New Roman"/>
                <a:cs typeface="Times New Roman"/>
              </a:rPr>
              <a:t>o</a:t>
            </a:r>
            <a:r>
              <a:rPr sz="2100" b="1" spc="-10" dirty="0">
                <a:latin typeface="Times New Roman"/>
                <a:cs typeface="Times New Roman"/>
              </a:rPr>
              <a:t>f</a:t>
            </a:r>
            <a:r>
              <a:rPr sz="2100" b="1" spc="5" dirty="0">
                <a:latin typeface="Times New Roman"/>
                <a:cs typeface="Times New Roman"/>
              </a:rPr>
              <a:t>t</a:t>
            </a:r>
            <a:r>
              <a:rPr sz="2100" b="1" spc="-10" dirty="0">
                <a:latin typeface="Times New Roman"/>
                <a:cs typeface="Times New Roman"/>
              </a:rPr>
              <a:t>w</a:t>
            </a:r>
            <a:r>
              <a:rPr sz="2100" b="1" spc="5" dirty="0">
                <a:latin typeface="Times New Roman"/>
                <a:cs typeface="Times New Roman"/>
              </a:rPr>
              <a:t>are</a:t>
            </a:r>
            <a:endParaRPr sz="2100" b="1">
              <a:latin typeface="Times New Roman"/>
              <a:cs typeface="Times New Roman"/>
            </a:endParaRPr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5A014099-61D7-41E3-A640-08E887479AB3}"/>
              </a:ext>
            </a:extLst>
          </p:cNvPr>
          <p:cNvSpPr txBox="1"/>
          <p:nvPr/>
        </p:nvSpPr>
        <p:spPr>
          <a:xfrm>
            <a:off x="7314325" y="1888099"/>
            <a:ext cx="1441095" cy="338554"/>
          </a:xfrm>
          <a:prstGeom prst="rect">
            <a:avLst/>
          </a:prstGeom>
          <a:ln>
            <a:noFill/>
          </a:ln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b="1" dirty="0">
                <a:latin typeface="Times New Roman"/>
                <a:cs typeface="Times New Roman"/>
              </a:rPr>
              <a:t>Hardware</a:t>
            </a:r>
          </a:p>
        </p:txBody>
      </p:sp>
      <p:grpSp>
        <p:nvGrpSpPr>
          <p:cNvPr id="9" name="object 20">
            <a:extLst>
              <a:ext uri="{FF2B5EF4-FFF2-40B4-BE49-F238E27FC236}">
                <a16:creationId xmlns:a16="http://schemas.microsoft.com/office/drawing/2014/main" id="{D87DBAA9-D5DC-4D7D-ABC1-0473CF4291E5}"/>
              </a:ext>
            </a:extLst>
          </p:cNvPr>
          <p:cNvGrpSpPr/>
          <p:nvPr/>
        </p:nvGrpSpPr>
        <p:grpSpPr>
          <a:xfrm>
            <a:off x="5695113" y="2532774"/>
            <a:ext cx="4250627" cy="4233570"/>
            <a:chOff x="6130882" y="2218449"/>
            <a:chExt cx="4250627" cy="4233570"/>
          </a:xfrm>
        </p:grpSpPr>
        <p:sp>
          <p:nvSpPr>
            <p:cNvPr id="10" name="object 21">
              <a:extLst>
                <a:ext uri="{FF2B5EF4-FFF2-40B4-BE49-F238E27FC236}">
                  <a16:creationId xmlns:a16="http://schemas.microsoft.com/office/drawing/2014/main" id="{F9FB8F6E-651A-4982-9EB8-DAF5ABAECF91}"/>
                </a:ext>
              </a:extLst>
            </p:cNvPr>
            <p:cNvSpPr/>
            <p:nvPr/>
          </p:nvSpPr>
          <p:spPr>
            <a:xfrm>
              <a:off x="8506269" y="5088140"/>
              <a:ext cx="1399540" cy="752475"/>
            </a:xfrm>
            <a:custGeom>
              <a:avLst/>
              <a:gdLst/>
              <a:ahLst/>
              <a:cxnLst/>
              <a:rect l="l" t="t" r="r" b="b"/>
              <a:pathLst>
                <a:path w="1399540" h="752475">
                  <a:moveTo>
                    <a:pt x="1398943" y="0"/>
                  </a:moveTo>
                  <a:lnTo>
                    <a:pt x="1201839" y="752373"/>
                  </a:lnTo>
                </a:path>
                <a:path w="1399540" h="752475">
                  <a:moveTo>
                    <a:pt x="972299" y="19240"/>
                  </a:moveTo>
                  <a:lnTo>
                    <a:pt x="0" y="752373"/>
                  </a:lnTo>
                </a:path>
              </a:pathLst>
            </a:custGeom>
            <a:ln w="29703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2">
              <a:extLst>
                <a:ext uri="{FF2B5EF4-FFF2-40B4-BE49-F238E27FC236}">
                  <a16:creationId xmlns:a16="http://schemas.microsoft.com/office/drawing/2014/main" id="{4DA55027-8AFC-4605-AC5A-ADD926E2142A}"/>
                </a:ext>
              </a:extLst>
            </p:cNvPr>
            <p:cNvSpPr/>
            <p:nvPr/>
          </p:nvSpPr>
          <p:spPr>
            <a:xfrm>
              <a:off x="7884274" y="5840514"/>
              <a:ext cx="1824355" cy="611505"/>
            </a:xfrm>
            <a:custGeom>
              <a:avLst/>
              <a:gdLst/>
              <a:ahLst/>
              <a:cxnLst/>
              <a:rect l="l" t="t" r="r" b="b"/>
              <a:pathLst>
                <a:path w="1824354" h="611504">
                  <a:moveTo>
                    <a:pt x="621995" y="0"/>
                  </a:moveTo>
                  <a:lnTo>
                    <a:pt x="0" y="611085"/>
                  </a:lnTo>
                  <a:lnTo>
                    <a:pt x="1301991" y="611085"/>
                  </a:lnTo>
                  <a:lnTo>
                    <a:pt x="1823834" y="0"/>
                  </a:lnTo>
                  <a:lnTo>
                    <a:pt x="621995" y="0"/>
                  </a:lnTo>
                  <a:close/>
                </a:path>
              </a:pathLst>
            </a:custGeom>
            <a:ln w="3341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23">
              <a:extLst>
                <a:ext uri="{FF2B5EF4-FFF2-40B4-BE49-F238E27FC236}">
                  <a16:creationId xmlns:a16="http://schemas.microsoft.com/office/drawing/2014/main" id="{229CEDD9-F3E6-4A4A-BF49-E5CA0B740B0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6942" y="2218449"/>
              <a:ext cx="1911539" cy="8643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object 24">
              <a:extLst>
                <a:ext uri="{FF2B5EF4-FFF2-40B4-BE49-F238E27FC236}">
                  <a16:creationId xmlns:a16="http://schemas.microsoft.com/office/drawing/2014/main" id="{FEBB395E-A1D8-459F-B4AD-9733813D1D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2293" y="3332708"/>
              <a:ext cx="1083970" cy="40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object 25">
              <a:extLst>
                <a:ext uri="{FF2B5EF4-FFF2-40B4-BE49-F238E27FC236}">
                  <a16:creationId xmlns:a16="http://schemas.microsoft.com/office/drawing/2014/main" id="{66CF59A0-57B9-46D1-9D23-F5B0948684F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0924" y="3014117"/>
              <a:ext cx="1505987" cy="679476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26">
              <a:extLst>
                <a:ext uri="{FF2B5EF4-FFF2-40B4-BE49-F238E27FC236}">
                  <a16:creationId xmlns:a16="http://schemas.microsoft.com/office/drawing/2014/main" id="{D5C157BD-58C3-4367-A525-87329BB8BB8B}"/>
                </a:ext>
              </a:extLst>
            </p:cNvPr>
            <p:cNvSpPr/>
            <p:nvPr/>
          </p:nvSpPr>
          <p:spPr>
            <a:xfrm>
              <a:off x="7544587" y="3051518"/>
              <a:ext cx="1390015" cy="556895"/>
            </a:xfrm>
            <a:custGeom>
              <a:avLst/>
              <a:gdLst/>
              <a:ahLst/>
              <a:cxnLst/>
              <a:rect l="l" t="t" r="r" b="b"/>
              <a:pathLst>
                <a:path w="1390015" h="556895">
                  <a:moveTo>
                    <a:pt x="1389519" y="0"/>
                  </a:moveTo>
                  <a:lnTo>
                    <a:pt x="0" y="556869"/>
                  </a:lnTo>
                </a:path>
              </a:pathLst>
            </a:custGeom>
            <a:ln w="29703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27">
              <a:extLst>
                <a:ext uri="{FF2B5EF4-FFF2-40B4-BE49-F238E27FC236}">
                  <a16:creationId xmlns:a16="http://schemas.microsoft.com/office/drawing/2014/main" id="{86675132-E912-49A3-8C75-97DCDE78D8B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3049762"/>
              <a:ext cx="1238652" cy="643831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28">
              <a:extLst>
                <a:ext uri="{FF2B5EF4-FFF2-40B4-BE49-F238E27FC236}">
                  <a16:creationId xmlns:a16="http://schemas.microsoft.com/office/drawing/2014/main" id="{EEDB75C7-A266-4F6D-9397-80D4A0985C6E}"/>
                </a:ext>
              </a:extLst>
            </p:cNvPr>
            <p:cNvSpPr/>
            <p:nvPr/>
          </p:nvSpPr>
          <p:spPr>
            <a:xfrm>
              <a:off x="9196184" y="3088182"/>
              <a:ext cx="1123315" cy="520700"/>
            </a:xfrm>
            <a:custGeom>
              <a:avLst/>
              <a:gdLst/>
              <a:ahLst/>
              <a:cxnLst/>
              <a:rect l="l" t="t" r="r" b="b"/>
              <a:pathLst>
                <a:path w="1123315" h="520700">
                  <a:moveTo>
                    <a:pt x="0" y="0"/>
                  </a:moveTo>
                  <a:lnTo>
                    <a:pt x="1123060" y="520204"/>
                  </a:lnTo>
                </a:path>
              </a:pathLst>
            </a:custGeom>
            <a:ln w="29703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9">
              <a:extLst>
                <a:ext uri="{FF2B5EF4-FFF2-40B4-BE49-F238E27FC236}">
                  <a16:creationId xmlns:a16="http://schemas.microsoft.com/office/drawing/2014/main" id="{C5820ED9-02A4-4567-B6DB-1AADCE58A4C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0882" y="3575520"/>
              <a:ext cx="4248398" cy="1111668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30">
              <a:extLst>
                <a:ext uri="{FF2B5EF4-FFF2-40B4-BE49-F238E27FC236}">
                  <a16:creationId xmlns:a16="http://schemas.microsoft.com/office/drawing/2014/main" id="{480D4FFA-E4E5-4B4D-8F82-BA2575E69AD6}"/>
                </a:ext>
              </a:extLst>
            </p:cNvPr>
            <p:cNvSpPr/>
            <p:nvPr/>
          </p:nvSpPr>
          <p:spPr>
            <a:xfrm>
              <a:off x="6190602" y="3608387"/>
              <a:ext cx="4128770" cy="992505"/>
            </a:xfrm>
            <a:custGeom>
              <a:avLst/>
              <a:gdLst/>
              <a:ahLst/>
              <a:cxnLst/>
              <a:rect l="l" t="t" r="r" b="b"/>
              <a:pathLst>
                <a:path w="4128770" h="992504">
                  <a:moveTo>
                    <a:pt x="4128642" y="0"/>
                  </a:moveTo>
                  <a:lnTo>
                    <a:pt x="1353985" y="0"/>
                  </a:lnTo>
                  <a:lnTo>
                    <a:pt x="0" y="991895"/>
                  </a:lnTo>
                  <a:lnTo>
                    <a:pt x="2952203" y="991895"/>
                  </a:lnTo>
                  <a:lnTo>
                    <a:pt x="4128642" y="0"/>
                  </a:lnTo>
                  <a:close/>
                </a:path>
              </a:pathLst>
            </a:custGeom>
            <a:ln w="2227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1">
              <a:extLst>
                <a:ext uri="{FF2B5EF4-FFF2-40B4-BE49-F238E27FC236}">
                  <a16:creationId xmlns:a16="http://schemas.microsoft.com/office/drawing/2014/main" id="{74F0908F-266B-42AA-BBBA-364ADD6A6EDE}"/>
                </a:ext>
              </a:extLst>
            </p:cNvPr>
            <p:cNvSpPr/>
            <p:nvPr/>
          </p:nvSpPr>
          <p:spPr>
            <a:xfrm>
              <a:off x="6448971" y="3655809"/>
              <a:ext cx="3620770" cy="904875"/>
            </a:xfrm>
            <a:custGeom>
              <a:avLst/>
              <a:gdLst/>
              <a:ahLst/>
              <a:cxnLst/>
              <a:rect l="l" t="t" r="r" b="b"/>
              <a:pathLst>
                <a:path w="3620770" h="904875">
                  <a:moveTo>
                    <a:pt x="1927517" y="0"/>
                  </a:moveTo>
                  <a:lnTo>
                    <a:pt x="1226337" y="0"/>
                  </a:lnTo>
                  <a:lnTo>
                    <a:pt x="884186" y="244881"/>
                  </a:lnTo>
                  <a:lnTo>
                    <a:pt x="1630210" y="244881"/>
                  </a:lnTo>
                  <a:lnTo>
                    <a:pt x="1927517" y="0"/>
                  </a:lnTo>
                  <a:close/>
                </a:path>
                <a:path w="3620770" h="904875">
                  <a:moveTo>
                    <a:pt x="3620643" y="3975"/>
                  </a:moveTo>
                  <a:lnTo>
                    <a:pt x="2919463" y="3975"/>
                  </a:lnTo>
                  <a:lnTo>
                    <a:pt x="2577299" y="228257"/>
                  </a:lnTo>
                  <a:lnTo>
                    <a:pt x="3323335" y="228257"/>
                  </a:lnTo>
                  <a:lnTo>
                    <a:pt x="3620643" y="3975"/>
                  </a:lnTo>
                  <a:close/>
                </a:path>
                <a:path w="3620770" h="904875">
                  <a:moveTo>
                    <a:pt x="809866" y="288239"/>
                  </a:moveTo>
                  <a:lnTo>
                    <a:pt x="3278289" y="288239"/>
                  </a:lnTo>
                  <a:lnTo>
                    <a:pt x="2929775" y="567982"/>
                  </a:lnTo>
                  <a:lnTo>
                    <a:pt x="446836" y="554685"/>
                  </a:lnTo>
                  <a:lnTo>
                    <a:pt x="809866" y="288239"/>
                  </a:lnTo>
                  <a:close/>
                </a:path>
                <a:path w="3620770" h="904875">
                  <a:moveTo>
                    <a:pt x="372618" y="635546"/>
                  </a:moveTo>
                  <a:lnTo>
                    <a:pt x="2906420" y="635546"/>
                  </a:lnTo>
                  <a:lnTo>
                    <a:pt x="2548724" y="904430"/>
                  </a:lnTo>
                  <a:lnTo>
                    <a:pt x="0" y="891628"/>
                  </a:lnTo>
                  <a:lnTo>
                    <a:pt x="372618" y="635546"/>
                  </a:lnTo>
                  <a:close/>
                </a:path>
              </a:pathLst>
            </a:custGeom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32">
            <a:extLst>
              <a:ext uri="{FF2B5EF4-FFF2-40B4-BE49-F238E27FC236}">
                <a16:creationId xmlns:a16="http://schemas.microsoft.com/office/drawing/2014/main" id="{BB271384-E8C3-4440-8241-84207244D9C5}"/>
              </a:ext>
            </a:extLst>
          </p:cNvPr>
          <p:cNvSpPr txBox="1"/>
          <p:nvPr/>
        </p:nvSpPr>
        <p:spPr>
          <a:xfrm>
            <a:off x="6210541" y="6116819"/>
            <a:ext cx="1035685" cy="259686"/>
          </a:xfrm>
          <a:prstGeom prst="rect">
            <a:avLst/>
          </a:prstGeom>
          <a:ln>
            <a:noFill/>
          </a:ln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0" dirty="0">
                <a:latin typeface="Times New Roman"/>
                <a:cs typeface="Times New Roman"/>
              </a:rPr>
              <a:t>Logic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10" dirty="0">
                <a:latin typeface="Times New Roman"/>
                <a:cs typeface="Times New Roman"/>
              </a:rPr>
              <a:t>Gates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33">
            <a:extLst>
              <a:ext uri="{FF2B5EF4-FFF2-40B4-BE49-F238E27FC236}">
                <a16:creationId xmlns:a16="http://schemas.microsoft.com/office/drawing/2014/main" id="{B1A41102-2511-4BE7-A6C9-6A925585E0F3}"/>
              </a:ext>
            </a:extLst>
          </p:cNvPr>
          <p:cNvSpPr txBox="1"/>
          <p:nvPr/>
        </p:nvSpPr>
        <p:spPr>
          <a:xfrm>
            <a:off x="6855920" y="3886799"/>
            <a:ext cx="1106805" cy="977265"/>
          </a:xfrm>
          <a:prstGeom prst="rect">
            <a:avLst/>
          </a:prstGeom>
          <a:ln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53340" marR="330835" indent="302260">
              <a:lnSpc>
                <a:spcPct val="125200"/>
              </a:lnSpc>
              <a:spcBef>
                <a:spcPts val="95"/>
              </a:spcBef>
            </a:pPr>
            <a:r>
              <a:rPr sz="1600" spc="15" dirty="0">
                <a:latin typeface="Times New Roman"/>
                <a:cs typeface="Times New Roman"/>
              </a:rPr>
              <a:t>Co</a:t>
            </a:r>
            <a:r>
              <a:rPr sz="1600" spc="10" dirty="0">
                <a:latin typeface="Times New Roman"/>
                <a:cs typeface="Times New Roman"/>
              </a:rPr>
              <a:t>r</a:t>
            </a:r>
            <a:r>
              <a:rPr sz="1600" dirty="0">
                <a:latin typeface="Times New Roman"/>
                <a:cs typeface="Times New Roman"/>
              </a:rPr>
              <a:t>e  </a:t>
            </a:r>
            <a:r>
              <a:rPr sz="1600" spc="25" dirty="0">
                <a:latin typeface="Times New Roman"/>
                <a:cs typeface="Times New Roman"/>
              </a:rPr>
              <a:t>M</a:t>
            </a:r>
            <a:r>
              <a:rPr sz="1600" spc="10" dirty="0">
                <a:latin typeface="Times New Roman"/>
                <a:cs typeface="Times New Roman"/>
              </a:rPr>
              <a:t>e</a:t>
            </a:r>
            <a:r>
              <a:rPr sz="1600" spc="25" dirty="0">
                <a:latin typeface="Times New Roman"/>
                <a:cs typeface="Times New Roman"/>
              </a:rPr>
              <a:t>m</a:t>
            </a:r>
            <a:r>
              <a:rPr sz="1600" spc="15" dirty="0">
                <a:latin typeface="Times New Roman"/>
                <a:cs typeface="Times New Roman"/>
              </a:rPr>
              <a:t>o</a:t>
            </a:r>
            <a:r>
              <a:rPr sz="1600" spc="10" dirty="0">
                <a:latin typeface="Times New Roman"/>
                <a:cs typeface="Times New Roman"/>
              </a:rPr>
              <a:t>r</a:t>
            </a:r>
            <a:r>
              <a:rPr sz="1600" dirty="0">
                <a:latin typeface="Times New Roman"/>
                <a:cs typeface="Times New Roman"/>
              </a:rPr>
              <a:t>y</a:t>
            </a: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600" spc="15" dirty="0">
                <a:latin typeface="Times New Roman"/>
                <a:cs typeface="Times New Roman"/>
              </a:rPr>
              <a:t>Input/Output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3" name="object 34">
            <a:extLst>
              <a:ext uri="{FF2B5EF4-FFF2-40B4-BE49-F238E27FC236}">
                <a16:creationId xmlns:a16="http://schemas.microsoft.com/office/drawing/2014/main" id="{73ABAEDF-9A7D-4A1F-A773-A76C4A270D8C}"/>
              </a:ext>
            </a:extLst>
          </p:cNvPr>
          <p:cNvSpPr txBox="1"/>
          <p:nvPr/>
        </p:nvSpPr>
        <p:spPr>
          <a:xfrm>
            <a:off x="8281102" y="3548175"/>
            <a:ext cx="1039494" cy="974725"/>
          </a:xfrm>
          <a:prstGeom prst="rect">
            <a:avLst/>
          </a:prstGeom>
          <a:ln>
            <a:noFill/>
          </a:ln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600" spc="15" dirty="0">
                <a:latin typeface="Times New Roman"/>
                <a:cs typeface="Times New Roman"/>
              </a:rPr>
              <a:t>Computer</a:t>
            </a:r>
            <a:endParaRPr sz="1600" dirty="0">
              <a:latin typeface="Times New Roman"/>
              <a:cs typeface="Times New Roman"/>
            </a:endParaRPr>
          </a:p>
          <a:p>
            <a:pPr marL="123189" marR="5080" indent="500380">
              <a:lnSpc>
                <a:spcPct val="127899"/>
              </a:lnSpc>
              <a:spcBef>
                <a:spcPts val="55"/>
              </a:spcBef>
            </a:pPr>
            <a:r>
              <a:rPr sz="1600" spc="15" dirty="0">
                <a:latin typeface="Times New Roman"/>
                <a:cs typeface="Times New Roman"/>
              </a:rPr>
              <a:t>Co</a:t>
            </a:r>
            <a:r>
              <a:rPr sz="1600" spc="10" dirty="0">
                <a:latin typeface="Times New Roman"/>
                <a:cs typeface="Times New Roman"/>
              </a:rPr>
              <a:t>r</a:t>
            </a:r>
            <a:r>
              <a:rPr sz="1600" dirty="0">
                <a:latin typeface="Times New Roman"/>
                <a:cs typeface="Times New Roman"/>
              </a:rPr>
              <a:t>e  </a:t>
            </a:r>
            <a:r>
              <a:rPr sz="1600" spc="10" dirty="0">
                <a:latin typeface="Times New Roman"/>
                <a:cs typeface="Times New Roman"/>
              </a:rPr>
              <a:t>(Cache)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4" name="object 35">
            <a:extLst>
              <a:ext uri="{FF2B5EF4-FFF2-40B4-BE49-F238E27FC236}">
                <a16:creationId xmlns:a16="http://schemas.microsoft.com/office/drawing/2014/main" id="{979289B2-2CFD-43FE-B605-95541DB0076E}"/>
              </a:ext>
            </a:extLst>
          </p:cNvPr>
          <p:cNvSpPr/>
          <p:nvPr/>
        </p:nvSpPr>
        <p:spPr>
          <a:xfrm>
            <a:off x="6342703" y="5597918"/>
            <a:ext cx="2715895" cy="297180"/>
          </a:xfrm>
          <a:custGeom>
            <a:avLst/>
            <a:gdLst/>
            <a:ahLst/>
            <a:cxnLst/>
            <a:rect l="l" t="t" r="r" b="b"/>
            <a:pathLst>
              <a:path w="2715895" h="297179">
                <a:moveTo>
                  <a:pt x="348157" y="0"/>
                </a:moveTo>
                <a:lnTo>
                  <a:pt x="2715818" y="0"/>
                </a:lnTo>
                <a:lnTo>
                  <a:pt x="2381605" y="297167"/>
                </a:lnTo>
                <a:lnTo>
                  <a:pt x="0" y="283019"/>
                </a:lnTo>
                <a:lnTo>
                  <a:pt x="348157" y="0"/>
                </a:lnTo>
                <a:close/>
              </a:path>
            </a:pathLst>
          </a:custGeom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6">
            <a:extLst>
              <a:ext uri="{FF2B5EF4-FFF2-40B4-BE49-F238E27FC236}">
                <a16:creationId xmlns:a16="http://schemas.microsoft.com/office/drawing/2014/main" id="{F9900667-5B26-4DDE-A669-F871D1ACF316}"/>
              </a:ext>
            </a:extLst>
          </p:cNvPr>
          <p:cNvSpPr txBox="1"/>
          <p:nvPr/>
        </p:nvSpPr>
        <p:spPr>
          <a:xfrm>
            <a:off x="7065059" y="5599971"/>
            <a:ext cx="1230630" cy="2596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5" dirty="0">
                <a:latin typeface="Times New Roman"/>
                <a:cs typeface="Times New Roman"/>
              </a:rPr>
              <a:t>Main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imes New Roman"/>
                <a:cs typeface="Times New Roman"/>
              </a:rPr>
              <a:t>Memory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6" name="object 37">
            <a:extLst>
              <a:ext uri="{FF2B5EF4-FFF2-40B4-BE49-F238E27FC236}">
                <a16:creationId xmlns:a16="http://schemas.microsoft.com/office/drawing/2014/main" id="{CA45848C-F3D0-4359-8222-12D0F2CBC215}"/>
              </a:ext>
            </a:extLst>
          </p:cNvPr>
          <p:cNvGrpSpPr/>
          <p:nvPr/>
        </p:nvGrpSpPr>
        <p:grpSpPr>
          <a:xfrm>
            <a:off x="5984726" y="3959187"/>
            <a:ext cx="4288155" cy="2091689"/>
            <a:chOff x="6420495" y="3644862"/>
            <a:chExt cx="4288155" cy="2091689"/>
          </a:xfrm>
        </p:grpSpPr>
        <p:pic>
          <p:nvPicPr>
            <p:cNvPr id="27" name="object 38">
              <a:extLst>
                <a:ext uri="{FF2B5EF4-FFF2-40B4-BE49-F238E27FC236}">
                  <a16:creationId xmlns:a16="http://schemas.microsoft.com/office/drawing/2014/main" id="{A347FC34-AFF0-4494-8BAA-BBDB478569B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0495" y="4564660"/>
              <a:ext cx="4272904" cy="1171818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object 39">
              <a:extLst>
                <a:ext uri="{FF2B5EF4-FFF2-40B4-BE49-F238E27FC236}">
                  <a16:creationId xmlns:a16="http://schemas.microsoft.com/office/drawing/2014/main" id="{C18704E5-4A16-4018-9CD5-40D277572A2B}"/>
                </a:ext>
              </a:extLst>
            </p:cNvPr>
            <p:cNvSpPr/>
            <p:nvPr/>
          </p:nvSpPr>
          <p:spPr>
            <a:xfrm>
              <a:off x="6480327" y="4597450"/>
              <a:ext cx="4213225" cy="1052195"/>
            </a:xfrm>
            <a:custGeom>
              <a:avLst/>
              <a:gdLst/>
              <a:ahLst/>
              <a:cxnLst/>
              <a:rect l="l" t="t" r="r" b="b"/>
              <a:pathLst>
                <a:path w="4213225" h="1052195">
                  <a:moveTo>
                    <a:pt x="4213072" y="0"/>
                  </a:moveTo>
                  <a:lnTo>
                    <a:pt x="1381721" y="0"/>
                  </a:lnTo>
                  <a:lnTo>
                    <a:pt x="0" y="1052169"/>
                  </a:lnTo>
                  <a:lnTo>
                    <a:pt x="3012579" y="1052169"/>
                  </a:lnTo>
                  <a:lnTo>
                    <a:pt x="4213072" y="0"/>
                  </a:lnTo>
                  <a:close/>
                </a:path>
              </a:pathLst>
            </a:custGeom>
            <a:ln w="2227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40">
              <a:extLst>
                <a:ext uri="{FF2B5EF4-FFF2-40B4-BE49-F238E27FC236}">
                  <a16:creationId xmlns:a16="http://schemas.microsoft.com/office/drawing/2014/main" id="{DD5993F2-3252-483D-84D9-B1EC27547A00}"/>
                </a:ext>
              </a:extLst>
            </p:cNvPr>
            <p:cNvSpPr/>
            <p:nvPr/>
          </p:nvSpPr>
          <p:spPr>
            <a:xfrm>
              <a:off x="7862049" y="3659784"/>
              <a:ext cx="1518285" cy="937894"/>
            </a:xfrm>
            <a:custGeom>
              <a:avLst/>
              <a:gdLst/>
              <a:ahLst/>
              <a:cxnLst/>
              <a:rect l="l" t="t" r="r" b="b"/>
              <a:pathLst>
                <a:path w="1518284" h="937895">
                  <a:moveTo>
                    <a:pt x="1517688" y="0"/>
                  </a:moveTo>
                  <a:lnTo>
                    <a:pt x="0" y="937666"/>
                  </a:lnTo>
                </a:path>
              </a:pathLst>
            </a:custGeom>
            <a:ln w="29703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41">
              <a:extLst>
                <a:ext uri="{FF2B5EF4-FFF2-40B4-BE49-F238E27FC236}">
                  <a16:creationId xmlns:a16="http://schemas.microsoft.com/office/drawing/2014/main" id="{5230F7A7-4EA2-4E97-98EA-0159030E07AD}"/>
                </a:ext>
              </a:extLst>
            </p:cNvPr>
            <p:cNvSpPr/>
            <p:nvPr/>
          </p:nvSpPr>
          <p:spPr>
            <a:xfrm>
              <a:off x="10083647" y="3659784"/>
              <a:ext cx="610235" cy="937894"/>
            </a:xfrm>
            <a:custGeom>
              <a:avLst/>
              <a:gdLst/>
              <a:ahLst/>
              <a:cxnLst/>
              <a:rect l="l" t="t" r="r" b="b"/>
              <a:pathLst>
                <a:path w="610234" h="937895">
                  <a:moveTo>
                    <a:pt x="0" y="0"/>
                  </a:moveTo>
                  <a:lnTo>
                    <a:pt x="609752" y="937666"/>
                  </a:lnTo>
                </a:path>
              </a:pathLst>
            </a:custGeom>
            <a:ln w="29703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42">
              <a:extLst>
                <a:ext uri="{FF2B5EF4-FFF2-40B4-BE49-F238E27FC236}">
                  <a16:creationId xmlns:a16="http://schemas.microsoft.com/office/drawing/2014/main" id="{DF0A6817-4B3E-4350-B0A0-24CA55B06984}"/>
                </a:ext>
              </a:extLst>
            </p:cNvPr>
            <p:cNvSpPr/>
            <p:nvPr/>
          </p:nvSpPr>
          <p:spPr>
            <a:xfrm>
              <a:off x="7241032" y="4580229"/>
              <a:ext cx="2026285" cy="532765"/>
            </a:xfrm>
            <a:custGeom>
              <a:avLst/>
              <a:gdLst/>
              <a:ahLst/>
              <a:cxnLst/>
              <a:rect l="l" t="t" r="r" b="b"/>
              <a:pathLst>
                <a:path w="2026284" h="532764">
                  <a:moveTo>
                    <a:pt x="690905" y="0"/>
                  </a:moveTo>
                  <a:lnTo>
                    <a:pt x="0" y="532358"/>
                  </a:lnTo>
                  <a:lnTo>
                    <a:pt x="1446161" y="532358"/>
                  </a:lnTo>
                  <a:lnTo>
                    <a:pt x="2025853" y="0"/>
                  </a:lnTo>
                  <a:lnTo>
                    <a:pt x="690905" y="0"/>
                  </a:lnTo>
                  <a:close/>
                </a:path>
              </a:pathLst>
            </a:custGeom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43">
            <a:extLst>
              <a:ext uri="{FF2B5EF4-FFF2-40B4-BE49-F238E27FC236}">
                <a16:creationId xmlns:a16="http://schemas.microsoft.com/office/drawing/2014/main" id="{6B9C7403-74BB-4503-BE24-58A024C251A5}"/>
              </a:ext>
            </a:extLst>
          </p:cNvPr>
          <p:cNvSpPr txBox="1"/>
          <p:nvPr/>
        </p:nvSpPr>
        <p:spPr>
          <a:xfrm>
            <a:off x="7420257" y="4921608"/>
            <a:ext cx="976630" cy="225062"/>
          </a:xfrm>
          <a:prstGeom prst="rect">
            <a:avLst/>
          </a:prstGeom>
          <a:ln>
            <a:noFill/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20" dirty="0">
                <a:latin typeface="Times New Roman"/>
                <a:cs typeface="Times New Roman"/>
              </a:rPr>
              <a:t>Exec.</a:t>
            </a:r>
            <a:r>
              <a:rPr sz="1350" spc="-55" dirty="0">
                <a:latin typeface="Times New Roman"/>
                <a:cs typeface="Times New Roman"/>
              </a:rPr>
              <a:t> </a:t>
            </a:r>
            <a:r>
              <a:rPr sz="1350" spc="20" dirty="0">
                <a:latin typeface="Times New Roman"/>
                <a:cs typeface="Times New Roman"/>
              </a:rPr>
              <a:t>Unit(s)</a:t>
            </a:r>
            <a:endParaRPr sz="1350" dirty="0">
              <a:latin typeface="Times New Roman"/>
              <a:cs typeface="Times New Roman"/>
            </a:endParaRPr>
          </a:p>
        </p:txBody>
      </p:sp>
      <p:grpSp>
        <p:nvGrpSpPr>
          <p:cNvPr id="33" name="object 44">
            <a:extLst>
              <a:ext uri="{FF2B5EF4-FFF2-40B4-BE49-F238E27FC236}">
                <a16:creationId xmlns:a16="http://schemas.microsoft.com/office/drawing/2014/main" id="{15840F12-8580-486D-ACED-102919E37179}"/>
              </a:ext>
            </a:extLst>
          </p:cNvPr>
          <p:cNvGrpSpPr/>
          <p:nvPr/>
        </p:nvGrpSpPr>
        <p:grpSpPr>
          <a:xfrm>
            <a:off x="7435056" y="4912905"/>
            <a:ext cx="2518410" cy="598805"/>
            <a:chOff x="7870825" y="4598580"/>
            <a:chExt cx="2518410" cy="598805"/>
          </a:xfrm>
        </p:grpSpPr>
        <p:sp>
          <p:nvSpPr>
            <p:cNvPr id="34" name="object 45">
              <a:extLst>
                <a:ext uri="{FF2B5EF4-FFF2-40B4-BE49-F238E27FC236}">
                  <a16:creationId xmlns:a16="http://schemas.microsoft.com/office/drawing/2014/main" id="{55720A12-FC56-4126-9A20-9907625334F7}"/>
                </a:ext>
              </a:extLst>
            </p:cNvPr>
            <p:cNvSpPr/>
            <p:nvPr/>
          </p:nvSpPr>
          <p:spPr>
            <a:xfrm>
              <a:off x="8925318" y="4604295"/>
              <a:ext cx="1457960" cy="467359"/>
            </a:xfrm>
            <a:custGeom>
              <a:avLst/>
              <a:gdLst/>
              <a:ahLst/>
              <a:cxnLst/>
              <a:rect l="l" t="t" r="r" b="b"/>
              <a:pathLst>
                <a:path w="1457959" h="467360">
                  <a:moveTo>
                    <a:pt x="497192" y="0"/>
                  </a:moveTo>
                  <a:lnTo>
                    <a:pt x="0" y="467271"/>
                  </a:lnTo>
                  <a:lnTo>
                    <a:pt x="1040714" y="467271"/>
                  </a:lnTo>
                  <a:lnTo>
                    <a:pt x="1457871" y="0"/>
                  </a:lnTo>
                  <a:lnTo>
                    <a:pt x="497192" y="0"/>
                  </a:lnTo>
                  <a:close/>
                </a:path>
              </a:pathLst>
            </a:custGeom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46">
              <a:extLst>
                <a:ext uri="{FF2B5EF4-FFF2-40B4-BE49-F238E27FC236}">
                  <a16:creationId xmlns:a16="http://schemas.microsoft.com/office/drawing/2014/main" id="{9539A440-F85A-4D0D-B5A4-907FD5B8485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0825" y="4866525"/>
              <a:ext cx="549019" cy="3306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6" name="object 47">
            <a:extLst>
              <a:ext uri="{FF2B5EF4-FFF2-40B4-BE49-F238E27FC236}">
                <a16:creationId xmlns:a16="http://schemas.microsoft.com/office/drawing/2014/main" id="{2D061689-AC12-4753-B3D3-0C0CA20BEEA3}"/>
              </a:ext>
            </a:extLst>
          </p:cNvPr>
          <p:cNvSpPr txBox="1"/>
          <p:nvPr/>
        </p:nvSpPr>
        <p:spPr>
          <a:xfrm>
            <a:off x="8374828" y="5372736"/>
            <a:ext cx="439420" cy="1923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150" spc="-40" dirty="0">
                <a:latin typeface="Times New Roman"/>
                <a:cs typeface="Times New Roman"/>
              </a:rPr>
              <a:t>A</a:t>
            </a:r>
            <a:r>
              <a:rPr sz="1200" spc="-60" baseline="-13888" dirty="0">
                <a:latin typeface="Times New Roman"/>
                <a:cs typeface="Times New Roman"/>
              </a:rPr>
              <a:t>0</a:t>
            </a:r>
            <a:r>
              <a:rPr sz="1150" spc="-40" dirty="0">
                <a:latin typeface="Times New Roman"/>
                <a:cs typeface="Times New Roman"/>
              </a:rPr>
              <a:t>+B</a:t>
            </a:r>
            <a:r>
              <a:rPr sz="1200" spc="-60" baseline="-13888" dirty="0">
                <a:latin typeface="Times New Roman"/>
                <a:cs typeface="Times New Roman"/>
              </a:rPr>
              <a:t>0</a:t>
            </a:r>
            <a:endParaRPr sz="1200" baseline="-13888">
              <a:latin typeface="Times New Roman"/>
              <a:cs typeface="Times New Roman"/>
            </a:endParaRPr>
          </a:p>
        </p:txBody>
      </p:sp>
      <p:sp>
        <p:nvSpPr>
          <p:cNvPr id="37" name="object 48">
            <a:extLst>
              <a:ext uri="{FF2B5EF4-FFF2-40B4-BE49-F238E27FC236}">
                <a16:creationId xmlns:a16="http://schemas.microsoft.com/office/drawing/2014/main" id="{B13124B8-C971-4922-B695-0B0A130F6485}"/>
              </a:ext>
            </a:extLst>
          </p:cNvPr>
          <p:cNvSpPr/>
          <p:nvPr/>
        </p:nvSpPr>
        <p:spPr>
          <a:xfrm>
            <a:off x="8299989" y="5405145"/>
            <a:ext cx="641985" cy="157480"/>
          </a:xfrm>
          <a:custGeom>
            <a:avLst/>
            <a:gdLst/>
            <a:ahLst/>
            <a:cxnLst/>
            <a:rect l="l" t="t" r="r" b="b"/>
            <a:pathLst>
              <a:path w="641984" h="157479">
                <a:moveTo>
                  <a:pt x="218833" y="0"/>
                </a:moveTo>
                <a:lnTo>
                  <a:pt x="0" y="156959"/>
                </a:lnTo>
                <a:lnTo>
                  <a:pt x="458000" y="156959"/>
                </a:lnTo>
                <a:lnTo>
                  <a:pt x="641553" y="0"/>
                </a:lnTo>
                <a:lnTo>
                  <a:pt x="218833" y="0"/>
                </a:lnTo>
                <a:close/>
              </a:path>
            </a:pathLst>
          </a:custGeom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9">
            <a:extLst>
              <a:ext uri="{FF2B5EF4-FFF2-40B4-BE49-F238E27FC236}">
                <a16:creationId xmlns:a16="http://schemas.microsoft.com/office/drawing/2014/main" id="{7F4BA001-ABAF-43C8-8D04-4DAB6925C789}"/>
              </a:ext>
            </a:extLst>
          </p:cNvPr>
          <p:cNvSpPr txBox="1"/>
          <p:nvPr/>
        </p:nvSpPr>
        <p:spPr>
          <a:xfrm>
            <a:off x="8885232" y="4919381"/>
            <a:ext cx="890905" cy="666849"/>
          </a:xfrm>
          <a:prstGeom prst="rect">
            <a:avLst/>
          </a:prstGeom>
          <a:ln>
            <a:noFill/>
          </a:ln>
        </p:spPr>
        <p:txBody>
          <a:bodyPr vert="horz" wrap="square" lIns="0" tIns="40640" rIns="0" bIns="0" rtlCol="0">
            <a:spAutoFit/>
          </a:bodyPr>
          <a:lstStyle/>
          <a:p>
            <a:pPr marL="38100" marR="30480" indent="52705">
              <a:lnSpc>
                <a:spcPts val="1460"/>
              </a:lnSpc>
              <a:spcBef>
                <a:spcPts val="320"/>
              </a:spcBef>
            </a:pPr>
            <a:r>
              <a:rPr sz="1350" spc="25" dirty="0">
                <a:latin typeface="Times New Roman"/>
                <a:cs typeface="Times New Roman"/>
              </a:rPr>
              <a:t>Fu</a:t>
            </a:r>
            <a:r>
              <a:rPr sz="1350" spc="15" dirty="0">
                <a:latin typeface="Times New Roman"/>
                <a:cs typeface="Times New Roman"/>
              </a:rPr>
              <a:t>nction</a:t>
            </a:r>
            <a:r>
              <a:rPr sz="1350" spc="25" dirty="0">
                <a:latin typeface="Times New Roman"/>
                <a:cs typeface="Times New Roman"/>
              </a:rPr>
              <a:t>a</a:t>
            </a:r>
            <a:r>
              <a:rPr sz="1350" spc="10" dirty="0">
                <a:latin typeface="Times New Roman"/>
                <a:cs typeface="Times New Roman"/>
              </a:rPr>
              <a:t>l  </a:t>
            </a:r>
            <a:r>
              <a:rPr sz="1350" spc="20" dirty="0">
                <a:latin typeface="Times New Roman"/>
                <a:cs typeface="Times New Roman"/>
              </a:rPr>
              <a:t>Block(s)</a:t>
            </a:r>
            <a:endParaRPr sz="1350" dirty="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  <a:spcBef>
                <a:spcPts val="450"/>
              </a:spcBef>
            </a:pPr>
            <a:r>
              <a:rPr sz="1150" spc="-75" dirty="0">
                <a:latin typeface="Times New Roman"/>
                <a:cs typeface="Times New Roman"/>
              </a:rPr>
              <a:t>A</a:t>
            </a:r>
            <a:r>
              <a:rPr sz="1200" spc="-112" baseline="-13888" dirty="0">
                <a:latin typeface="Times New Roman"/>
                <a:cs typeface="Times New Roman"/>
              </a:rPr>
              <a:t>1</a:t>
            </a:r>
            <a:r>
              <a:rPr sz="1150" spc="-75" dirty="0">
                <a:latin typeface="Times New Roman"/>
                <a:cs typeface="Times New Roman"/>
              </a:rPr>
              <a:t>+B</a:t>
            </a:r>
            <a:r>
              <a:rPr sz="1200" spc="-112" baseline="-13888" dirty="0">
                <a:latin typeface="Times New Roman"/>
                <a:cs typeface="Times New Roman"/>
              </a:rPr>
              <a:t>1</a:t>
            </a:r>
            <a:endParaRPr sz="1200" baseline="-13888" dirty="0">
              <a:latin typeface="Times New Roman"/>
              <a:cs typeface="Times New Roman"/>
            </a:endParaRPr>
          </a:p>
        </p:txBody>
      </p:sp>
      <p:grpSp>
        <p:nvGrpSpPr>
          <p:cNvPr id="39" name="object 50">
            <a:extLst>
              <a:ext uri="{FF2B5EF4-FFF2-40B4-BE49-F238E27FC236}">
                <a16:creationId xmlns:a16="http://schemas.microsoft.com/office/drawing/2014/main" id="{58074CB8-454B-4D7A-A5C7-F4335C44358F}"/>
              </a:ext>
            </a:extLst>
          </p:cNvPr>
          <p:cNvGrpSpPr/>
          <p:nvPr/>
        </p:nvGrpSpPr>
        <p:grpSpPr>
          <a:xfrm>
            <a:off x="2262086" y="2181129"/>
            <a:ext cx="7378700" cy="4498340"/>
            <a:chOff x="2697855" y="1866804"/>
            <a:chExt cx="7378700" cy="4498340"/>
          </a:xfrm>
        </p:grpSpPr>
        <p:sp>
          <p:nvSpPr>
            <p:cNvPr id="40" name="object 51">
              <a:extLst>
                <a:ext uri="{FF2B5EF4-FFF2-40B4-BE49-F238E27FC236}">
                  <a16:creationId xmlns:a16="http://schemas.microsoft.com/office/drawing/2014/main" id="{1CDEF05D-5DA3-445C-A2E5-37F024161BA9}"/>
                </a:ext>
              </a:extLst>
            </p:cNvPr>
            <p:cNvSpPr/>
            <p:nvPr/>
          </p:nvSpPr>
          <p:spPr>
            <a:xfrm>
              <a:off x="9249867" y="5107381"/>
              <a:ext cx="641985" cy="143510"/>
            </a:xfrm>
            <a:custGeom>
              <a:avLst/>
              <a:gdLst/>
              <a:ahLst/>
              <a:cxnLst/>
              <a:rect l="l" t="t" r="r" b="b"/>
              <a:pathLst>
                <a:path w="641984" h="143510">
                  <a:moveTo>
                    <a:pt x="218770" y="0"/>
                  </a:moveTo>
                  <a:lnTo>
                    <a:pt x="0" y="143370"/>
                  </a:lnTo>
                  <a:lnTo>
                    <a:pt x="457987" y="143370"/>
                  </a:lnTo>
                  <a:lnTo>
                    <a:pt x="641553" y="0"/>
                  </a:lnTo>
                  <a:lnTo>
                    <a:pt x="218770" y="0"/>
                  </a:lnTo>
                  <a:close/>
                </a:path>
              </a:pathLst>
            </a:custGeom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52">
              <a:extLst>
                <a:ext uri="{FF2B5EF4-FFF2-40B4-BE49-F238E27FC236}">
                  <a16:creationId xmlns:a16="http://schemas.microsoft.com/office/drawing/2014/main" id="{BD700CE9-F4CB-41C9-A77D-404D92E1B9D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6168" y="2022750"/>
              <a:ext cx="2720133" cy="13166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2" name="object 53">
              <a:extLst>
                <a:ext uri="{FF2B5EF4-FFF2-40B4-BE49-F238E27FC236}">
                  <a16:creationId xmlns:a16="http://schemas.microsoft.com/office/drawing/2014/main" id="{692F278F-03BA-494B-87A6-BFDD474FC4CF}"/>
                </a:ext>
              </a:extLst>
            </p:cNvPr>
            <p:cNvSpPr/>
            <p:nvPr/>
          </p:nvSpPr>
          <p:spPr>
            <a:xfrm>
              <a:off x="7421460" y="2061070"/>
              <a:ext cx="2590800" cy="1186815"/>
            </a:xfrm>
            <a:custGeom>
              <a:avLst/>
              <a:gdLst/>
              <a:ahLst/>
              <a:cxnLst/>
              <a:rect l="l" t="t" r="r" b="b"/>
              <a:pathLst>
                <a:path w="2590800" h="1186814">
                  <a:moveTo>
                    <a:pt x="0" y="0"/>
                  </a:moveTo>
                  <a:lnTo>
                    <a:pt x="2590800" y="0"/>
                  </a:lnTo>
                  <a:lnTo>
                    <a:pt x="2590800" y="1186510"/>
                  </a:lnTo>
                  <a:lnTo>
                    <a:pt x="0" y="1186510"/>
                  </a:lnTo>
                  <a:lnTo>
                    <a:pt x="0" y="0"/>
                  </a:lnTo>
                  <a:close/>
                </a:path>
              </a:pathLst>
            </a:custGeom>
            <a:ln w="3341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54">
              <a:extLst>
                <a:ext uri="{FF2B5EF4-FFF2-40B4-BE49-F238E27FC236}">
                  <a16:creationId xmlns:a16="http://schemas.microsoft.com/office/drawing/2014/main" id="{E8239E04-3EF9-45CF-B7DB-F0B430FAF25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97855" y="3635671"/>
              <a:ext cx="3426343" cy="10336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4" name="object 55">
              <a:extLst>
                <a:ext uri="{FF2B5EF4-FFF2-40B4-BE49-F238E27FC236}">
                  <a16:creationId xmlns:a16="http://schemas.microsoft.com/office/drawing/2014/main" id="{FB9E03D5-1266-40AF-9B67-8E0EB035BE5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7855" y="2844805"/>
              <a:ext cx="3415204" cy="9067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5" name="object 56">
              <a:extLst>
                <a:ext uri="{FF2B5EF4-FFF2-40B4-BE49-F238E27FC236}">
                  <a16:creationId xmlns:a16="http://schemas.microsoft.com/office/drawing/2014/main" id="{1D34C6EC-68E1-4BFA-96F6-DAE1E7624A84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7855" y="1866804"/>
              <a:ext cx="3415204" cy="11116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6" name="object 57">
              <a:extLst>
                <a:ext uri="{FF2B5EF4-FFF2-40B4-BE49-F238E27FC236}">
                  <a16:creationId xmlns:a16="http://schemas.microsoft.com/office/drawing/2014/main" id="{E46359E4-27FA-4105-95D8-E42405C443D0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7855" y="5464688"/>
              <a:ext cx="3426343" cy="90002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7" name="object 58">
              <a:extLst>
                <a:ext uri="{FF2B5EF4-FFF2-40B4-BE49-F238E27FC236}">
                  <a16:creationId xmlns:a16="http://schemas.microsoft.com/office/drawing/2014/main" id="{476F097B-6FAC-42C8-9693-B5E065D15FE3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97855" y="4551293"/>
              <a:ext cx="3426343" cy="10381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8" name="object 59">
              <a:extLst>
                <a:ext uri="{FF2B5EF4-FFF2-40B4-BE49-F238E27FC236}">
                  <a16:creationId xmlns:a16="http://schemas.microsoft.com/office/drawing/2014/main" id="{5D07C503-2028-499A-B195-3DBB55880705}"/>
                </a:ext>
              </a:extLst>
            </p:cNvPr>
            <p:cNvSpPr/>
            <p:nvPr/>
          </p:nvSpPr>
          <p:spPr>
            <a:xfrm>
              <a:off x="8457903" y="6012154"/>
              <a:ext cx="379730" cy="55244"/>
            </a:xfrm>
            <a:custGeom>
              <a:avLst/>
              <a:gdLst/>
              <a:ahLst/>
              <a:cxnLst/>
              <a:rect l="l" t="t" r="r" b="b"/>
              <a:pathLst>
                <a:path w="379729" h="55245">
                  <a:moveTo>
                    <a:pt x="92413" y="10274"/>
                  </a:moveTo>
                  <a:lnTo>
                    <a:pt x="236043" y="10274"/>
                  </a:lnTo>
                </a:path>
                <a:path w="379729" h="55245">
                  <a:moveTo>
                    <a:pt x="379610" y="55168"/>
                  </a:moveTo>
                  <a:lnTo>
                    <a:pt x="236043" y="55168"/>
                  </a:lnTo>
                </a:path>
                <a:path w="379729" h="55245">
                  <a:moveTo>
                    <a:pt x="19836" y="10274"/>
                  </a:moveTo>
                  <a:lnTo>
                    <a:pt x="92413" y="10274"/>
                  </a:lnTo>
                </a:path>
                <a:path w="379729" h="55245">
                  <a:moveTo>
                    <a:pt x="0" y="0"/>
                  </a:moveTo>
                  <a:lnTo>
                    <a:pt x="20585" y="0"/>
                  </a:lnTo>
                  <a:lnTo>
                    <a:pt x="20585" y="20586"/>
                  </a:lnTo>
                  <a:lnTo>
                    <a:pt x="0" y="20586"/>
                  </a:lnTo>
                  <a:lnTo>
                    <a:pt x="0" y="0"/>
                  </a:lnTo>
                  <a:close/>
                </a:path>
              </a:pathLst>
            </a:custGeom>
            <a:ln w="478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60">
              <a:extLst>
                <a:ext uri="{FF2B5EF4-FFF2-40B4-BE49-F238E27FC236}">
                  <a16:creationId xmlns:a16="http://schemas.microsoft.com/office/drawing/2014/main" id="{348DD1BB-1B1A-400F-A4CF-1BA3B507D10A}"/>
                </a:ext>
              </a:extLst>
            </p:cNvPr>
            <p:cNvSpPr/>
            <p:nvPr/>
          </p:nvSpPr>
          <p:spPr>
            <a:xfrm>
              <a:off x="8459190" y="6013399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3093" y="16865"/>
                  </a:moveTo>
                  <a:lnTo>
                    <a:pt x="3771" y="16865"/>
                  </a:lnTo>
                  <a:lnTo>
                    <a:pt x="0" y="13093"/>
                  </a:lnTo>
                  <a:lnTo>
                    <a:pt x="0" y="3771"/>
                  </a:lnTo>
                  <a:lnTo>
                    <a:pt x="3771" y="0"/>
                  </a:lnTo>
                  <a:lnTo>
                    <a:pt x="13093" y="0"/>
                  </a:lnTo>
                  <a:lnTo>
                    <a:pt x="16865" y="3771"/>
                  </a:lnTo>
                  <a:lnTo>
                    <a:pt x="16865" y="13093"/>
                  </a:lnTo>
                  <a:lnTo>
                    <a:pt x="13093" y="1686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61">
              <a:extLst>
                <a:ext uri="{FF2B5EF4-FFF2-40B4-BE49-F238E27FC236}">
                  <a16:creationId xmlns:a16="http://schemas.microsoft.com/office/drawing/2014/main" id="{C4DAE0C4-26FF-45A5-892B-75A9B58662F7}"/>
                </a:ext>
              </a:extLst>
            </p:cNvPr>
            <p:cNvSpPr/>
            <p:nvPr/>
          </p:nvSpPr>
          <p:spPr>
            <a:xfrm>
              <a:off x="8457923" y="601215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9700" y="19354"/>
                  </a:moveTo>
                  <a:lnTo>
                    <a:pt x="0" y="9525"/>
                  </a:lnTo>
                  <a:lnTo>
                    <a:pt x="175" y="7746"/>
                  </a:lnTo>
                  <a:lnTo>
                    <a:pt x="9700" y="0"/>
                  </a:lnTo>
                  <a:lnTo>
                    <a:pt x="11643" y="152"/>
                  </a:lnTo>
                  <a:lnTo>
                    <a:pt x="13472" y="749"/>
                  </a:lnTo>
                  <a:lnTo>
                    <a:pt x="15110" y="1638"/>
                  </a:lnTo>
                  <a:lnTo>
                    <a:pt x="16169" y="2489"/>
                  </a:lnTo>
                  <a:lnTo>
                    <a:pt x="9548" y="2489"/>
                  </a:lnTo>
                  <a:lnTo>
                    <a:pt x="9676" y="2499"/>
                  </a:lnTo>
                  <a:lnTo>
                    <a:pt x="8573" y="2590"/>
                  </a:lnTo>
                  <a:lnTo>
                    <a:pt x="8366" y="2590"/>
                  </a:lnTo>
                  <a:lnTo>
                    <a:pt x="8112" y="2628"/>
                  </a:lnTo>
                  <a:lnTo>
                    <a:pt x="8244" y="2628"/>
                  </a:lnTo>
                  <a:lnTo>
                    <a:pt x="6779" y="3086"/>
                  </a:lnTo>
                  <a:lnTo>
                    <a:pt x="6921" y="3086"/>
                  </a:lnTo>
                  <a:lnTo>
                    <a:pt x="5857" y="3632"/>
                  </a:lnTo>
                  <a:lnTo>
                    <a:pt x="5655" y="3723"/>
                  </a:lnTo>
                  <a:lnTo>
                    <a:pt x="4726" y="4521"/>
                  </a:lnTo>
                  <a:lnTo>
                    <a:pt x="4579" y="4638"/>
                  </a:lnTo>
                  <a:lnTo>
                    <a:pt x="3825" y="5562"/>
                  </a:lnTo>
                  <a:lnTo>
                    <a:pt x="3139" y="6756"/>
                  </a:lnTo>
                  <a:lnTo>
                    <a:pt x="2693" y="8089"/>
                  </a:lnTo>
                  <a:lnTo>
                    <a:pt x="2535" y="9525"/>
                  </a:lnTo>
                  <a:lnTo>
                    <a:pt x="2613" y="11023"/>
                  </a:lnTo>
                  <a:lnTo>
                    <a:pt x="3043" y="12357"/>
                  </a:lnTo>
                  <a:lnTo>
                    <a:pt x="3606" y="13449"/>
                  </a:lnTo>
                  <a:lnTo>
                    <a:pt x="3655" y="13601"/>
                  </a:lnTo>
                  <a:lnTo>
                    <a:pt x="3772" y="13762"/>
                  </a:lnTo>
                  <a:lnTo>
                    <a:pt x="4578" y="14693"/>
                  </a:lnTo>
                  <a:lnTo>
                    <a:pt x="5606" y="15582"/>
                  </a:lnTo>
                  <a:lnTo>
                    <a:pt x="5788" y="15735"/>
                  </a:lnTo>
                  <a:lnTo>
                    <a:pt x="6838" y="16281"/>
                  </a:lnTo>
                  <a:lnTo>
                    <a:pt x="7020" y="16382"/>
                  </a:lnTo>
                  <a:lnTo>
                    <a:pt x="8366" y="16725"/>
                  </a:lnTo>
                  <a:lnTo>
                    <a:pt x="8112" y="16725"/>
                  </a:lnTo>
                  <a:lnTo>
                    <a:pt x="9676" y="16867"/>
                  </a:lnTo>
                  <a:lnTo>
                    <a:pt x="9548" y="16878"/>
                  </a:lnTo>
                  <a:lnTo>
                    <a:pt x="16118" y="16878"/>
                  </a:lnTo>
                  <a:lnTo>
                    <a:pt x="15110" y="17716"/>
                  </a:lnTo>
                  <a:lnTo>
                    <a:pt x="13472" y="18605"/>
                  </a:lnTo>
                  <a:lnTo>
                    <a:pt x="11643" y="19151"/>
                  </a:lnTo>
                  <a:lnTo>
                    <a:pt x="9700" y="19354"/>
                  </a:lnTo>
                  <a:close/>
                </a:path>
                <a:path w="19684" h="19685">
                  <a:moveTo>
                    <a:pt x="9676" y="2499"/>
                  </a:moveTo>
                  <a:lnTo>
                    <a:pt x="9548" y="2489"/>
                  </a:lnTo>
                  <a:lnTo>
                    <a:pt x="9802" y="2489"/>
                  </a:lnTo>
                  <a:close/>
                </a:path>
                <a:path w="19684" h="19685">
                  <a:moveTo>
                    <a:pt x="11127" y="2616"/>
                  </a:moveTo>
                  <a:lnTo>
                    <a:pt x="9676" y="2499"/>
                  </a:lnTo>
                  <a:lnTo>
                    <a:pt x="16169" y="2489"/>
                  </a:lnTo>
                  <a:lnTo>
                    <a:pt x="11046" y="2590"/>
                  </a:lnTo>
                  <a:close/>
                </a:path>
                <a:path w="19684" h="19685">
                  <a:moveTo>
                    <a:pt x="8292" y="2614"/>
                  </a:moveTo>
                  <a:lnTo>
                    <a:pt x="8573" y="2590"/>
                  </a:lnTo>
                  <a:lnTo>
                    <a:pt x="8292" y="2614"/>
                  </a:lnTo>
                  <a:close/>
                </a:path>
                <a:path w="19684" h="19685">
                  <a:moveTo>
                    <a:pt x="16343" y="2628"/>
                  </a:moveTo>
                  <a:lnTo>
                    <a:pt x="11287" y="2628"/>
                  </a:lnTo>
                  <a:lnTo>
                    <a:pt x="11046" y="2590"/>
                  </a:lnTo>
                  <a:lnTo>
                    <a:pt x="16296" y="2590"/>
                  </a:lnTo>
                  <a:close/>
                </a:path>
                <a:path w="19684" h="19685">
                  <a:moveTo>
                    <a:pt x="8244" y="2628"/>
                  </a:moveTo>
                  <a:lnTo>
                    <a:pt x="8112" y="2628"/>
                  </a:lnTo>
                  <a:lnTo>
                    <a:pt x="8292" y="2614"/>
                  </a:lnTo>
                  <a:close/>
                </a:path>
                <a:path w="19684" h="19685">
                  <a:moveTo>
                    <a:pt x="16798" y="3086"/>
                  </a:moveTo>
                  <a:lnTo>
                    <a:pt x="12634" y="3086"/>
                  </a:lnTo>
                  <a:lnTo>
                    <a:pt x="11127" y="2616"/>
                  </a:lnTo>
                  <a:lnTo>
                    <a:pt x="11287" y="2628"/>
                  </a:lnTo>
                  <a:lnTo>
                    <a:pt x="16343" y="2628"/>
                  </a:lnTo>
                  <a:lnTo>
                    <a:pt x="16596" y="2832"/>
                  </a:lnTo>
                  <a:lnTo>
                    <a:pt x="16798" y="3086"/>
                  </a:lnTo>
                  <a:close/>
                </a:path>
                <a:path w="19684" h="19685">
                  <a:moveTo>
                    <a:pt x="6921" y="3086"/>
                  </a:moveTo>
                  <a:lnTo>
                    <a:pt x="6779" y="3086"/>
                  </a:lnTo>
                  <a:lnTo>
                    <a:pt x="7020" y="3035"/>
                  </a:lnTo>
                  <a:close/>
                </a:path>
                <a:path w="19684" h="19685">
                  <a:moveTo>
                    <a:pt x="17345" y="3771"/>
                  </a:moveTo>
                  <a:lnTo>
                    <a:pt x="13815" y="3771"/>
                  </a:lnTo>
                  <a:lnTo>
                    <a:pt x="13624" y="3632"/>
                  </a:lnTo>
                  <a:lnTo>
                    <a:pt x="12380" y="3035"/>
                  </a:lnTo>
                  <a:lnTo>
                    <a:pt x="12634" y="3086"/>
                  </a:lnTo>
                  <a:lnTo>
                    <a:pt x="16798" y="3086"/>
                  </a:lnTo>
                  <a:lnTo>
                    <a:pt x="17345" y="3771"/>
                  </a:lnTo>
                  <a:close/>
                </a:path>
                <a:path w="19684" h="19685">
                  <a:moveTo>
                    <a:pt x="5585" y="3771"/>
                  </a:moveTo>
                  <a:lnTo>
                    <a:pt x="5788" y="3632"/>
                  </a:lnTo>
                  <a:lnTo>
                    <a:pt x="5585" y="3771"/>
                  </a:lnTo>
                  <a:close/>
                </a:path>
                <a:path w="19684" h="19685">
                  <a:moveTo>
                    <a:pt x="5679" y="3723"/>
                  </a:moveTo>
                  <a:lnTo>
                    <a:pt x="5857" y="3632"/>
                  </a:lnTo>
                  <a:lnTo>
                    <a:pt x="5679" y="3723"/>
                  </a:lnTo>
                  <a:close/>
                </a:path>
                <a:path w="19684" h="19685">
                  <a:moveTo>
                    <a:pt x="13750" y="3738"/>
                  </a:moveTo>
                  <a:lnTo>
                    <a:pt x="13543" y="3632"/>
                  </a:lnTo>
                  <a:lnTo>
                    <a:pt x="13750" y="3738"/>
                  </a:lnTo>
                  <a:close/>
                </a:path>
                <a:path w="19684" h="19685">
                  <a:moveTo>
                    <a:pt x="5621" y="3771"/>
                  </a:moveTo>
                  <a:close/>
                </a:path>
                <a:path w="19684" h="19685">
                  <a:moveTo>
                    <a:pt x="17960" y="4673"/>
                  </a:moveTo>
                  <a:lnTo>
                    <a:pt x="14856" y="4673"/>
                  </a:lnTo>
                  <a:lnTo>
                    <a:pt x="14716" y="4521"/>
                  </a:lnTo>
                  <a:lnTo>
                    <a:pt x="13750" y="3738"/>
                  </a:lnTo>
                  <a:lnTo>
                    <a:pt x="17345" y="3771"/>
                  </a:lnTo>
                  <a:lnTo>
                    <a:pt x="17739" y="4267"/>
                  </a:lnTo>
                  <a:lnTo>
                    <a:pt x="17960" y="4673"/>
                  </a:lnTo>
                  <a:close/>
                </a:path>
                <a:path w="19684" h="19685">
                  <a:moveTo>
                    <a:pt x="4627" y="4604"/>
                  </a:moveTo>
                  <a:close/>
                </a:path>
                <a:path w="19684" h="19685">
                  <a:moveTo>
                    <a:pt x="14815" y="4638"/>
                  </a:moveTo>
                  <a:lnTo>
                    <a:pt x="14676" y="4521"/>
                  </a:lnTo>
                  <a:lnTo>
                    <a:pt x="14815" y="4638"/>
                  </a:lnTo>
                  <a:close/>
                </a:path>
                <a:path w="19684" h="19685">
                  <a:moveTo>
                    <a:pt x="4569" y="4673"/>
                  </a:moveTo>
                  <a:close/>
                </a:path>
                <a:path w="19684" h="19685">
                  <a:moveTo>
                    <a:pt x="18552" y="5765"/>
                  </a:moveTo>
                  <a:lnTo>
                    <a:pt x="15758" y="5765"/>
                  </a:lnTo>
                  <a:lnTo>
                    <a:pt x="15605" y="5562"/>
                  </a:lnTo>
                  <a:lnTo>
                    <a:pt x="14815" y="4638"/>
                  </a:lnTo>
                  <a:lnTo>
                    <a:pt x="17960" y="4673"/>
                  </a:lnTo>
                  <a:lnTo>
                    <a:pt x="18552" y="5765"/>
                  </a:lnTo>
                  <a:close/>
                </a:path>
                <a:path w="19684" h="19685">
                  <a:moveTo>
                    <a:pt x="3737" y="5667"/>
                  </a:moveTo>
                  <a:close/>
                </a:path>
                <a:path w="19684" h="19685">
                  <a:moveTo>
                    <a:pt x="15641" y="5625"/>
                  </a:moveTo>
                  <a:close/>
                </a:path>
                <a:path w="19684" h="19685">
                  <a:moveTo>
                    <a:pt x="18982" y="6997"/>
                  </a:moveTo>
                  <a:lnTo>
                    <a:pt x="16406" y="6997"/>
                  </a:lnTo>
                  <a:lnTo>
                    <a:pt x="16304" y="6756"/>
                  </a:lnTo>
                  <a:lnTo>
                    <a:pt x="15641" y="5625"/>
                  </a:lnTo>
                  <a:lnTo>
                    <a:pt x="15758" y="5765"/>
                  </a:lnTo>
                  <a:lnTo>
                    <a:pt x="18552" y="5765"/>
                  </a:lnTo>
                  <a:lnTo>
                    <a:pt x="18628" y="5905"/>
                  </a:lnTo>
                  <a:lnTo>
                    <a:pt x="18982" y="6997"/>
                  </a:lnTo>
                  <a:close/>
                </a:path>
                <a:path w="19684" h="19685">
                  <a:moveTo>
                    <a:pt x="3683" y="5765"/>
                  </a:moveTo>
                  <a:close/>
                </a:path>
                <a:path w="19684" h="19685">
                  <a:moveTo>
                    <a:pt x="3068" y="6886"/>
                  </a:moveTo>
                  <a:lnTo>
                    <a:pt x="3109" y="6756"/>
                  </a:lnTo>
                  <a:lnTo>
                    <a:pt x="3068" y="6886"/>
                  </a:lnTo>
                  <a:close/>
                </a:path>
                <a:path w="19684" h="19685">
                  <a:moveTo>
                    <a:pt x="16346" y="6890"/>
                  </a:moveTo>
                  <a:lnTo>
                    <a:pt x="16271" y="6756"/>
                  </a:lnTo>
                  <a:lnTo>
                    <a:pt x="16346" y="6890"/>
                  </a:lnTo>
                  <a:close/>
                </a:path>
                <a:path w="19684" h="19685">
                  <a:moveTo>
                    <a:pt x="3033" y="6997"/>
                  </a:moveTo>
                  <a:close/>
                </a:path>
                <a:path w="19684" h="19685">
                  <a:moveTo>
                    <a:pt x="19288" y="8343"/>
                  </a:moveTo>
                  <a:lnTo>
                    <a:pt x="16799" y="8343"/>
                  </a:lnTo>
                  <a:lnTo>
                    <a:pt x="16748" y="8089"/>
                  </a:lnTo>
                  <a:lnTo>
                    <a:pt x="16346" y="6890"/>
                  </a:lnTo>
                  <a:lnTo>
                    <a:pt x="18982" y="6997"/>
                  </a:lnTo>
                  <a:lnTo>
                    <a:pt x="19225" y="7746"/>
                  </a:lnTo>
                  <a:lnTo>
                    <a:pt x="19288" y="8343"/>
                  </a:lnTo>
                  <a:close/>
                </a:path>
                <a:path w="19684" h="19685">
                  <a:moveTo>
                    <a:pt x="2653" y="8218"/>
                  </a:moveTo>
                  <a:lnTo>
                    <a:pt x="2664" y="8089"/>
                  </a:lnTo>
                  <a:lnTo>
                    <a:pt x="2653" y="8218"/>
                  </a:lnTo>
                  <a:close/>
                </a:path>
                <a:path w="19684" h="19685">
                  <a:moveTo>
                    <a:pt x="16760" y="8218"/>
                  </a:moveTo>
                  <a:lnTo>
                    <a:pt x="16720" y="8089"/>
                  </a:lnTo>
                  <a:lnTo>
                    <a:pt x="16760" y="8218"/>
                  </a:lnTo>
                  <a:close/>
                </a:path>
                <a:path w="19684" h="19685">
                  <a:moveTo>
                    <a:pt x="2641" y="8343"/>
                  </a:moveTo>
                  <a:close/>
                </a:path>
                <a:path w="19684" h="19685">
                  <a:moveTo>
                    <a:pt x="19417" y="9778"/>
                  </a:moveTo>
                  <a:lnTo>
                    <a:pt x="16901" y="9778"/>
                  </a:lnTo>
                  <a:lnTo>
                    <a:pt x="16901" y="9525"/>
                  </a:lnTo>
                  <a:lnTo>
                    <a:pt x="16760" y="8218"/>
                  </a:lnTo>
                  <a:lnTo>
                    <a:pt x="19288" y="8343"/>
                  </a:lnTo>
                  <a:lnTo>
                    <a:pt x="19412" y="9525"/>
                  </a:lnTo>
                  <a:lnTo>
                    <a:pt x="19417" y="9778"/>
                  </a:lnTo>
                  <a:close/>
                </a:path>
                <a:path w="19684" h="19685">
                  <a:moveTo>
                    <a:pt x="2523" y="9653"/>
                  </a:moveTo>
                  <a:lnTo>
                    <a:pt x="2512" y="9525"/>
                  </a:lnTo>
                  <a:lnTo>
                    <a:pt x="2523" y="9653"/>
                  </a:lnTo>
                  <a:close/>
                </a:path>
                <a:path w="19684" h="19685">
                  <a:moveTo>
                    <a:pt x="16890" y="9653"/>
                  </a:moveTo>
                  <a:lnTo>
                    <a:pt x="16878" y="9525"/>
                  </a:lnTo>
                  <a:lnTo>
                    <a:pt x="16890" y="9653"/>
                  </a:lnTo>
                  <a:close/>
                </a:path>
                <a:path w="19684" h="19685">
                  <a:moveTo>
                    <a:pt x="2534" y="9778"/>
                  </a:moveTo>
                  <a:close/>
                </a:path>
                <a:path w="19684" h="19685">
                  <a:moveTo>
                    <a:pt x="19261" y="11264"/>
                  </a:moveTo>
                  <a:lnTo>
                    <a:pt x="16748" y="11264"/>
                  </a:lnTo>
                  <a:lnTo>
                    <a:pt x="16799" y="11023"/>
                  </a:lnTo>
                  <a:lnTo>
                    <a:pt x="16890" y="9653"/>
                  </a:lnTo>
                  <a:lnTo>
                    <a:pt x="19417" y="9778"/>
                  </a:lnTo>
                  <a:lnTo>
                    <a:pt x="19261" y="11264"/>
                  </a:lnTo>
                  <a:close/>
                </a:path>
                <a:path w="19684" h="19685">
                  <a:moveTo>
                    <a:pt x="2654" y="11149"/>
                  </a:moveTo>
                  <a:close/>
                </a:path>
                <a:path w="19684" h="19685">
                  <a:moveTo>
                    <a:pt x="16758" y="11155"/>
                  </a:moveTo>
                  <a:lnTo>
                    <a:pt x="16770" y="11023"/>
                  </a:lnTo>
                  <a:lnTo>
                    <a:pt x="16758" y="11155"/>
                  </a:lnTo>
                  <a:close/>
                </a:path>
                <a:path w="19684" h="19685">
                  <a:moveTo>
                    <a:pt x="2691" y="11264"/>
                  </a:moveTo>
                  <a:close/>
                </a:path>
                <a:path w="19684" h="19685">
                  <a:moveTo>
                    <a:pt x="18900" y="12611"/>
                  </a:moveTo>
                  <a:lnTo>
                    <a:pt x="16304" y="12611"/>
                  </a:lnTo>
                  <a:lnTo>
                    <a:pt x="16406" y="12357"/>
                  </a:lnTo>
                  <a:lnTo>
                    <a:pt x="16758" y="11155"/>
                  </a:lnTo>
                  <a:lnTo>
                    <a:pt x="19261" y="11264"/>
                  </a:lnTo>
                  <a:lnTo>
                    <a:pt x="19225" y="11607"/>
                  </a:lnTo>
                  <a:lnTo>
                    <a:pt x="18900" y="12611"/>
                  </a:lnTo>
                  <a:close/>
                </a:path>
                <a:path w="19684" h="19685">
                  <a:moveTo>
                    <a:pt x="3095" y="12516"/>
                  </a:moveTo>
                  <a:lnTo>
                    <a:pt x="3007" y="12357"/>
                  </a:lnTo>
                  <a:lnTo>
                    <a:pt x="3095" y="12516"/>
                  </a:lnTo>
                  <a:close/>
                </a:path>
                <a:path w="19684" h="19685">
                  <a:moveTo>
                    <a:pt x="16355" y="12448"/>
                  </a:moveTo>
                  <a:close/>
                </a:path>
                <a:path w="19684" h="19685">
                  <a:moveTo>
                    <a:pt x="18442" y="13792"/>
                  </a:moveTo>
                  <a:lnTo>
                    <a:pt x="15605" y="13792"/>
                  </a:lnTo>
                  <a:lnTo>
                    <a:pt x="15758" y="13601"/>
                  </a:lnTo>
                  <a:lnTo>
                    <a:pt x="15797" y="13449"/>
                  </a:lnTo>
                  <a:lnTo>
                    <a:pt x="16355" y="12448"/>
                  </a:lnTo>
                  <a:lnTo>
                    <a:pt x="16304" y="12611"/>
                  </a:lnTo>
                  <a:lnTo>
                    <a:pt x="18900" y="12611"/>
                  </a:lnTo>
                  <a:lnTo>
                    <a:pt x="18628" y="13449"/>
                  </a:lnTo>
                  <a:lnTo>
                    <a:pt x="18442" y="13792"/>
                  </a:lnTo>
                  <a:close/>
                </a:path>
                <a:path w="19684" h="19685">
                  <a:moveTo>
                    <a:pt x="3755" y="13720"/>
                  </a:moveTo>
                  <a:close/>
                </a:path>
                <a:path w="19684" h="19685">
                  <a:moveTo>
                    <a:pt x="15622" y="13762"/>
                  </a:moveTo>
                  <a:lnTo>
                    <a:pt x="15712" y="13601"/>
                  </a:lnTo>
                  <a:lnTo>
                    <a:pt x="15622" y="13762"/>
                  </a:lnTo>
                  <a:close/>
                </a:path>
                <a:path w="19684" h="19685">
                  <a:moveTo>
                    <a:pt x="3816" y="13792"/>
                  </a:moveTo>
                  <a:close/>
                </a:path>
                <a:path w="19684" h="19685">
                  <a:moveTo>
                    <a:pt x="17200" y="15735"/>
                  </a:moveTo>
                  <a:lnTo>
                    <a:pt x="13624" y="15735"/>
                  </a:lnTo>
                  <a:lnTo>
                    <a:pt x="13815" y="15582"/>
                  </a:lnTo>
                  <a:lnTo>
                    <a:pt x="14907" y="14693"/>
                  </a:lnTo>
                  <a:lnTo>
                    <a:pt x="15622" y="13762"/>
                  </a:lnTo>
                  <a:lnTo>
                    <a:pt x="18442" y="13792"/>
                  </a:lnTo>
                  <a:lnTo>
                    <a:pt x="17739" y="15087"/>
                  </a:lnTo>
                  <a:lnTo>
                    <a:pt x="17200" y="15735"/>
                  </a:lnTo>
                  <a:close/>
                </a:path>
                <a:path w="19684" h="19685">
                  <a:moveTo>
                    <a:pt x="4661" y="14791"/>
                  </a:moveTo>
                  <a:close/>
                </a:path>
                <a:path w="19684" h="19685">
                  <a:moveTo>
                    <a:pt x="14716" y="14833"/>
                  </a:moveTo>
                  <a:lnTo>
                    <a:pt x="14835" y="14693"/>
                  </a:lnTo>
                  <a:lnTo>
                    <a:pt x="14716" y="14833"/>
                  </a:lnTo>
                  <a:close/>
                </a:path>
                <a:path w="19684" h="19685">
                  <a:moveTo>
                    <a:pt x="13806" y="15587"/>
                  </a:moveTo>
                  <a:close/>
                </a:path>
                <a:path w="19684" h="19685">
                  <a:moveTo>
                    <a:pt x="16661" y="16382"/>
                  </a:moveTo>
                  <a:lnTo>
                    <a:pt x="12380" y="16382"/>
                  </a:lnTo>
                  <a:lnTo>
                    <a:pt x="12634" y="16281"/>
                  </a:lnTo>
                  <a:lnTo>
                    <a:pt x="13806" y="15587"/>
                  </a:lnTo>
                  <a:lnTo>
                    <a:pt x="13624" y="15735"/>
                  </a:lnTo>
                  <a:lnTo>
                    <a:pt x="17200" y="15735"/>
                  </a:lnTo>
                  <a:lnTo>
                    <a:pt x="16661" y="16382"/>
                  </a:lnTo>
                  <a:close/>
                </a:path>
                <a:path w="19684" h="19685">
                  <a:moveTo>
                    <a:pt x="5859" y="15735"/>
                  </a:moveTo>
                  <a:lnTo>
                    <a:pt x="5648" y="15618"/>
                  </a:lnTo>
                  <a:lnTo>
                    <a:pt x="5859" y="15735"/>
                  </a:lnTo>
                  <a:close/>
                </a:path>
                <a:path w="19684" h="19685">
                  <a:moveTo>
                    <a:pt x="7020" y="16382"/>
                  </a:moveTo>
                  <a:lnTo>
                    <a:pt x="6779" y="16281"/>
                  </a:lnTo>
                  <a:lnTo>
                    <a:pt x="7020" y="16382"/>
                  </a:lnTo>
                  <a:close/>
                </a:path>
                <a:path w="19684" h="19685">
                  <a:moveTo>
                    <a:pt x="6898" y="16314"/>
                  </a:moveTo>
                  <a:close/>
                </a:path>
                <a:path w="19684" h="19685">
                  <a:moveTo>
                    <a:pt x="12489" y="16321"/>
                  </a:moveTo>
                  <a:lnTo>
                    <a:pt x="12634" y="16281"/>
                  </a:lnTo>
                  <a:lnTo>
                    <a:pt x="12489" y="16321"/>
                  </a:lnTo>
                  <a:close/>
                </a:path>
                <a:path w="19684" h="19685">
                  <a:moveTo>
                    <a:pt x="12380" y="16382"/>
                  </a:moveTo>
                  <a:lnTo>
                    <a:pt x="12515" y="16314"/>
                  </a:lnTo>
                  <a:lnTo>
                    <a:pt x="12380" y="16382"/>
                  </a:lnTo>
                  <a:close/>
                </a:path>
                <a:path w="19684" h="19685">
                  <a:moveTo>
                    <a:pt x="7142" y="16382"/>
                  </a:moveTo>
                  <a:lnTo>
                    <a:pt x="6898" y="16314"/>
                  </a:lnTo>
                  <a:lnTo>
                    <a:pt x="7142" y="16382"/>
                  </a:lnTo>
                  <a:close/>
                </a:path>
                <a:path w="19684" h="19685">
                  <a:moveTo>
                    <a:pt x="16118" y="16878"/>
                  </a:moveTo>
                  <a:lnTo>
                    <a:pt x="9676" y="16867"/>
                  </a:lnTo>
                  <a:lnTo>
                    <a:pt x="11287" y="16725"/>
                  </a:lnTo>
                  <a:lnTo>
                    <a:pt x="11046" y="16725"/>
                  </a:lnTo>
                  <a:lnTo>
                    <a:pt x="12489" y="16321"/>
                  </a:lnTo>
                  <a:lnTo>
                    <a:pt x="16661" y="16382"/>
                  </a:lnTo>
                  <a:lnTo>
                    <a:pt x="16545" y="16522"/>
                  </a:lnTo>
                  <a:lnTo>
                    <a:pt x="16118" y="16878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62">
              <a:extLst>
                <a:ext uri="{FF2B5EF4-FFF2-40B4-BE49-F238E27FC236}">
                  <a16:creationId xmlns:a16="http://schemas.microsoft.com/office/drawing/2014/main" id="{1C1261E7-A9CC-4C3C-B93A-D2DC9B59D315}"/>
                </a:ext>
              </a:extLst>
            </p:cNvPr>
            <p:cNvSpPr/>
            <p:nvPr/>
          </p:nvSpPr>
          <p:spPr>
            <a:xfrm>
              <a:off x="8460532" y="6100610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0"/>
                  </a:moveTo>
                  <a:lnTo>
                    <a:pt x="20585" y="0"/>
                  </a:lnTo>
                  <a:lnTo>
                    <a:pt x="20585" y="20535"/>
                  </a:lnTo>
                  <a:lnTo>
                    <a:pt x="0" y="20535"/>
                  </a:lnTo>
                  <a:lnTo>
                    <a:pt x="0" y="0"/>
                  </a:lnTo>
                  <a:close/>
                </a:path>
              </a:pathLst>
            </a:custGeom>
            <a:ln w="478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63">
              <a:extLst>
                <a:ext uri="{FF2B5EF4-FFF2-40B4-BE49-F238E27FC236}">
                  <a16:creationId xmlns:a16="http://schemas.microsoft.com/office/drawing/2014/main" id="{AEEB7E5B-15CD-4DC0-8746-0B4178B0482A}"/>
                </a:ext>
              </a:extLst>
            </p:cNvPr>
            <p:cNvSpPr/>
            <p:nvPr/>
          </p:nvSpPr>
          <p:spPr>
            <a:xfrm>
              <a:off x="8461819" y="610185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3093" y="16865"/>
                  </a:moveTo>
                  <a:lnTo>
                    <a:pt x="3771" y="16865"/>
                  </a:lnTo>
                  <a:lnTo>
                    <a:pt x="0" y="13093"/>
                  </a:lnTo>
                  <a:lnTo>
                    <a:pt x="0" y="3771"/>
                  </a:lnTo>
                  <a:lnTo>
                    <a:pt x="3771" y="0"/>
                  </a:lnTo>
                  <a:lnTo>
                    <a:pt x="13093" y="0"/>
                  </a:lnTo>
                  <a:lnTo>
                    <a:pt x="16865" y="3771"/>
                  </a:lnTo>
                  <a:lnTo>
                    <a:pt x="16865" y="13093"/>
                  </a:lnTo>
                  <a:lnTo>
                    <a:pt x="13093" y="1686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64">
              <a:extLst>
                <a:ext uri="{FF2B5EF4-FFF2-40B4-BE49-F238E27FC236}">
                  <a16:creationId xmlns:a16="http://schemas.microsoft.com/office/drawing/2014/main" id="{7A14A32C-713B-4ECF-A243-9CE2E61601CD}"/>
                </a:ext>
              </a:extLst>
            </p:cNvPr>
            <p:cNvSpPr/>
            <p:nvPr/>
          </p:nvSpPr>
          <p:spPr>
            <a:xfrm>
              <a:off x="8460539" y="6100559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9713" y="19405"/>
                  </a:moveTo>
                  <a:lnTo>
                    <a:pt x="0" y="9704"/>
                  </a:lnTo>
                  <a:lnTo>
                    <a:pt x="188" y="7747"/>
                  </a:lnTo>
                  <a:lnTo>
                    <a:pt x="9713" y="0"/>
                  </a:lnTo>
                  <a:lnTo>
                    <a:pt x="11656" y="203"/>
                  </a:lnTo>
                  <a:lnTo>
                    <a:pt x="13485" y="800"/>
                  </a:lnTo>
                  <a:lnTo>
                    <a:pt x="15123" y="1689"/>
                  </a:lnTo>
                  <a:lnTo>
                    <a:pt x="16182" y="2540"/>
                  </a:lnTo>
                  <a:lnTo>
                    <a:pt x="9573" y="2540"/>
                  </a:lnTo>
                  <a:lnTo>
                    <a:pt x="8739" y="2628"/>
                  </a:lnTo>
                  <a:lnTo>
                    <a:pt x="8379" y="2628"/>
                  </a:lnTo>
                  <a:lnTo>
                    <a:pt x="8177" y="2669"/>
                  </a:lnTo>
                  <a:lnTo>
                    <a:pt x="6895" y="3086"/>
                  </a:lnTo>
                  <a:lnTo>
                    <a:pt x="5876" y="3670"/>
                  </a:lnTo>
                  <a:lnTo>
                    <a:pt x="4626" y="4647"/>
                  </a:lnTo>
                  <a:lnTo>
                    <a:pt x="3829" y="5613"/>
                  </a:lnTo>
                  <a:lnTo>
                    <a:pt x="3152" y="6807"/>
                  </a:lnTo>
                  <a:lnTo>
                    <a:pt x="2705" y="8140"/>
                  </a:lnTo>
                  <a:lnTo>
                    <a:pt x="2547" y="9575"/>
                  </a:lnTo>
                  <a:lnTo>
                    <a:pt x="2626" y="11023"/>
                  </a:lnTo>
                  <a:lnTo>
                    <a:pt x="3058" y="12407"/>
                  </a:lnTo>
                  <a:lnTo>
                    <a:pt x="3619" y="13500"/>
                  </a:lnTo>
                  <a:lnTo>
                    <a:pt x="3668" y="13652"/>
                  </a:lnTo>
                  <a:lnTo>
                    <a:pt x="3785" y="13812"/>
                  </a:lnTo>
                  <a:lnTo>
                    <a:pt x="4591" y="14744"/>
                  </a:lnTo>
                  <a:lnTo>
                    <a:pt x="5673" y="15633"/>
                  </a:lnTo>
                  <a:lnTo>
                    <a:pt x="6871" y="16332"/>
                  </a:lnTo>
                  <a:lnTo>
                    <a:pt x="7033" y="16421"/>
                  </a:lnTo>
                  <a:lnTo>
                    <a:pt x="8198" y="16725"/>
                  </a:lnTo>
                  <a:lnTo>
                    <a:pt x="8379" y="16776"/>
                  </a:lnTo>
                  <a:lnTo>
                    <a:pt x="8576" y="16776"/>
                  </a:lnTo>
                  <a:lnTo>
                    <a:pt x="9695" y="16902"/>
                  </a:lnTo>
                  <a:lnTo>
                    <a:pt x="16146" y="16916"/>
                  </a:lnTo>
                  <a:lnTo>
                    <a:pt x="15123" y="17767"/>
                  </a:lnTo>
                  <a:lnTo>
                    <a:pt x="13485" y="18656"/>
                  </a:lnTo>
                  <a:lnTo>
                    <a:pt x="11656" y="19202"/>
                  </a:lnTo>
                  <a:lnTo>
                    <a:pt x="9713" y="19405"/>
                  </a:lnTo>
                  <a:close/>
                </a:path>
                <a:path w="19684" h="19685">
                  <a:moveTo>
                    <a:pt x="9695" y="2549"/>
                  </a:moveTo>
                  <a:close/>
                </a:path>
                <a:path w="19684" h="19685">
                  <a:moveTo>
                    <a:pt x="11194" y="2671"/>
                  </a:moveTo>
                  <a:lnTo>
                    <a:pt x="9695" y="2549"/>
                  </a:lnTo>
                  <a:lnTo>
                    <a:pt x="16182" y="2540"/>
                  </a:lnTo>
                  <a:lnTo>
                    <a:pt x="11059" y="2628"/>
                  </a:lnTo>
                  <a:lnTo>
                    <a:pt x="11194" y="2671"/>
                  </a:lnTo>
                  <a:close/>
                </a:path>
                <a:path w="19684" h="19685">
                  <a:moveTo>
                    <a:pt x="8125" y="2679"/>
                  </a:moveTo>
                  <a:lnTo>
                    <a:pt x="8379" y="2628"/>
                  </a:lnTo>
                  <a:lnTo>
                    <a:pt x="8249" y="2669"/>
                  </a:lnTo>
                  <a:close/>
                </a:path>
                <a:path w="19684" h="19685">
                  <a:moveTo>
                    <a:pt x="8249" y="2669"/>
                  </a:moveTo>
                  <a:lnTo>
                    <a:pt x="8379" y="2628"/>
                  </a:lnTo>
                  <a:lnTo>
                    <a:pt x="8739" y="2628"/>
                  </a:lnTo>
                  <a:lnTo>
                    <a:pt x="8249" y="2669"/>
                  </a:lnTo>
                  <a:close/>
                </a:path>
                <a:path w="19684" h="19685">
                  <a:moveTo>
                    <a:pt x="11300" y="2679"/>
                  </a:moveTo>
                  <a:lnTo>
                    <a:pt x="11059" y="2628"/>
                  </a:lnTo>
                  <a:lnTo>
                    <a:pt x="11300" y="2679"/>
                  </a:lnTo>
                  <a:close/>
                </a:path>
                <a:path w="19684" h="19685">
                  <a:moveTo>
                    <a:pt x="16356" y="2679"/>
                  </a:moveTo>
                  <a:lnTo>
                    <a:pt x="11251" y="2669"/>
                  </a:lnTo>
                  <a:lnTo>
                    <a:pt x="11059" y="2628"/>
                  </a:lnTo>
                  <a:lnTo>
                    <a:pt x="16293" y="2628"/>
                  </a:lnTo>
                  <a:close/>
                </a:path>
                <a:path w="19684" h="19685">
                  <a:moveTo>
                    <a:pt x="8216" y="2679"/>
                  </a:moveTo>
                  <a:close/>
                </a:path>
                <a:path w="19684" h="19685">
                  <a:moveTo>
                    <a:pt x="16801" y="3124"/>
                  </a:moveTo>
                  <a:lnTo>
                    <a:pt x="12646" y="3124"/>
                  </a:lnTo>
                  <a:lnTo>
                    <a:pt x="11194" y="2671"/>
                  </a:lnTo>
                  <a:lnTo>
                    <a:pt x="16356" y="2679"/>
                  </a:lnTo>
                  <a:lnTo>
                    <a:pt x="16609" y="2882"/>
                  </a:lnTo>
                  <a:lnTo>
                    <a:pt x="16801" y="3124"/>
                  </a:lnTo>
                  <a:close/>
                </a:path>
                <a:path w="19684" h="19685">
                  <a:moveTo>
                    <a:pt x="6976" y="3066"/>
                  </a:moveTo>
                  <a:close/>
                </a:path>
                <a:path w="19684" h="19685">
                  <a:moveTo>
                    <a:pt x="6871" y="3124"/>
                  </a:moveTo>
                  <a:close/>
                </a:path>
                <a:path w="19684" h="19685">
                  <a:moveTo>
                    <a:pt x="17357" y="3822"/>
                  </a:moveTo>
                  <a:lnTo>
                    <a:pt x="13828" y="3822"/>
                  </a:lnTo>
                  <a:lnTo>
                    <a:pt x="13637" y="3670"/>
                  </a:lnTo>
                  <a:lnTo>
                    <a:pt x="12392" y="3086"/>
                  </a:lnTo>
                  <a:lnTo>
                    <a:pt x="12646" y="3124"/>
                  </a:lnTo>
                  <a:lnTo>
                    <a:pt x="16801" y="3124"/>
                  </a:lnTo>
                  <a:lnTo>
                    <a:pt x="17357" y="3822"/>
                  </a:lnTo>
                  <a:close/>
                </a:path>
                <a:path w="19684" h="19685">
                  <a:moveTo>
                    <a:pt x="5659" y="3789"/>
                  </a:moveTo>
                  <a:lnTo>
                    <a:pt x="5801" y="3670"/>
                  </a:lnTo>
                  <a:lnTo>
                    <a:pt x="5659" y="3789"/>
                  </a:lnTo>
                  <a:close/>
                </a:path>
                <a:path w="19684" h="19685">
                  <a:moveTo>
                    <a:pt x="13802" y="3809"/>
                  </a:moveTo>
                  <a:lnTo>
                    <a:pt x="13531" y="3670"/>
                  </a:lnTo>
                  <a:lnTo>
                    <a:pt x="13802" y="3809"/>
                  </a:lnTo>
                  <a:close/>
                </a:path>
                <a:path w="19684" h="19685">
                  <a:moveTo>
                    <a:pt x="5619" y="3822"/>
                  </a:moveTo>
                  <a:close/>
                </a:path>
                <a:path w="19684" h="19685">
                  <a:moveTo>
                    <a:pt x="17965" y="4711"/>
                  </a:moveTo>
                  <a:lnTo>
                    <a:pt x="14869" y="4711"/>
                  </a:lnTo>
                  <a:lnTo>
                    <a:pt x="14729" y="4572"/>
                  </a:lnTo>
                  <a:lnTo>
                    <a:pt x="13802" y="3809"/>
                  </a:lnTo>
                  <a:lnTo>
                    <a:pt x="17357" y="3822"/>
                  </a:lnTo>
                  <a:lnTo>
                    <a:pt x="17752" y="4318"/>
                  </a:lnTo>
                  <a:lnTo>
                    <a:pt x="17965" y="4711"/>
                  </a:lnTo>
                  <a:close/>
                </a:path>
                <a:path w="19684" h="19685">
                  <a:moveTo>
                    <a:pt x="4674" y="4613"/>
                  </a:moveTo>
                  <a:close/>
                </a:path>
                <a:path w="19684" h="19685">
                  <a:moveTo>
                    <a:pt x="14793" y="4647"/>
                  </a:moveTo>
                  <a:close/>
                </a:path>
                <a:path w="19684" h="19685">
                  <a:moveTo>
                    <a:pt x="4591" y="4711"/>
                  </a:moveTo>
                  <a:close/>
                </a:path>
                <a:path w="19684" h="19685">
                  <a:moveTo>
                    <a:pt x="18558" y="5803"/>
                  </a:moveTo>
                  <a:lnTo>
                    <a:pt x="15771" y="5803"/>
                  </a:lnTo>
                  <a:lnTo>
                    <a:pt x="14793" y="4647"/>
                  </a:lnTo>
                  <a:lnTo>
                    <a:pt x="17965" y="4711"/>
                  </a:lnTo>
                  <a:lnTo>
                    <a:pt x="18558" y="5803"/>
                  </a:lnTo>
                  <a:close/>
                </a:path>
                <a:path w="19684" h="19685">
                  <a:moveTo>
                    <a:pt x="3768" y="5685"/>
                  </a:moveTo>
                  <a:close/>
                </a:path>
                <a:path w="19684" h="19685">
                  <a:moveTo>
                    <a:pt x="18995" y="7048"/>
                  </a:moveTo>
                  <a:lnTo>
                    <a:pt x="16418" y="7048"/>
                  </a:lnTo>
                  <a:lnTo>
                    <a:pt x="16317" y="6807"/>
                  </a:lnTo>
                  <a:lnTo>
                    <a:pt x="15635" y="5643"/>
                  </a:lnTo>
                  <a:lnTo>
                    <a:pt x="15771" y="5803"/>
                  </a:lnTo>
                  <a:lnTo>
                    <a:pt x="18558" y="5803"/>
                  </a:lnTo>
                  <a:lnTo>
                    <a:pt x="18641" y="5956"/>
                  </a:lnTo>
                  <a:lnTo>
                    <a:pt x="18995" y="7048"/>
                  </a:lnTo>
                  <a:close/>
                </a:path>
                <a:path w="19684" h="19685">
                  <a:moveTo>
                    <a:pt x="3703" y="5803"/>
                  </a:moveTo>
                  <a:close/>
                </a:path>
                <a:path w="19684" h="19685">
                  <a:moveTo>
                    <a:pt x="3081" y="6937"/>
                  </a:moveTo>
                  <a:lnTo>
                    <a:pt x="3121" y="6807"/>
                  </a:lnTo>
                  <a:lnTo>
                    <a:pt x="3081" y="6937"/>
                  </a:lnTo>
                  <a:close/>
                </a:path>
                <a:path w="19684" h="19685">
                  <a:moveTo>
                    <a:pt x="16359" y="6941"/>
                  </a:moveTo>
                  <a:lnTo>
                    <a:pt x="16284" y="6807"/>
                  </a:lnTo>
                  <a:lnTo>
                    <a:pt x="16359" y="6941"/>
                  </a:lnTo>
                  <a:close/>
                </a:path>
                <a:path w="19684" h="19685">
                  <a:moveTo>
                    <a:pt x="3046" y="7048"/>
                  </a:moveTo>
                  <a:close/>
                </a:path>
                <a:path w="19684" h="19685">
                  <a:moveTo>
                    <a:pt x="19301" y="8394"/>
                  </a:moveTo>
                  <a:lnTo>
                    <a:pt x="16812" y="8394"/>
                  </a:lnTo>
                  <a:lnTo>
                    <a:pt x="16761" y="8140"/>
                  </a:lnTo>
                  <a:lnTo>
                    <a:pt x="16359" y="6941"/>
                  </a:lnTo>
                  <a:lnTo>
                    <a:pt x="18995" y="7048"/>
                  </a:lnTo>
                  <a:lnTo>
                    <a:pt x="19221" y="7747"/>
                  </a:lnTo>
                  <a:lnTo>
                    <a:pt x="19301" y="8394"/>
                  </a:lnTo>
                  <a:close/>
                </a:path>
                <a:path w="19684" h="19685">
                  <a:moveTo>
                    <a:pt x="2665" y="8268"/>
                  </a:moveTo>
                  <a:lnTo>
                    <a:pt x="2677" y="8140"/>
                  </a:lnTo>
                  <a:lnTo>
                    <a:pt x="2665" y="8268"/>
                  </a:lnTo>
                  <a:close/>
                </a:path>
                <a:path w="19684" h="19685">
                  <a:moveTo>
                    <a:pt x="16773" y="8268"/>
                  </a:moveTo>
                  <a:lnTo>
                    <a:pt x="16733" y="8140"/>
                  </a:lnTo>
                  <a:lnTo>
                    <a:pt x="16773" y="8268"/>
                  </a:lnTo>
                  <a:close/>
                </a:path>
                <a:path w="19684" h="19685">
                  <a:moveTo>
                    <a:pt x="2654" y="8394"/>
                  </a:moveTo>
                  <a:close/>
                </a:path>
                <a:path w="19684" h="19685">
                  <a:moveTo>
                    <a:pt x="19430" y="9829"/>
                  </a:moveTo>
                  <a:lnTo>
                    <a:pt x="16914" y="9829"/>
                  </a:lnTo>
                  <a:lnTo>
                    <a:pt x="16914" y="9575"/>
                  </a:lnTo>
                  <a:lnTo>
                    <a:pt x="16773" y="8268"/>
                  </a:lnTo>
                  <a:lnTo>
                    <a:pt x="19301" y="8394"/>
                  </a:lnTo>
                  <a:lnTo>
                    <a:pt x="19425" y="9575"/>
                  </a:lnTo>
                  <a:lnTo>
                    <a:pt x="19430" y="9829"/>
                  </a:lnTo>
                  <a:close/>
                </a:path>
                <a:path w="19684" h="19685">
                  <a:moveTo>
                    <a:pt x="2536" y="9704"/>
                  </a:moveTo>
                  <a:lnTo>
                    <a:pt x="2525" y="9575"/>
                  </a:lnTo>
                  <a:lnTo>
                    <a:pt x="2536" y="9704"/>
                  </a:lnTo>
                  <a:close/>
                </a:path>
                <a:path w="19684" h="19685">
                  <a:moveTo>
                    <a:pt x="16902" y="9704"/>
                  </a:moveTo>
                  <a:lnTo>
                    <a:pt x="16891" y="9575"/>
                  </a:lnTo>
                  <a:lnTo>
                    <a:pt x="16902" y="9704"/>
                  </a:lnTo>
                  <a:close/>
                </a:path>
                <a:path w="19684" h="19685">
                  <a:moveTo>
                    <a:pt x="2547" y="9829"/>
                  </a:moveTo>
                  <a:close/>
                </a:path>
                <a:path w="19684" h="19685">
                  <a:moveTo>
                    <a:pt x="19274" y="11315"/>
                  </a:moveTo>
                  <a:lnTo>
                    <a:pt x="16761" y="11315"/>
                  </a:lnTo>
                  <a:lnTo>
                    <a:pt x="16812" y="11061"/>
                  </a:lnTo>
                  <a:lnTo>
                    <a:pt x="16902" y="9704"/>
                  </a:lnTo>
                  <a:lnTo>
                    <a:pt x="19430" y="9829"/>
                  </a:lnTo>
                  <a:lnTo>
                    <a:pt x="19274" y="11315"/>
                  </a:lnTo>
                  <a:close/>
                </a:path>
                <a:path w="19684" h="19685">
                  <a:moveTo>
                    <a:pt x="2661" y="11135"/>
                  </a:moveTo>
                  <a:close/>
                </a:path>
                <a:path w="19684" h="19685">
                  <a:moveTo>
                    <a:pt x="16772" y="11188"/>
                  </a:moveTo>
                  <a:lnTo>
                    <a:pt x="16783" y="11061"/>
                  </a:lnTo>
                  <a:lnTo>
                    <a:pt x="16772" y="11188"/>
                  </a:lnTo>
                  <a:close/>
                </a:path>
                <a:path w="19684" h="19685">
                  <a:moveTo>
                    <a:pt x="2717" y="11315"/>
                  </a:moveTo>
                  <a:lnTo>
                    <a:pt x="2661" y="11135"/>
                  </a:lnTo>
                  <a:lnTo>
                    <a:pt x="2717" y="11315"/>
                  </a:lnTo>
                  <a:close/>
                </a:path>
                <a:path w="19684" h="19685">
                  <a:moveTo>
                    <a:pt x="18917" y="12649"/>
                  </a:moveTo>
                  <a:lnTo>
                    <a:pt x="16317" y="12649"/>
                  </a:lnTo>
                  <a:lnTo>
                    <a:pt x="16418" y="12407"/>
                  </a:lnTo>
                  <a:lnTo>
                    <a:pt x="16772" y="11188"/>
                  </a:lnTo>
                  <a:lnTo>
                    <a:pt x="19274" y="11315"/>
                  </a:lnTo>
                  <a:lnTo>
                    <a:pt x="19238" y="11658"/>
                  </a:lnTo>
                  <a:lnTo>
                    <a:pt x="18917" y="12649"/>
                  </a:lnTo>
                  <a:close/>
                </a:path>
                <a:path w="19684" h="19685">
                  <a:moveTo>
                    <a:pt x="3108" y="12569"/>
                  </a:moveTo>
                  <a:lnTo>
                    <a:pt x="3020" y="12407"/>
                  </a:lnTo>
                  <a:lnTo>
                    <a:pt x="3108" y="12569"/>
                  </a:lnTo>
                  <a:close/>
                </a:path>
                <a:path w="19684" h="19685">
                  <a:moveTo>
                    <a:pt x="16359" y="12515"/>
                  </a:moveTo>
                  <a:close/>
                </a:path>
                <a:path w="19684" h="19685">
                  <a:moveTo>
                    <a:pt x="18455" y="13843"/>
                  </a:moveTo>
                  <a:lnTo>
                    <a:pt x="15618" y="13843"/>
                  </a:lnTo>
                  <a:lnTo>
                    <a:pt x="15771" y="13652"/>
                  </a:lnTo>
                  <a:lnTo>
                    <a:pt x="15809" y="13500"/>
                  </a:lnTo>
                  <a:lnTo>
                    <a:pt x="16359" y="12515"/>
                  </a:lnTo>
                  <a:lnTo>
                    <a:pt x="16317" y="12649"/>
                  </a:lnTo>
                  <a:lnTo>
                    <a:pt x="18917" y="12649"/>
                  </a:lnTo>
                  <a:lnTo>
                    <a:pt x="18641" y="13500"/>
                  </a:lnTo>
                  <a:lnTo>
                    <a:pt x="18455" y="13843"/>
                  </a:lnTo>
                  <a:close/>
                </a:path>
                <a:path w="19684" h="19685">
                  <a:moveTo>
                    <a:pt x="3768" y="13771"/>
                  </a:moveTo>
                  <a:close/>
                </a:path>
                <a:path w="19684" h="19685">
                  <a:moveTo>
                    <a:pt x="15635" y="13812"/>
                  </a:moveTo>
                  <a:lnTo>
                    <a:pt x="15724" y="13652"/>
                  </a:lnTo>
                  <a:lnTo>
                    <a:pt x="15635" y="13812"/>
                  </a:lnTo>
                  <a:close/>
                </a:path>
                <a:path w="19684" h="19685">
                  <a:moveTo>
                    <a:pt x="3829" y="13843"/>
                  </a:moveTo>
                  <a:close/>
                </a:path>
                <a:path w="19684" h="19685">
                  <a:moveTo>
                    <a:pt x="16685" y="16421"/>
                  </a:moveTo>
                  <a:lnTo>
                    <a:pt x="12392" y="16421"/>
                  </a:lnTo>
                  <a:lnTo>
                    <a:pt x="12646" y="16332"/>
                  </a:lnTo>
                  <a:lnTo>
                    <a:pt x="13828" y="15633"/>
                  </a:lnTo>
                  <a:lnTo>
                    <a:pt x="14920" y="14744"/>
                  </a:lnTo>
                  <a:lnTo>
                    <a:pt x="15635" y="13812"/>
                  </a:lnTo>
                  <a:lnTo>
                    <a:pt x="18455" y="13843"/>
                  </a:lnTo>
                  <a:lnTo>
                    <a:pt x="17752" y="15138"/>
                  </a:lnTo>
                  <a:lnTo>
                    <a:pt x="16685" y="16421"/>
                  </a:lnTo>
                  <a:close/>
                </a:path>
                <a:path w="19684" h="19685">
                  <a:moveTo>
                    <a:pt x="4661" y="14828"/>
                  </a:moveTo>
                  <a:close/>
                </a:path>
                <a:path w="19684" h="19685">
                  <a:moveTo>
                    <a:pt x="14729" y="14884"/>
                  </a:moveTo>
                  <a:lnTo>
                    <a:pt x="14847" y="14744"/>
                  </a:lnTo>
                  <a:lnTo>
                    <a:pt x="14729" y="14884"/>
                  </a:lnTo>
                  <a:close/>
                </a:path>
                <a:path w="19684" h="19685">
                  <a:moveTo>
                    <a:pt x="4732" y="14884"/>
                  </a:moveTo>
                  <a:close/>
                </a:path>
                <a:path w="19684" h="19685">
                  <a:moveTo>
                    <a:pt x="5801" y="15735"/>
                  </a:moveTo>
                  <a:lnTo>
                    <a:pt x="5598" y="15633"/>
                  </a:lnTo>
                  <a:lnTo>
                    <a:pt x="5801" y="15735"/>
                  </a:lnTo>
                  <a:close/>
                </a:path>
                <a:path w="19684" h="19685">
                  <a:moveTo>
                    <a:pt x="13637" y="15735"/>
                  </a:moveTo>
                  <a:lnTo>
                    <a:pt x="13769" y="15633"/>
                  </a:lnTo>
                  <a:lnTo>
                    <a:pt x="13637" y="15735"/>
                  </a:lnTo>
                  <a:close/>
                </a:path>
                <a:path w="19684" h="19685">
                  <a:moveTo>
                    <a:pt x="7033" y="16421"/>
                  </a:moveTo>
                  <a:lnTo>
                    <a:pt x="6792" y="16332"/>
                  </a:lnTo>
                  <a:lnTo>
                    <a:pt x="6954" y="16377"/>
                  </a:lnTo>
                  <a:close/>
                </a:path>
                <a:path w="19684" h="19685">
                  <a:moveTo>
                    <a:pt x="6954" y="16377"/>
                  </a:moveTo>
                  <a:lnTo>
                    <a:pt x="6792" y="16332"/>
                  </a:lnTo>
                  <a:lnTo>
                    <a:pt x="6954" y="16377"/>
                  </a:lnTo>
                  <a:close/>
                </a:path>
                <a:path w="19684" h="19685">
                  <a:moveTo>
                    <a:pt x="12459" y="16384"/>
                  </a:moveTo>
                  <a:lnTo>
                    <a:pt x="12646" y="16332"/>
                  </a:lnTo>
                  <a:lnTo>
                    <a:pt x="12459" y="16384"/>
                  </a:lnTo>
                  <a:close/>
                </a:path>
                <a:path w="19684" h="19685">
                  <a:moveTo>
                    <a:pt x="7109" y="16421"/>
                  </a:moveTo>
                  <a:lnTo>
                    <a:pt x="6954" y="16377"/>
                  </a:lnTo>
                  <a:lnTo>
                    <a:pt x="7109" y="16421"/>
                  </a:lnTo>
                  <a:close/>
                </a:path>
                <a:path w="19684" h="19685">
                  <a:moveTo>
                    <a:pt x="16314" y="16776"/>
                  </a:moveTo>
                  <a:lnTo>
                    <a:pt x="11059" y="16776"/>
                  </a:lnTo>
                  <a:lnTo>
                    <a:pt x="11300" y="16725"/>
                  </a:lnTo>
                  <a:lnTo>
                    <a:pt x="12459" y="16384"/>
                  </a:lnTo>
                  <a:lnTo>
                    <a:pt x="16685" y="16421"/>
                  </a:lnTo>
                  <a:lnTo>
                    <a:pt x="16558" y="16573"/>
                  </a:lnTo>
                  <a:lnTo>
                    <a:pt x="16314" y="16776"/>
                  </a:lnTo>
                  <a:close/>
                </a:path>
                <a:path w="19684" h="19685">
                  <a:moveTo>
                    <a:pt x="11201" y="16736"/>
                  </a:moveTo>
                  <a:close/>
                </a:path>
                <a:path w="19684" h="19685">
                  <a:moveTo>
                    <a:pt x="16146" y="16916"/>
                  </a:moveTo>
                  <a:lnTo>
                    <a:pt x="9814" y="16916"/>
                  </a:lnTo>
                  <a:lnTo>
                    <a:pt x="11201" y="16736"/>
                  </a:lnTo>
                  <a:lnTo>
                    <a:pt x="11059" y="16776"/>
                  </a:lnTo>
                  <a:lnTo>
                    <a:pt x="16314" y="16776"/>
                  </a:lnTo>
                  <a:lnTo>
                    <a:pt x="16146" y="16916"/>
                  </a:lnTo>
                  <a:close/>
                </a:path>
                <a:path w="19684" h="19685">
                  <a:moveTo>
                    <a:pt x="8576" y="16776"/>
                  </a:moveTo>
                  <a:lnTo>
                    <a:pt x="8379" y="16776"/>
                  </a:lnTo>
                  <a:lnTo>
                    <a:pt x="8247" y="16739"/>
                  </a:lnTo>
                  <a:lnTo>
                    <a:pt x="8576" y="16776"/>
                  </a:lnTo>
                  <a:close/>
                </a:path>
                <a:path w="19684" h="19685">
                  <a:moveTo>
                    <a:pt x="9814" y="16916"/>
                  </a:moveTo>
                  <a:lnTo>
                    <a:pt x="9573" y="16916"/>
                  </a:lnTo>
                  <a:lnTo>
                    <a:pt x="9814" y="16916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65">
              <a:extLst>
                <a:ext uri="{FF2B5EF4-FFF2-40B4-BE49-F238E27FC236}">
                  <a16:creationId xmlns:a16="http://schemas.microsoft.com/office/drawing/2014/main" id="{5C9440AE-3D00-4EE5-BEE5-2912C21D21E9}"/>
                </a:ext>
              </a:extLst>
            </p:cNvPr>
            <p:cNvSpPr/>
            <p:nvPr/>
          </p:nvSpPr>
          <p:spPr>
            <a:xfrm>
              <a:off x="9196577" y="6177559"/>
              <a:ext cx="72390" cy="0"/>
            </a:xfrm>
            <a:custGeom>
              <a:avLst/>
              <a:gdLst/>
              <a:ahLst/>
              <a:cxnLst/>
              <a:rect l="l" t="t" r="r" b="b"/>
              <a:pathLst>
                <a:path w="72390">
                  <a:moveTo>
                    <a:pt x="0" y="0"/>
                  </a:moveTo>
                  <a:lnTo>
                    <a:pt x="71789" y="0"/>
                  </a:lnTo>
                </a:path>
              </a:pathLst>
            </a:custGeom>
            <a:ln w="478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66">
              <a:extLst>
                <a:ext uri="{FF2B5EF4-FFF2-40B4-BE49-F238E27FC236}">
                  <a16:creationId xmlns:a16="http://schemas.microsoft.com/office/drawing/2014/main" id="{E0E2B010-5C00-4898-9E7A-4AA7C37E308F}"/>
                </a:ext>
              </a:extLst>
            </p:cNvPr>
            <p:cNvSpPr/>
            <p:nvPr/>
          </p:nvSpPr>
          <p:spPr>
            <a:xfrm>
              <a:off x="9265788" y="616595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0"/>
                  </a:moveTo>
                  <a:lnTo>
                    <a:pt x="20585" y="0"/>
                  </a:lnTo>
                  <a:lnTo>
                    <a:pt x="20585" y="20586"/>
                  </a:lnTo>
                  <a:lnTo>
                    <a:pt x="0" y="205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67">
              <a:extLst>
                <a:ext uri="{FF2B5EF4-FFF2-40B4-BE49-F238E27FC236}">
                  <a16:creationId xmlns:a16="http://schemas.microsoft.com/office/drawing/2014/main" id="{E23C2827-3430-4039-9E05-38EE3C8C7E68}"/>
                </a:ext>
              </a:extLst>
            </p:cNvPr>
            <p:cNvSpPr/>
            <p:nvPr/>
          </p:nvSpPr>
          <p:spPr>
            <a:xfrm>
              <a:off x="9267037" y="6167183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3093" y="16878"/>
                  </a:moveTo>
                  <a:lnTo>
                    <a:pt x="3759" y="16878"/>
                  </a:lnTo>
                  <a:lnTo>
                    <a:pt x="0" y="13106"/>
                  </a:lnTo>
                  <a:lnTo>
                    <a:pt x="0" y="3822"/>
                  </a:lnTo>
                  <a:lnTo>
                    <a:pt x="3759" y="0"/>
                  </a:lnTo>
                  <a:lnTo>
                    <a:pt x="13093" y="0"/>
                  </a:lnTo>
                  <a:lnTo>
                    <a:pt x="16916" y="3822"/>
                  </a:lnTo>
                  <a:lnTo>
                    <a:pt x="16916" y="13106"/>
                  </a:lnTo>
                  <a:lnTo>
                    <a:pt x="13093" y="1687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8">
              <a:extLst>
                <a:ext uri="{FF2B5EF4-FFF2-40B4-BE49-F238E27FC236}">
                  <a16:creationId xmlns:a16="http://schemas.microsoft.com/office/drawing/2014/main" id="{829D8087-7F85-4189-A07A-951F1111E706}"/>
                </a:ext>
              </a:extLst>
            </p:cNvPr>
            <p:cNvSpPr/>
            <p:nvPr/>
          </p:nvSpPr>
          <p:spPr>
            <a:xfrm>
              <a:off x="9265919" y="6165951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9588" y="19392"/>
                  </a:moveTo>
                  <a:lnTo>
                    <a:pt x="0" y="8382"/>
                  </a:lnTo>
                  <a:lnTo>
                    <a:pt x="63" y="7734"/>
                  </a:lnTo>
                  <a:lnTo>
                    <a:pt x="9588" y="0"/>
                  </a:lnTo>
                  <a:lnTo>
                    <a:pt x="11531" y="190"/>
                  </a:lnTo>
                  <a:lnTo>
                    <a:pt x="13360" y="787"/>
                  </a:lnTo>
                  <a:lnTo>
                    <a:pt x="14998" y="1638"/>
                  </a:lnTo>
                  <a:lnTo>
                    <a:pt x="15983" y="2476"/>
                  </a:lnTo>
                  <a:lnTo>
                    <a:pt x="9448" y="2476"/>
                  </a:lnTo>
                  <a:lnTo>
                    <a:pt x="8423" y="2628"/>
                  </a:lnTo>
                  <a:lnTo>
                    <a:pt x="8254" y="2628"/>
                  </a:lnTo>
                  <a:lnTo>
                    <a:pt x="8090" y="2661"/>
                  </a:lnTo>
                  <a:lnTo>
                    <a:pt x="6993" y="3022"/>
                  </a:lnTo>
                  <a:lnTo>
                    <a:pt x="5739" y="3670"/>
                  </a:lnTo>
                  <a:lnTo>
                    <a:pt x="4675" y="4508"/>
                  </a:lnTo>
                  <a:lnTo>
                    <a:pt x="3713" y="5600"/>
                  </a:lnTo>
                  <a:lnTo>
                    <a:pt x="3004" y="6794"/>
                  </a:lnTo>
                  <a:lnTo>
                    <a:pt x="2581" y="8128"/>
                  </a:lnTo>
                  <a:lnTo>
                    <a:pt x="2378" y="9575"/>
                  </a:lnTo>
                  <a:lnTo>
                    <a:pt x="2501" y="11010"/>
                  </a:lnTo>
                  <a:lnTo>
                    <a:pt x="2933" y="12395"/>
                  </a:lnTo>
                  <a:lnTo>
                    <a:pt x="3499" y="13487"/>
                  </a:lnTo>
                  <a:lnTo>
                    <a:pt x="3543" y="13639"/>
                  </a:lnTo>
                  <a:lnTo>
                    <a:pt x="4414" y="14681"/>
                  </a:lnTo>
                  <a:lnTo>
                    <a:pt x="4584" y="14884"/>
                  </a:lnTo>
                  <a:lnTo>
                    <a:pt x="5487" y="15570"/>
                  </a:lnTo>
                  <a:lnTo>
                    <a:pt x="6681" y="16268"/>
                  </a:lnTo>
                  <a:lnTo>
                    <a:pt x="6870" y="16370"/>
                  </a:lnTo>
                  <a:lnTo>
                    <a:pt x="8092" y="16713"/>
                  </a:lnTo>
                  <a:lnTo>
                    <a:pt x="8254" y="16763"/>
                  </a:lnTo>
                  <a:lnTo>
                    <a:pt x="8564" y="16763"/>
                  </a:lnTo>
                  <a:lnTo>
                    <a:pt x="9569" y="16854"/>
                  </a:lnTo>
                  <a:lnTo>
                    <a:pt x="16076" y="16865"/>
                  </a:lnTo>
                  <a:lnTo>
                    <a:pt x="14998" y="17754"/>
                  </a:lnTo>
                  <a:lnTo>
                    <a:pt x="13360" y="18656"/>
                  </a:lnTo>
                  <a:lnTo>
                    <a:pt x="11531" y="19202"/>
                  </a:lnTo>
                  <a:lnTo>
                    <a:pt x="9588" y="19392"/>
                  </a:lnTo>
                  <a:close/>
                </a:path>
                <a:path w="19684" h="19685">
                  <a:moveTo>
                    <a:pt x="9569" y="2491"/>
                  </a:moveTo>
                  <a:close/>
                </a:path>
                <a:path w="19684" h="19685">
                  <a:moveTo>
                    <a:pt x="10989" y="2661"/>
                  </a:moveTo>
                  <a:lnTo>
                    <a:pt x="9569" y="2491"/>
                  </a:lnTo>
                  <a:lnTo>
                    <a:pt x="15983" y="2476"/>
                  </a:lnTo>
                  <a:lnTo>
                    <a:pt x="16162" y="2628"/>
                  </a:lnTo>
                  <a:lnTo>
                    <a:pt x="10883" y="2628"/>
                  </a:lnTo>
                  <a:close/>
                </a:path>
                <a:path w="19684" h="19685">
                  <a:moveTo>
                    <a:pt x="8149" y="2661"/>
                  </a:moveTo>
                  <a:lnTo>
                    <a:pt x="8423" y="2628"/>
                  </a:lnTo>
                  <a:lnTo>
                    <a:pt x="8149" y="2661"/>
                  </a:lnTo>
                  <a:close/>
                </a:path>
                <a:path w="19684" h="19685">
                  <a:moveTo>
                    <a:pt x="16222" y="2679"/>
                  </a:moveTo>
                  <a:lnTo>
                    <a:pt x="11137" y="2679"/>
                  </a:lnTo>
                  <a:lnTo>
                    <a:pt x="10883" y="2628"/>
                  </a:lnTo>
                  <a:lnTo>
                    <a:pt x="16162" y="2628"/>
                  </a:lnTo>
                  <a:close/>
                </a:path>
                <a:path w="19684" h="19685">
                  <a:moveTo>
                    <a:pt x="8092" y="2679"/>
                  </a:moveTo>
                  <a:close/>
                </a:path>
                <a:path w="19684" h="19685">
                  <a:moveTo>
                    <a:pt x="16661" y="3124"/>
                  </a:moveTo>
                  <a:lnTo>
                    <a:pt x="12471" y="3124"/>
                  </a:lnTo>
                  <a:lnTo>
                    <a:pt x="12268" y="3022"/>
                  </a:lnTo>
                  <a:lnTo>
                    <a:pt x="10989" y="2661"/>
                  </a:lnTo>
                  <a:lnTo>
                    <a:pt x="11137" y="2679"/>
                  </a:lnTo>
                  <a:lnTo>
                    <a:pt x="16222" y="2679"/>
                  </a:lnTo>
                  <a:lnTo>
                    <a:pt x="16446" y="2870"/>
                  </a:lnTo>
                  <a:lnTo>
                    <a:pt x="16661" y="3124"/>
                  </a:lnTo>
                  <a:close/>
                </a:path>
                <a:path w="19684" h="19685">
                  <a:moveTo>
                    <a:pt x="6724" y="3106"/>
                  </a:moveTo>
                  <a:lnTo>
                    <a:pt x="6870" y="3022"/>
                  </a:lnTo>
                  <a:lnTo>
                    <a:pt x="6724" y="3106"/>
                  </a:lnTo>
                  <a:close/>
                </a:path>
                <a:path w="19684" h="19685">
                  <a:moveTo>
                    <a:pt x="12426" y="3110"/>
                  </a:moveTo>
                  <a:lnTo>
                    <a:pt x="12145" y="3022"/>
                  </a:lnTo>
                  <a:lnTo>
                    <a:pt x="12426" y="3110"/>
                  </a:lnTo>
                  <a:close/>
                </a:path>
                <a:path w="19684" h="19685">
                  <a:moveTo>
                    <a:pt x="6693" y="3124"/>
                  </a:moveTo>
                  <a:close/>
                </a:path>
                <a:path w="19684" h="19685">
                  <a:moveTo>
                    <a:pt x="17251" y="3822"/>
                  </a:moveTo>
                  <a:lnTo>
                    <a:pt x="13715" y="3822"/>
                  </a:lnTo>
                  <a:lnTo>
                    <a:pt x="13512" y="3670"/>
                  </a:lnTo>
                  <a:lnTo>
                    <a:pt x="12426" y="3110"/>
                  </a:lnTo>
                  <a:lnTo>
                    <a:pt x="16661" y="3124"/>
                  </a:lnTo>
                  <a:lnTo>
                    <a:pt x="17251" y="3822"/>
                  </a:lnTo>
                  <a:close/>
                </a:path>
                <a:path w="19684" h="19685">
                  <a:moveTo>
                    <a:pt x="5540" y="3784"/>
                  </a:moveTo>
                  <a:lnTo>
                    <a:pt x="5676" y="3670"/>
                  </a:lnTo>
                  <a:lnTo>
                    <a:pt x="5540" y="3784"/>
                  </a:lnTo>
                  <a:close/>
                </a:path>
                <a:path w="19684" h="19685">
                  <a:moveTo>
                    <a:pt x="13653" y="3788"/>
                  </a:moveTo>
                  <a:lnTo>
                    <a:pt x="13440" y="3670"/>
                  </a:lnTo>
                  <a:lnTo>
                    <a:pt x="13653" y="3788"/>
                  </a:lnTo>
                  <a:close/>
                </a:path>
                <a:path w="19684" h="19685">
                  <a:moveTo>
                    <a:pt x="5494" y="3822"/>
                  </a:moveTo>
                  <a:close/>
                </a:path>
                <a:path w="19684" h="19685">
                  <a:moveTo>
                    <a:pt x="18855" y="6997"/>
                  </a:moveTo>
                  <a:lnTo>
                    <a:pt x="16294" y="6997"/>
                  </a:lnTo>
                  <a:lnTo>
                    <a:pt x="16192" y="6794"/>
                  </a:lnTo>
                  <a:lnTo>
                    <a:pt x="15494" y="5600"/>
                  </a:lnTo>
                  <a:lnTo>
                    <a:pt x="14604" y="4508"/>
                  </a:lnTo>
                  <a:lnTo>
                    <a:pt x="13653" y="3788"/>
                  </a:lnTo>
                  <a:lnTo>
                    <a:pt x="17251" y="3822"/>
                  </a:lnTo>
                  <a:lnTo>
                    <a:pt x="17627" y="4267"/>
                  </a:lnTo>
                  <a:lnTo>
                    <a:pt x="18529" y="5905"/>
                  </a:lnTo>
                  <a:lnTo>
                    <a:pt x="18855" y="6997"/>
                  </a:lnTo>
                  <a:close/>
                </a:path>
                <a:path w="19684" h="19685">
                  <a:moveTo>
                    <a:pt x="14757" y="4711"/>
                  </a:moveTo>
                  <a:lnTo>
                    <a:pt x="14514" y="4508"/>
                  </a:lnTo>
                  <a:lnTo>
                    <a:pt x="14757" y="4711"/>
                  </a:lnTo>
                  <a:close/>
                </a:path>
                <a:path w="19684" h="19685">
                  <a:moveTo>
                    <a:pt x="4515" y="4642"/>
                  </a:moveTo>
                  <a:close/>
                </a:path>
                <a:path w="19684" h="19685">
                  <a:moveTo>
                    <a:pt x="4457" y="4711"/>
                  </a:moveTo>
                  <a:close/>
                </a:path>
                <a:path w="19684" h="19685">
                  <a:moveTo>
                    <a:pt x="3543" y="5803"/>
                  </a:moveTo>
                  <a:lnTo>
                    <a:pt x="3644" y="5600"/>
                  </a:lnTo>
                  <a:lnTo>
                    <a:pt x="3543" y="5803"/>
                  </a:lnTo>
                  <a:close/>
                </a:path>
                <a:path w="19684" h="19685">
                  <a:moveTo>
                    <a:pt x="15595" y="5803"/>
                  </a:moveTo>
                  <a:lnTo>
                    <a:pt x="15440" y="5600"/>
                  </a:lnTo>
                  <a:lnTo>
                    <a:pt x="15595" y="5803"/>
                  </a:lnTo>
                  <a:close/>
                </a:path>
                <a:path w="19684" h="19685">
                  <a:moveTo>
                    <a:pt x="2986" y="6827"/>
                  </a:moveTo>
                  <a:close/>
                </a:path>
                <a:path w="19684" h="19685">
                  <a:moveTo>
                    <a:pt x="16206" y="6844"/>
                  </a:moveTo>
                  <a:close/>
                </a:path>
                <a:path w="19684" h="19685">
                  <a:moveTo>
                    <a:pt x="2933" y="6997"/>
                  </a:moveTo>
                  <a:lnTo>
                    <a:pt x="2986" y="6827"/>
                  </a:lnTo>
                  <a:lnTo>
                    <a:pt x="2933" y="6997"/>
                  </a:lnTo>
                  <a:close/>
                </a:path>
                <a:path w="19684" h="19685">
                  <a:moveTo>
                    <a:pt x="19138" y="8382"/>
                  </a:moveTo>
                  <a:lnTo>
                    <a:pt x="16636" y="8382"/>
                  </a:lnTo>
                  <a:lnTo>
                    <a:pt x="16586" y="8128"/>
                  </a:lnTo>
                  <a:lnTo>
                    <a:pt x="16206" y="6844"/>
                  </a:lnTo>
                  <a:lnTo>
                    <a:pt x="16294" y="6997"/>
                  </a:lnTo>
                  <a:lnTo>
                    <a:pt x="18855" y="6997"/>
                  </a:lnTo>
                  <a:lnTo>
                    <a:pt x="19075" y="7734"/>
                  </a:lnTo>
                  <a:lnTo>
                    <a:pt x="19138" y="8382"/>
                  </a:lnTo>
                  <a:close/>
                </a:path>
                <a:path w="19684" h="19685">
                  <a:moveTo>
                    <a:pt x="2534" y="8276"/>
                  </a:moveTo>
                  <a:lnTo>
                    <a:pt x="2552" y="8128"/>
                  </a:lnTo>
                  <a:lnTo>
                    <a:pt x="2534" y="8276"/>
                  </a:lnTo>
                  <a:close/>
                </a:path>
                <a:path w="19684" h="19685">
                  <a:moveTo>
                    <a:pt x="16601" y="8255"/>
                  </a:moveTo>
                  <a:lnTo>
                    <a:pt x="16565" y="8128"/>
                  </a:lnTo>
                  <a:lnTo>
                    <a:pt x="16601" y="8255"/>
                  </a:lnTo>
                  <a:close/>
                </a:path>
                <a:path w="19684" h="19685">
                  <a:moveTo>
                    <a:pt x="19252" y="9817"/>
                  </a:moveTo>
                  <a:lnTo>
                    <a:pt x="16789" y="9817"/>
                  </a:lnTo>
                  <a:lnTo>
                    <a:pt x="16789" y="9575"/>
                  </a:lnTo>
                  <a:lnTo>
                    <a:pt x="16601" y="8255"/>
                  </a:lnTo>
                  <a:lnTo>
                    <a:pt x="19138" y="8382"/>
                  </a:lnTo>
                  <a:lnTo>
                    <a:pt x="19252" y="9817"/>
                  </a:lnTo>
                  <a:close/>
                </a:path>
                <a:path w="19684" h="19685">
                  <a:moveTo>
                    <a:pt x="2522" y="8382"/>
                  </a:moveTo>
                  <a:close/>
                </a:path>
                <a:path w="19684" h="19685">
                  <a:moveTo>
                    <a:pt x="2364" y="9696"/>
                  </a:moveTo>
                  <a:close/>
                </a:path>
                <a:path w="19684" h="19685">
                  <a:moveTo>
                    <a:pt x="16774" y="9696"/>
                  </a:moveTo>
                  <a:close/>
                </a:path>
                <a:path w="19684" h="19685">
                  <a:moveTo>
                    <a:pt x="2378" y="9817"/>
                  </a:moveTo>
                  <a:close/>
                </a:path>
                <a:path w="19684" h="19685">
                  <a:moveTo>
                    <a:pt x="19113" y="11264"/>
                  </a:moveTo>
                  <a:lnTo>
                    <a:pt x="16586" y="11264"/>
                  </a:lnTo>
                  <a:lnTo>
                    <a:pt x="16636" y="11010"/>
                  </a:lnTo>
                  <a:lnTo>
                    <a:pt x="16774" y="9696"/>
                  </a:lnTo>
                  <a:lnTo>
                    <a:pt x="19252" y="9817"/>
                  </a:lnTo>
                  <a:lnTo>
                    <a:pt x="19113" y="11264"/>
                  </a:lnTo>
                  <a:close/>
                </a:path>
                <a:path w="19684" h="19685">
                  <a:moveTo>
                    <a:pt x="2534" y="11116"/>
                  </a:moveTo>
                  <a:close/>
                </a:path>
                <a:path w="19684" h="19685">
                  <a:moveTo>
                    <a:pt x="16601" y="11137"/>
                  </a:moveTo>
                  <a:close/>
                </a:path>
                <a:path w="19684" h="19685">
                  <a:moveTo>
                    <a:pt x="2581" y="11264"/>
                  </a:moveTo>
                  <a:lnTo>
                    <a:pt x="2534" y="11116"/>
                  </a:lnTo>
                  <a:lnTo>
                    <a:pt x="2581" y="11264"/>
                  </a:lnTo>
                  <a:close/>
                </a:path>
                <a:path w="19684" h="19685">
                  <a:moveTo>
                    <a:pt x="18794" y="12598"/>
                  </a:moveTo>
                  <a:lnTo>
                    <a:pt x="16192" y="12598"/>
                  </a:lnTo>
                  <a:lnTo>
                    <a:pt x="16294" y="12395"/>
                  </a:lnTo>
                  <a:lnTo>
                    <a:pt x="16601" y="11137"/>
                  </a:lnTo>
                  <a:lnTo>
                    <a:pt x="16586" y="11264"/>
                  </a:lnTo>
                  <a:lnTo>
                    <a:pt x="19113" y="11264"/>
                  </a:lnTo>
                  <a:lnTo>
                    <a:pt x="19075" y="11658"/>
                  </a:lnTo>
                  <a:lnTo>
                    <a:pt x="18794" y="12598"/>
                  </a:lnTo>
                  <a:close/>
                </a:path>
                <a:path w="19684" h="19685">
                  <a:moveTo>
                    <a:pt x="2983" y="12553"/>
                  </a:moveTo>
                  <a:lnTo>
                    <a:pt x="2895" y="12395"/>
                  </a:lnTo>
                  <a:lnTo>
                    <a:pt x="2983" y="12553"/>
                  </a:lnTo>
                  <a:close/>
                </a:path>
                <a:path w="19684" h="19685">
                  <a:moveTo>
                    <a:pt x="16203" y="12559"/>
                  </a:moveTo>
                  <a:lnTo>
                    <a:pt x="16249" y="12395"/>
                  </a:lnTo>
                  <a:lnTo>
                    <a:pt x="16203" y="12559"/>
                  </a:lnTo>
                  <a:close/>
                </a:path>
                <a:path w="19684" h="19685">
                  <a:moveTo>
                    <a:pt x="18333" y="13843"/>
                  </a:moveTo>
                  <a:lnTo>
                    <a:pt x="15494" y="13843"/>
                  </a:lnTo>
                  <a:lnTo>
                    <a:pt x="16203" y="12559"/>
                  </a:lnTo>
                  <a:lnTo>
                    <a:pt x="18794" y="12598"/>
                  </a:lnTo>
                  <a:lnTo>
                    <a:pt x="18529" y="13487"/>
                  </a:lnTo>
                  <a:lnTo>
                    <a:pt x="18333" y="13843"/>
                  </a:lnTo>
                  <a:close/>
                </a:path>
                <a:path w="19684" h="19685">
                  <a:moveTo>
                    <a:pt x="3661" y="13780"/>
                  </a:moveTo>
                  <a:lnTo>
                    <a:pt x="3543" y="13639"/>
                  </a:lnTo>
                  <a:lnTo>
                    <a:pt x="3661" y="13780"/>
                  </a:lnTo>
                  <a:close/>
                </a:path>
                <a:path w="19684" h="19685">
                  <a:moveTo>
                    <a:pt x="17760" y="14884"/>
                  </a:moveTo>
                  <a:lnTo>
                    <a:pt x="14604" y="14884"/>
                  </a:lnTo>
                  <a:lnTo>
                    <a:pt x="15595" y="13639"/>
                  </a:lnTo>
                  <a:lnTo>
                    <a:pt x="15494" y="13843"/>
                  </a:lnTo>
                  <a:lnTo>
                    <a:pt x="18333" y="13843"/>
                  </a:lnTo>
                  <a:lnTo>
                    <a:pt x="17760" y="14884"/>
                  </a:lnTo>
                  <a:close/>
                </a:path>
                <a:path w="19684" h="19685">
                  <a:moveTo>
                    <a:pt x="3713" y="13843"/>
                  </a:moveTo>
                  <a:close/>
                </a:path>
                <a:path w="19684" h="19685">
                  <a:moveTo>
                    <a:pt x="4584" y="14884"/>
                  </a:moveTo>
                  <a:lnTo>
                    <a:pt x="4381" y="14681"/>
                  </a:lnTo>
                  <a:lnTo>
                    <a:pt x="4584" y="14884"/>
                  </a:lnTo>
                  <a:close/>
                </a:path>
                <a:path w="19684" h="19685">
                  <a:moveTo>
                    <a:pt x="4482" y="14762"/>
                  </a:moveTo>
                  <a:close/>
                </a:path>
                <a:path w="19684" h="19685">
                  <a:moveTo>
                    <a:pt x="17136" y="15722"/>
                  </a:moveTo>
                  <a:lnTo>
                    <a:pt x="13512" y="15722"/>
                  </a:lnTo>
                  <a:lnTo>
                    <a:pt x="13715" y="15570"/>
                  </a:lnTo>
                  <a:lnTo>
                    <a:pt x="14757" y="14681"/>
                  </a:lnTo>
                  <a:lnTo>
                    <a:pt x="14604" y="14884"/>
                  </a:lnTo>
                  <a:lnTo>
                    <a:pt x="17760" y="14884"/>
                  </a:lnTo>
                  <a:lnTo>
                    <a:pt x="17627" y="15125"/>
                  </a:lnTo>
                  <a:lnTo>
                    <a:pt x="17136" y="15722"/>
                  </a:lnTo>
                  <a:close/>
                </a:path>
                <a:path w="19684" h="19685">
                  <a:moveTo>
                    <a:pt x="4634" y="14884"/>
                  </a:moveTo>
                  <a:lnTo>
                    <a:pt x="4482" y="14762"/>
                  </a:lnTo>
                  <a:lnTo>
                    <a:pt x="4634" y="14884"/>
                  </a:lnTo>
                  <a:close/>
                </a:path>
                <a:path w="19684" h="19685">
                  <a:moveTo>
                    <a:pt x="13653" y="15604"/>
                  </a:moveTo>
                  <a:close/>
                </a:path>
                <a:path w="19684" h="19685">
                  <a:moveTo>
                    <a:pt x="16603" y="16370"/>
                  </a:moveTo>
                  <a:lnTo>
                    <a:pt x="12268" y="16370"/>
                  </a:lnTo>
                  <a:lnTo>
                    <a:pt x="12471" y="16268"/>
                  </a:lnTo>
                  <a:lnTo>
                    <a:pt x="13653" y="15604"/>
                  </a:lnTo>
                  <a:lnTo>
                    <a:pt x="13512" y="15722"/>
                  </a:lnTo>
                  <a:lnTo>
                    <a:pt x="17136" y="15722"/>
                  </a:lnTo>
                  <a:lnTo>
                    <a:pt x="16603" y="16370"/>
                  </a:lnTo>
                  <a:close/>
                </a:path>
                <a:path w="19684" h="19685">
                  <a:moveTo>
                    <a:pt x="5676" y="15722"/>
                  </a:moveTo>
                  <a:lnTo>
                    <a:pt x="5473" y="15621"/>
                  </a:lnTo>
                  <a:lnTo>
                    <a:pt x="5676" y="15722"/>
                  </a:lnTo>
                  <a:close/>
                </a:path>
                <a:path w="19684" h="19685">
                  <a:moveTo>
                    <a:pt x="12426" y="16282"/>
                  </a:moveTo>
                  <a:close/>
                </a:path>
                <a:path w="19684" h="19685">
                  <a:moveTo>
                    <a:pt x="6993" y="16370"/>
                  </a:moveTo>
                  <a:lnTo>
                    <a:pt x="6700" y="16278"/>
                  </a:lnTo>
                  <a:lnTo>
                    <a:pt x="6993" y="16370"/>
                  </a:lnTo>
                  <a:close/>
                </a:path>
                <a:path w="19684" h="19685">
                  <a:moveTo>
                    <a:pt x="16200" y="16763"/>
                  </a:moveTo>
                  <a:lnTo>
                    <a:pt x="10883" y="16763"/>
                  </a:lnTo>
                  <a:lnTo>
                    <a:pt x="11137" y="16713"/>
                  </a:lnTo>
                  <a:lnTo>
                    <a:pt x="12426" y="16282"/>
                  </a:lnTo>
                  <a:lnTo>
                    <a:pt x="12268" y="16370"/>
                  </a:lnTo>
                  <a:lnTo>
                    <a:pt x="16603" y="16370"/>
                  </a:lnTo>
                  <a:lnTo>
                    <a:pt x="16446" y="16560"/>
                  </a:lnTo>
                  <a:lnTo>
                    <a:pt x="16200" y="16763"/>
                  </a:lnTo>
                  <a:close/>
                </a:path>
                <a:path w="19684" h="19685">
                  <a:moveTo>
                    <a:pt x="8254" y="16763"/>
                  </a:moveTo>
                  <a:lnTo>
                    <a:pt x="8000" y="16713"/>
                  </a:lnTo>
                  <a:lnTo>
                    <a:pt x="8129" y="16724"/>
                  </a:lnTo>
                  <a:close/>
                </a:path>
                <a:path w="19684" h="19685">
                  <a:moveTo>
                    <a:pt x="11009" y="16724"/>
                  </a:moveTo>
                  <a:lnTo>
                    <a:pt x="11137" y="16713"/>
                  </a:lnTo>
                  <a:lnTo>
                    <a:pt x="11009" y="16724"/>
                  </a:lnTo>
                  <a:close/>
                </a:path>
                <a:path w="19684" h="19685">
                  <a:moveTo>
                    <a:pt x="10883" y="16763"/>
                  </a:moveTo>
                  <a:lnTo>
                    <a:pt x="11137" y="16713"/>
                  </a:lnTo>
                  <a:lnTo>
                    <a:pt x="10883" y="16763"/>
                  </a:lnTo>
                  <a:close/>
                </a:path>
                <a:path w="19684" h="19685">
                  <a:moveTo>
                    <a:pt x="8564" y="16763"/>
                  </a:moveTo>
                  <a:lnTo>
                    <a:pt x="8254" y="16763"/>
                  </a:lnTo>
                  <a:lnTo>
                    <a:pt x="8564" y="16763"/>
                  </a:lnTo>
                  <a:close/>
                </a:path>
                <a:path w="19684" h="19685">
                  <a:moveTo>
                    <a:pt x="16076" y="16865"/>
                  </a:moveTo>
                  <a:lnTo>
                    <a:pt x="9569" y="16854"/>
                  </a:lnTo>
                  <a:lnTo>
                    <a:pt x="11009" y="16724"/>
                  </a:lnTo>
                  <a:lnTo>
                    <a:pt x="16200" y="16763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69">
            <a:extLst>
              <a:ext uri="{FF2B5EF4-FFF2-40B4-BE49-F238E27FC236}">
                <a16:creationId xmlns:a16="http://schemas.microsoft.com/office/drawing/2014/main" id="{B57D8403-729C-4E6E-9FD2-3639D263E1B1}"/>
              </a:ext>
            </a:extLst>
          </p:cNvPr>
          <p:cNvSpPr txBox="1"/>
          <p:nvPr/>
        </p:nvSpPr>
        <p:spPr>
          <a:xfrm>
            <a:off x="8709888" y="6395019"/>
            <a:ext cx="308610" cy="698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10" dirty="0">
                <a:latin typeface="Times New Roman"/>
                <a:cs typeface="Times New Roman"/>
              </a:rPr>
              <a:t>Out </a:t>
            </a:r>
            <a:r>
              <a:rPr sz="350" spc="15" dirty="0">
                <a:latin typeface="Times New Roman"/>
                <a:cs typeface="Times New Roman"/>
              </a:rPr>
              <a:t>=</a:t>
            </a:r>
            <a:r>
              <a:rPr sz="350" spc="-55" dirty="0">
                <a:latin typeface="Times New Roman"/>
                <a:cs typeface="Times New Roman"/>
              </a:rPr>
              <a:t> </a:t>
            </a:r>
            <a:r>
              <a:rPr sz="350" spc="15" dirty="0">
                <a:latin typeface="Times New Roman"/>
                <a:cs typeface="Times New Roman"/>
              </a:rPr>
              <a:t>AB+CD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9" name="object 70">
            <a:extLst>
              <a:ext uri="{FF2B5EF4-FFF2-40B4-BE49-F238E27FC236}">
                <a16:creationId xmlns:a16="http://schemas.microsoft.com/office/drawing/2014/main" id="{EA993543-7D41-4081-A136-035E4267AA1F}"/>
              </a:ext>
            </a:extLst>
          </p:cNvPr>
          <p:cNvSpPr txBox="1"/>
          <p:nvPr/>
        </p:nvSpPr>
        <p:spPr>
          <a:xfrm>
            <a:off x="7988186" y="6227544"/>
            <a:ext cx="283210" cy="1813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00" marR="5080" indent="5080">
              <a:lnSpc>
                <a:spcPct val="168900"/>
              </a:lnSpc>
              <a:spcBef>
                <a:spcPts val="90"/>
              </a:spcBef>
              <a:tabLst>
                <a:tab pos="269875" algn="l"/>
              </a:tabLst>
            </a:pPr>
            <a:r>
              <a:rPr sz="350" spc="30" dirty="0">
                <a:latin typeface="Times New Roman"/>
                <a:cs typeface="Times New Roman"/>
              </a:rPr>
              <a:t>A </a:t>
            </a:r>
            <a:r>
              <a:rPr sz="350" u="sng" spc="30" dirty="0">
                <a:uFill>
                  <a:solidFill>
                    <a:srgbClr val="D5C8C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50" dirty="0">
                <a:latin typeface="Times New Roman"/>
                <a:cs typeface="Times New Roman"/>
              </a:rPr>
              <a:t> </a:t>
            </a:r>
            <a:r>
              <a:rPr sz="350" spc="15" dirty="0">
                <a:latin typeface="Times New Roman"/>
                <a:cs typeface="Times New Roman"/>
              </a:rPr>
              <a:t>B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60" name="object 71">
            <a:extLst>
              <a:ext uri="{FF2B5EF4-FFF2-40B4-BE49-F238E27FC236}">
                <a16:creationId xmlns:a16="http://schemas.microsoft.com/office/drawing/2014/main" id="{94C5D38C-D113-4CF4-9DD2-67706265C0CC}"/>
              </a:ext>
            </a:extLst>
          </p:cNvPr>
          <p:cNvGrpSpPr/>
          <p:nvPr/>
        </p:nvGrpSpPr>
        <p:grpSpPr>
          <a:xfrm>
            <a:off x="8043050" y="6298590"/>
            <a:ext cx="716915" cy="392430"/>
            <a:chOff x="8478819" y="5984265"/>
            <a:chExt cx="716915" cy="392430"/>
          </a:xfrm>
        </p:grpSpPr>
        <p:sp>
          <p:nvSpPr>
            <p:cNvPr id="61" name="object 72">
              <a:extLst>
                <a:ext uri="{FF2B5EF4-FFF2-40B4-BE49-F238E27FC236}">
                  <a16:creationId xmlns:a16="http://schemas.microsoft.com/office/drawing/2014/main" id="{DDECD526-3C31-440E-8F0C-8B3EB0D12847}"/>
                </a:ext>
              </a:extLst>
            </p:cNvPr>
            <p:cNvSpPr/>
            <p:nvPr/>
          </p:nvSpPr>
          <p:spPr>
            <a:xfrm>
              <a:off x="8575967" y="5988392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118376" y="157810"/>
                  </a:moveTo>
                  <a:lnTo>
                    <a:pt x="0" y="157810"/>
                  </a:lnTo>
                  <a:lnTo>
                    <a:pt x="0" y="0"/>
                  </a:lnTo>
                  <a:lnTo>
                    <a:pt x="118376" y="0"/>
                  </a:lnTo>
                  <a:lnTo>
                    <a:pt x="149081" y="6201"/>
                  </a:lnTo>
                  <a:lnTo>
                    <a:pt x="174172" y="23115"/>
                  </a:lnTo>
                  <a:lnTo>
                    <a:pt x="191098" y="48204"/>
                  </a:lnTo>
                  <a:lnTo>
                    <a:pt x="197307" y="78930"/>
                  </a:lnTo>
                  <a:lnTo>
                    <a:pt x="191098" y="109632"/>
                  </a:lnTo>
                  <a:lnTo>
                    <a:pt x="174172" y="134705"/>
                  </a:lnTo>
                  <a:lnTo>
                    <a:pt x="149081" y="151611"/>
                  </a:lnTo>
                  <a:lnTo>
                    <a:pt x="118376" y="157810"/>
                  </a:lnTo>
                  <a:close/>
                </a:path>
                <a:path w="236854" h="158114">
                  <a:moveTo>
                    <a:pt x="216992" y="98628"/>
                  </a:moveTo>
                  <a:lnTo>
                    <a:pt x="209335" y="97079"/>
                  </a:lnTo>
                  <a:lnTo>
                    <a:pt x="203077" y="92856"/>
                  </a:lnTo>
                  <a:lnTo>
                    <a:pt x="198856" y="86594"/>
                  </a:lnTo>
                  <a:lnTo>
                    <a:pt x="197307" y="78930"/>
                  </a:lnTo>
                  <a:lnTo>
                    <a:pt x="198856" y="71244"/>
                  </a:lnTo>
                  <a:lnTo>
                    <a:pt x="203077" y="64971"/>
                  </a:lnTo>
                  <a:lnTo>
                    <a:pt x="209335" y="60744"/>
                  </a:lnTo>
                  <a:lnTo>
                    <a:pt x="216992" y="59194"/>
                  </a:lnTo>
                  <a:lnTo>
                    <a:pt x="224685" y="60744"/>
                  </a:lnTo>
                  <a:lnTo>
                    <a:pt x="230962" y="64971"/>
                  </a:lnTo>
                  <a:lnTo>
                    <a:pt x="235190" y="71244"/>
                  </a:lnTo>
                  <a:lnTo>
                    <a:pt x="236740" y="78930"/>
                  </a:lnTo>
                  <a:lnTo>
                    <a:pt x="235190" y="86594"/>
                  </a:lnTo>
                  <a:lnTo>
                    <a:pt x="230962" y="92856"/>
                  </a:lnTo>
                  <a:lnTo>
                    <a:pt x="224685" y="97079"/>
                  </a:lnTo>
                  <a:lnTo>
                    <a:pt x="216992" y="98628"/>
                  </a:lnTo>
                  <a:close/>
                </a:path>
              </a:pathLst>
            </a:custGeom>
            <a:solidFill>
              <a:srgbClr val="B8F0AB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73">
              <a:extLst>
                <a:ext uri="{FF2B5EF4-FFF2-40B4-BE49-F238E27FC236}">
                  <a16:creationId xmlns:a16="http://schemas.microsoft.com/office/drawing/2014/main" id="{B22B85B8-A22E-41C6-B566-44C1457DA61B}"/>
                </a:ext>
              </a:extLst>
            </p:cNvPr>
            <p:cNvSpPr/>
            <p:nvPr/>
          </p:nvSpPr>
          <p:spPr>
            <a:xfrm>
              <a:off x="8575970" y="5988392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0" y="0"/>
                  </a:moveTo>
                  <a:lnTo>
                    <a:pt x="0" y="157810"/>
                  </a:lnTo>
                  <a:lnTo>
                    <a:pt x="118371" y="157810"/>
                  </a:lnTo>
                  <a:lnTo>
                    <a:pt x="149101" y="151611"/>
                  </a:lnTo>
                  <a:lnTo>
                    <a:pt x="174188" y="134705"/>
                  </a:lnTo>
                  <a:lnTo>
                    <a:pt x="191098" y="109632"/>
                  </a:lnTo>
                  <a:lnTo>
                    <a:pt x="197297" y="78930"/>
                  </a:lnTo>
                  <a:lnTo>
                    <a:pt x="191098" y="48204"/>
                  </a:lnTo>
                  <a:lnTo>
                    <a:pt x="174188" y="23115"/>
                  </a:lnTo>
                  <a:lnTo>
                    <a:pt x="149101" y="6201"/>
                  </a:lnTo>
                  <a:lnTo>
                    <a:pt x="118371" y="0"/>
                  </a:lnTo>
                  <a:lnTo>
                    <a:pt x="0" y="0"/>
                  </a:lnTo>
                  <a:close/>
                </a:path>
                <a:path w="236854" h="158114">
                  <a:moveTo>
                    <a:pt x="197297" y="78930"/>
                  </a:moveTo>
                  <a:lnTo>
                    <a:pt x="198846" y="86594"/>
                  </a:lnTo>
                  <a:lnTo>
                    <a:pt x="203069" y="92856"/>
                  </a:lnTo>
                  <a:lnTo>
                    <a:pt x="209331" y="97079"/>
                  </a:lnTo>
                  <a:lnTo>
                    <a:pt x="216994" y="98628"/>
                  </a:lnTo>
                  <a:lnTo>
                    <a:pt x="224682" y="97079"/>
                  </a:lnTo>
                  <a:lnTo>
                    <a:pt x="230959" y="92856"/>
                  </a:lnTo>
                  <a:lnTo>
                    <a:pt x="235190" y="86594"/>
                  </a:lnTo>
                  <a:lnTo>
                    <a:pt x="236742" y="78930"/>
                  </a:lnTo>
                  <a:lnTo>
                    <a:pt x="235190" y="71244"/>
                  </a:lnTo>
                  <a:lnTo>
                    <a:pt x="230959" y="64971"/>
                  </a:lnTo>
                  <a:lnTo>
                    <a:pt x="224682" y="60744"/>
                  </a:lnTo>
                  <a:lnTo>
                    <a:pt x="216994" y="59194"/>
                  </a:lnTo>
                  <a:lnTo>
                    <a:pt x="209331" y="60744"/>
                  </a:lnTo>
                  <a:lnTo>
                    <a:pt x="203069" y="64971"/>
                  </a:lnTo>
                  <a:lnTo>
                    <a:pt x="198846" y="71244"/>
                  </a:lnTo>
                  <a:lnTo>
                    <a:pt x="197297" y="78930"/>
                  </a:lnTo>
                  <a:close/>
                </a:path>
              </a:pathLst>
            </a:custGeom>
            <a:ln w="797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74">
              <a:extLst>
                <a:ext uri="{FF2B5EF4-FFF2-40B4-BE49-F238E27FC236}">
                  <a16:creationId xmlns:a16="http://schemas.microsoft.com/office/drawing/2014/main" id="{B02C8396-AB1C-4E71-B94B-0314F6FDB92D}"/>
                </a:ext>
              </a:extLst>
            </p:cNvPr>
            <p:cNvSpPr/>
            <p:nvPr/>
          </p:nvSpPr>
          <p:spPr>
            <a:xfrm>
              <a:off x="8575967" y="6214719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118376" y="157797"/>
                  </a:moveTo>
                  <a:lnTo>
                    <a:pt x="0" y="157797"/>
                  </a:lnTo>
                  <a:lnTo>
                    <a:pt x="0" y="0"/>
                  </a:lnTo>
                  <a:lnTo>
                    <a:pt x="118376" y="0"/>
                  </a:lnTo>
                  <a:lnTo>
                    <a:pt x="149081" y="6199"/>
                  </a:lnTo>
                  <a:lnTo>
                    <a:pt x="174172" y="23104"/>
                  </a:lnTo>
                  <a:lnTo>
                    <a:pt x="191098" y="48177"/>
                  </a:lnTo>
                  <a:lnTo>
                    <a:pt x="197307" y="78879"/>
                  </a:lnTo>
                  <a:lnTo>
                    <a:pt x="191098" y="109603"/>
                  </a:lnTo>
                  <a:lnTo>
                    <a:pt x="174172" y="134688"/>
                  </a:lnTo>
                  <a:lnTo>
                    <a:pt x="149081" y="151597"/>
                  </a:lnTo>
                  <a:lnTo>
                    <a:pt x="118376" y="157797"/>
                  </a:lnTo>
                  <a:close/>
                </a:path>
                <a:path w="236854" h="158114">
                  <a:moveTo>
                    <a:pt x="216992" y="98615"/>
                  </a:moveTo>
                  <a:lnTo>
                    <a:pt x="209335" y="97065"/>
                  </a:lnTo>
                  <a:lnTo>
                    <a:pt x="203077" y="92838"/>
                  </a:lnTo>
                  <a:lnTo>
                    <a:pt x="198856" y="86565"/>
                  </a:lnTo>
                  <a:lnTo>
                    <a:pt x="197307" y="78879"/>
                  </a:lnTo>
                  <a:lnTo>
                    <a:pt x="198856" y="71215"/>
                  </a:lnTo>
                  <a:lnTo>
                    <a:pt x="203077" y="64954"/>
                  </a:lnTo>
                  <a:lnTo>
                    <a:pt x="209335" y="60731"/>
                  </a:lnTo>
                  <a:lnTo>
                    <a:pt x="216992" y="59181"/>
                  </a:lnTo>
                  <a:lnTo>
                    <a:pt x="224685" y="60731"/>
                  </a:lnTo>
                  <a:lnTo>
                    <a:pt x="230962" y="64954"/>
                  </a:lnTo>
                  <a:lnTo>
                    <a:pt x="235190" y="71215"/>
                  </a:lnTo>
                  <a:lnTo>
                    <a:pt x="236740" y="78879"/>
                  </a:lnTo>
                  <a:lnTo>
                    <a:pt x="235190" y="86565"/>
                  </a:lnTo>
                  <a:lnTo>
                    <a:pt x="230962" y="92838"/>
                  </a:lnTo>
                  <a:lnTo>
                    <a:pt x="224685" y="97065"/>
                  </a:lnTo>
                  <a:lnTo>
                    <a:pt x="216992" y="98615"/>
                  </a:lnTo>
                  <a:close/>
                </a:path>
              </a:pathLst>
            </a:custGeom>
            <a:solidFill>
              <a:srgbClr val="B8F0AB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75">
              <a:extLst>
                <a:ext uri="{FF2B5EF4-FFF2-40B4-BE49-F238E27FC236}">
                  <a16:creationId xmlns:a16="http://schemas.microsoft.com/office/drawing/2014/main" id="{E00DF01C-198B-4B41-8D2D-EC8DE3C1C417}"/>
                </a:ext>
              </a:extLst>
            </p:cNvPr>
            <p:cNvSpPr/>
            <p:nvPr/>
          </p:nvSpPr>
          <p:spPr>
            <a:xfrm>
              <a:off x="8575970" y="6214719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0" y="0"/>
                  </a:moveTo>
                  <a:lnTo>
                    <a:pt x="0" y="157797"/>
                  </a:lnTo>
                  <a:lnTo>
                    <a:pt x="118371" y="157797"/>
                  </a:lnTo>
                  <a:lnTo>
                    <a:pt x="149101" y="151597"/>
                  </a:lnTo>
                  <a:lnTo>
                    <a:pt x="174188" y="134688"/>
                  </a:lnTo>
                  <a:lnTo>
                    <a:pt x="191098" y="109603"/>
                  </a:lnTo>
                  <a:lnTo>
                    <a:pt x="197297" y="78879"/>
                  </a:lnTo>
                  <a:lnTo>
                    <a:pt x="191098" y="48177"/>
                  </a:lnTo>
                  <a:lnTo>
                    <a:pt x="174188" y="23104"/>
                  </a:lnTo>
                  <a:lnTo>
                    <a:pt x="149101" y="6199"/>
                  </a:lnTo>
                  <a:lnTo>
                    <a:pt x="118371" y="0"/>
                  </a:lnTo>
                  <a:lnTo>
                    <a:pt x="0" y="0"/>
                  </a:lnTo>
                  <a:close/>
                </a:path>
                <a:path w="236854" h="158114">
                  <a:moveTo>
                    <a:pt x="197297" y="78879"/>
                  </a:moveTo>
                  <a:lnTo>
                    <a:pt x="198846" y="86565"/>
                  </a:lnTo>
                  <a:lnTo>
                    <a:pt x="203069" y="92838"/>
                  </a:lnTo>
                  <a:lnTo>
                    <a:pt x="209331" y="97065"/>
                  </a:lnTo>
                  <a:lnTo>
                    <a:pt x="216994" y="98615"/>
                  </a:lnTo>
                  <a:lnTo>
                    <a:pt x="224682" y="97065"/>
                  </a:lnTo>
                  <a:lnTo>
                    <a:pt x="230959" y="92838"/>
                  </a:lnTo>
                  <a:lnTo>
                    <a:pt x="235190" y="86565"/>
                  </a:lnTo>
                  <a:lnTo>
                    <a:pt x="236742" y="78879"/>
                  </a:lnTo>
                  <a:lnTo>
                    <a:pt x="235190" y="71215"/>
                  </a:lnTo>
                  <a:lnTo>
                    <a:pt x="230959" y="64954"/>
                  </a:lnTo>
                  <a:lnTo>
                    <a:pt x="224682" y="60731"/>
                  </a:lnTo>
                  <a:lnTo>
                    <a:pt x="216994" y="59181"/>
                  </a:lnTo>
                  <a:lnTo>
                    <a:pt x="209331" y="60731"/>
                  </a:lnTo>
                  <a:lnTo>
                    <a:pt x="203069" y="64954"/>
                  </a:lnTo>
                  <a:lnTo>
                    <a:pt x="198846" y="71215"/>
                  </a:lnTo>
                  <a:lnTo>
                    <a:pt x="197297" y="78879"/>
                  </a:lnTo>
                  <a:close/>
                </a:path>
              </a:pathLst>
            </a:custGeom>
            <a:ln w="797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76">
              <a:extLst>
                <a:ext uri="{FF2B5EF4-FFF2-40B4-BE49-F238E27FC236}">
                  <a16:creationId xmlns:a16="http://schemas.microsoft.com/office/drawing/2014/main" id="{0D44B231-F9F1-4391-AB97-BF3D97DDD945}"/>
                </a:ext>
              </a:extLst>
            </p:cNvPr>
            <p:cNvSpPr/>
            <p:nvPr/>
          </p:nvSpPr>
          <p:spPr>
            <a:xfrm>
              <a:off x="8954338" y="6100559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118376" y="157810"/>
                  </a:moveTo>
                  <a:lnTo>
                    <a:pt x="0" y="157810"/>
                  </a:lnTo>
                  <a:lnTo>
                    <a:pt x="0" y="0"/>
                  </a:lnTo>
                  <a:lnTo>
                    <a:pt x="118376" y="0"/>
                  </a:lnTo>
                  <a:lnTo>
                    <a:pt x="149073" y="6200"/>
                  </a:lnTo>
                  <a:lnTo>
                    <a:pt x="174147" y="23109"/>
                  </a:lnTo>
                  <a:lnTo>
                    <a:pt x="191055" y="48182"/>
                  </a:lnTo>
                  <a:lnTo>
                    <a:pt x="197256" y="78879"/>
                  </a:lnTo>
                  <a:lnTo>
                    <a:pt x="191055" y="109611"/>
                  </a:lnTo>
                  <a:lnTo>
                    <a:pt x="174147" y="134699"/>
                  </a:lnTo>
                  <a:lnTo>
                    <a:pt x="149073" y="151610"/>
                  </a:lnTo>
                  <a:lnTo>
                    <a:pt x="118376" y="157810"/>
                  </a:lnTo>
                  <a:close/>
                </a:path>
                <a:path w="236854" h="158114">
                  <a:moveTo>
                    <a:pt x="216992" y="98628"/>
                  </a:moveTo>
                  <a:lnTo>
                    <a:pt x="209306" y="97078"/>
                  </a:lnTo>
                  <a:lnTo>
                    <a:pt x="203033" y="92849"/>
                  </a:lnTo>
                  <a:lnTo>
                    <a:pt x="198805" y="86573"/>
                  </a:lnTo>
                  <a:lnTo>
                    <a:pt x="197256" y="78879"/>
                  </a:lnTo>
                  <a:lnTo>
                    <a:pt x="198805" y="71222"/>
                  </a:lnTo>
                  <a:lnTo>
                    <a:pt x="203033" y="64965"/>
                  </a:lnTo>
                  <a:lnTo>
                    <a:pt x="209306" y="60743"/>
                  </a:lnTo>
                  <a:lnTo>
                    <a:pt x="216992" y="59194"/>
                  </a:lnTo>
                  <a:lnTo>
                    <a:pt x="224664" y="60743"/>
                  </a:lnTo>
                  <a:lnTo>
                    <a:pt x="230943" y="64965"/>
                  </a:lnTo>
                  <a:lnTo>
                    <a:pt x="235183" y="71222"/>
                  </a:lnTo>
                  <a:lnTo>
                    <a:pt x="236740" y="78879"/>
                  </a:lnTo>
                  <a:lnTo>
                    <a:pt x="235183" y="86573"/>
                  </a:lnTo>
                  <a:lnTo>
                    <a:pt x="230943" y="92849"/>
                  </a:lnTo>
                  <a:lnTo>
                    <a:pt x="224664" y="97078"/>
                  </a:lnTo>
                  <a:lnTo>
                    <a:pt x="216992" y="98628"/>
                  </a:lnTo>
                  <a:close/>
                </a:path>
              </a:pathLst>
            </a:custGeom>
            <a:solidFill>
              <a:srgbClr val="B8F0AB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77">
              <a:extLst>
                <a:ext uri="{FF2B5EF4-FFF2-40B4-BE49-F238E27FC236}">
                  <a16:creationId xmlns:a16="http://schemas.microsoft.com/office/drawing/2014/main" id="{BE87CDD5-5205-4B1B-A33E-9CD9BF95884C}"/>
                </a:ext>
              </a:extLst>
            </p:cNvPr>
            <p:cNvSpPr/>
            <p:nvPr/>
          </p:nvSpPr>
          <p:spPr>
            <a:xfrm>
              <a:off x="8954336" y="6100559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0" y="0"/>
                  </a:moveTo>
                  <a:lnTo>
                    <a:pt x="0" y="157810"/>
                  </a:lnTo>
                  <a:lnTo>
                    <a:pt x="118371" y="157810"/>
                  </a:lnTo>
                  <a:lnTo>
                    <a:pt x="149079" y="151610"/>
                  </a:lnTo>
                  <a:lnTo>
                    <a:pt x="174169" y="134699"/>
                  </a:lnTo>
                  <a:lnTo>
                    <a:pt x="191091" y="109611"/>
                  </a:lnTo>
                  <a:lnTo>
                    <a:pt x="197297" y="78879"/>
                  </a:lnTo>
                  <a:lnTo>
                    <a:pt x="191091" y="48182"/>
                  </a:lnTo>
                  <a:lnTo>
                    <a:pt x="174169" y="23109"/>
                  </a:lnTo>
                  <a:lnTo>
                    <a:pt x="149079" y="6200"/>
                  </a:lnTo>
                  <a:lnTo>
                    <a:pt x="118371" y="0"/>
                  </a:lnTo>
                  <a:lnTo>
                    <a:pt x="0" y="0"/>
                  </a:lnTo>
                  <a:close/>
                </a:path>
                <a:path w="236854" h="158114">
                  <a:moveTo>
                    <a:pt x="197297" y="78879"/>
                  </a:moveTo>
                  <a:lnTo>
                    <a:pt x="198841" y="86573"/>
                  </a:lnTo>
                  <a:lnTo>
                    <a:pt x="203055" y="92849"/>
                  </a:lnTo>
                  <a:lnTo>
                    <a:pt x="209314" y="97078"/>
                  </a:lnTo>
                  <a:lnTo>
                    <a:pt x="216994" y="98628"/>
                  </a:lnTo>
                  <a:lnTo>
                    <a:pt x="224666" y="97078"/>
                  </a:lnTo>
                  <a:lnTo>
                    <a:pt x="230944" y="92849"/>
                  </a:lnTo>
                  <a:lnTo>
                    <a:pt x="235185" y="86573"/>
                  </a:lnTo>
                  <a:lnTo>
                    <a:pt x="236742" y="78879"/>
                  </a:lnTo>
                  <a:lnTo>
                    <a:pt x="235185" y="71222"/>
                  </a:lnTo>
                  <a:lnTo>
                    <a:pt x="230944" y="64965"/>
                  </a:lnTo>
                  <a:lnTo>
                    <a:pt x="224666" y="60743"/>
                  </a:lnTo>
                  <a:lnTo>
                    <a:pt x="216994" y="59194"/>
                  </a:lnTo>
                  <a:lnTo>
                    <a:pt x="209314" y="60743"/>
                  </a:lnTo>
                  <a:lnTo>
                    <a:pt x="203055" y="64965"/>
                  </a:lnTo>
                  <a:lnTo>
                    <a:pt x="198841" y="71222"/>
                  </a:lnTo>
                  <a:lnTo>
                    <a:pt x="197297" y="78879"/>
                  </a:lnTo>
                  <a:close/>
                </a:path>
              </a:pathLst>
            </a:custGeom>
            <a:ln w="797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78">
              <a:extLst>
                <a:ext uri="{FF2B5EF4-FFF2-40B4-BE49-F238E27FC236}">
                  <a16:creationId xmlns:a16="http://schemas.microsoft.com/office/drawing/2014/main" id="{9988CFCD-3118-4A02-99C0-C5D2490BF8E8}"/>
                </a:ext>
              </a:extLst>
            </p:cNvPr>
            <p:cNvSpPr/>
            <p:nvPr/>
          </p:nvSpPr>
          <p:spPr>
            <a:xfrm>
              <a:off x="8481359" y="6239814"/>
              <a:ext cx="92710" cy="100330"/>
            </a:xfrm>
            <a:custGeom>
              <a:avLst/>
              <a:gdLst/>
              <a:ahLst/>
              <a:cxnLst/>
              <a:rect l="l" t="t" r="r" b="b"/>
              <a:pathLst>
                <a:path w="92709" h="100329">
                  <a:moveTo>
                    <a:pt x="19849" y="10325"/>
                  </a:moveTo>
                  <a:lnTo>
                    <a:pt x="92375" y="10325"/>
                  </a:lnTo>
                </a:path>
                <a:path w="92709" h="100329">
                  <a:moveTo>
                    <a:pt x="20598" y="100063"/>
                  </a:moveTo>
                  <a:lnTo>
                    <a:pt x="92375" y="100063"/>
                  </a:lnTo>
                </a:path>
                <a:path w="92709" h="100329">
                  <a:moveTo>
                    <a:pt x="0" y="0"/>
                  </a:moveTo>
                  <a:lnTo>
                    <a:pt x="20585" y="0"/>
                  </a:lnTo>
                  <a:lnTo>
                    <a:pt x="20585" y="20586"/>
                  </a:lnTo>
                  <a:lnTo>
                    <a:pt x="0" y="20586"/>
                  </a:lnTo>
                  <a:lnTo>
                    <a:pt x="0" y="0"/>
                  </a:lnTo>
                  <a:close/>
                </a:path>
              </a:pathLst>
            </a:custGeom>
            <a:ln w="478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79">
              <a:extLst>
                <a:ext uri="{FF2B5EF4-FFF2-40B4-BE49-F238E27FC236}">
                  <a16:creationId xmlns:a16="http://schemas.microsoft.com/office/drawing/2014/main" id="{FA6A04C6-F9C7-437D-B878-C3EEEF95CD3F}"/>
                </a:ext>
              </a:extLst>
            </p:cNvPr>
            <p:cNvSpPr/>
            <p:nvPr/>
          </p:nvSpPr>
          <p:spPr>
            <a:xfrm>
              <a:off x="8482609" y="6241059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3093" y="16865"/>
                  </a:moveTo>
                  <a:lnTo>
                    <a:pt x="3771" y="16865"/>
                  </a:lnTo>
                  <a:lnTo>
                    <a:pt x="0" y="13093"/>
                  </a:lnTo>
                  <a:lnTo>
                    <a:pt x="0" y="3771"/>
                  </a:lnTo>
                  <a:lnTo>
                    <a:pt x="3771" y="0"/>
                  </a:lnTo>
                  <a:lnTo>
                    <a:pt x="13093" y="0"/>
                  </a:lnTo>
                  <a:lnTo>
                    <a:pt x="16865" y="3771"/>
                  </a:lnTo>
                  <a:lnTo>
                    <a:pt x="16865" y="13093"/>
                  </a:lnTo>
                  <a:lnTo>
                    <a:pt x="13093" y="1686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80">
              <a:extLst>
                <a:ext uri="{FF2B5EF4-FFF2-40B4-BE49-F238E27FC236}">
                  <a16:creationId xmlns:a16="http://schemas.microsoft.com/office/drawing/2014/main" id="{B473CE19-0F2A-4FF1-B383-6A7480AB8A6E}"/>
                </a:ext>
              </a:extLst>
            </p:cNvPr>
            <p:cNvSpPr/>
            <p:nvPr/>
          </p:nvSpPr>
          <p:spPr>
            <a:xfrm>
              <a:off x="8481375" y="623981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9666" y="19405"/>
                  </a:moveTo>
                  <a:lnTo>
                    <a:pt x="0" y="9575"/>
                  </a:lnTo>
                  <a:lnTo>
                    <a:pt x="192" y="7747"/>
                  </a:lnTo>
                  <a:lnTo>
                    <a:pt x="9666" y="0"/>
                  </a:lnTo>
                  <a:lnTo>
                    <a:pt x="11647" y="203"/>
                  </a:lnTo>
                  <a:lnTo>
                    <a:pt x="13489" y="800"/>
                  </a:lnTo>
                  <a:lnTo>
                    <a:pt x="15127" y="1638"/>
                  </a:lnTo>
                  <a:lnTo>
                    <a:pt x="16108" y="2489"/>
                  </a:lnTo>
                  <a:lnTo>
                    <a:pt x="9565" y="2489"/>
                  </a:lnTo>
                  <a:lnTo>
                    <a:pt x="8580" y="2628"/>
                  </a:lnTo>
                  <a:lnTo>
                    <a:pt x="8371" y="2628"/>
                  </a:lnTo>
                  <a:lnTo>
                    <a:pt x="8206" y="2663"/>
                  </a:lnTo>
                  <a:lnTo>
                    <a:pt x="7109" y="3022"/>
                  </a:lnTo>
                  <a:lnTo>
                    <a:pt x="5825" y="3670"/>
                  </a:lnTo>
                  <a:lnTo>
                    <a:pt x="5607" y="3787"/>
                  </a:lnTo>
                  <a:lnTo>
                    <a:pt x="4666" y="4585"/>
                  </a:lnTo>
                  <a:lnTo>
                    <a:pt x="3722" y="5661"/>
                  </a:lnTo>
                  <a:lnTo>
                    <a:pt x="3121" y="6794"/>
                  </a:lnTo>
                  <a:lnTo>
                    <a:pt x="2693" y="8140"/>
                  </a:lnTo>
                  <a:lnTo>
                    <a:pt x="2507" y="9575"/>
                  </a:lnTo>
                  <a:lnTo>
                    <a:pt x="2618" y="11010"/>
                  </a:lnTo>
                  <a:lnTo>
                    <a:pt x="3054" y="12407"/>
                  </a:lnTo>
                  <a:lnTo>
                    <a:pt x="3555" y="13449"/>
                  </a:lnTo>
                  <a:lnTo>
                    <a:pt x="3608" y="13601"/>
                  </a:lnTo>
                  <a:lnTo>
                    <a:pt x="3761" y="13842"/>
                  </a:lnTo>
                  <a:lnTo>
                    <a:pt x="4527" y="14681"/>
                  </a:lnTo>
                  <a:lnTo>
                    <a:pt x="4701" y="14884"/>
                  </a:lnTo>
                  <a:lnTo>
                    <a:pt x="5577" y="15582"/>
                  </a:lnTo>
                  <a:lnTo>
                    <a:pt x="6796" y="16268"/>
                  </a:lnTo>
                  <a:lnTo>
                    <a:pt x="6987" y="16370"/>
                  </a:lnTo>
                  <a:lnTo>
                    <a:pt x="8161" y="16725"/>
                  </a:lnTo>
                  <a:lnTo>
                    <a:pt x="8320" y="16776"/>
                  </a:lnTo>
                  <a:lnTo>
                    <a:pt x="8744" y="16776"/>
                  </a:lnTo>
                  <a:lnTo>
                    <a:pt x="9692" y="16855"/>
                  </a:lnTo>
                  <a:lnTo>
                    <a:pt x="16211" y="16865"/>
                  </a:lnTo>
                  <a:lnTo>
                    <a:pt x="15127" y="17767"/>
                  </a:lnTo>
                  <a:lnTo>
                    <a:pt x="13489" y="18656"/>
                  </a:lnTo>
                  <a:lnTo>
                    <a:pt x="11647" y="19202"/>
                  </a:lnTo>
                  <a:lnTo>
                    <a:pt x="9666" y="19405"/>
                  </a:lnTo>
                  <a:close/>
                </a:path>
                <a:path w="19684" h="19685">
                  <a:moveTo>
                    <a:pt x="9692" y="2503"/>
                  </a:moveTo>
                  <a:close/>
                </a:path>
                <a:path w="19684" h="19685">
                  <a:moveTo>
                    <a:pt x="11111" y="2663"/>
                  </a:moveTo>
                  <a:lnTo>
                    <a:pt x="9692" y="2503"/>
                  </a:lnTo>
                  <a:lnTo>
                    <a:pt x="16108" y="2489"/>
                  </a:lnTo>
                  <a:lnTo>
                    <a:pt x="16269" y="2628"/>
                  </a:lnTo>
                  <a:lnTo>
                    <a:pt x="11000" y="2628"/>
                  </a:lnTo>
                  <a:close/>
                </a:path>
                <a:path w="19684" h="19685">
                  <a:moveTo>
                    <a:pt x="8252" y="2665"/>
                  </a:moveTo>
                  <a:lnTo>
                    <a:pt x="8580" y="2628"/>
                  </a:lnTo>
                  <a:lnTo>
                    <a:pt x="8252" y="2665"/>
                  </a:lnTo>
                  <a:close/>
                </a:path>
                <a:path w="19684" h="19685">
                  <a:moveTo>
                    <a:pt x="16328" y="2679"/>
                  </a:moveTo>
                  <a:lnTo>
                    <a:pt x="11254" y="2679"/>
                  </a:lnTo>
                  <a:lnTo>
                    <a:pt x="11000" y="2628"/>
                  </a:lnTo>
                  <a:lnTo>
                    <a:pt x="16269" y="2628"/>
                  </a:lnTo>
                  <a:close/>
                </a:path>
                <a:path w="19684" h="19685">
                  <a:moveTo>
                    <a:pt x="12568" y="3118"/>
                  </a:moveTo>
                  <a:lnTo>
                    <a:pt x="11111" y="2663"/>
                  </a:lnTo>
                  <a:lnTo>
                    <a:pt x="11254" y="2679"/>
                  </a:lnTo>
                  <a:lnTo>
                    <a:pt x="16328" y="2679"/>
                  </a:lnTo>
                  <a:lnTo>
                    <a:pt x="16562" y="2882"/>
                  </a:lnTo>
                  <a:lnTo>
                    <a:pt x="16683" y="3022"/>
                  </a:lnTo>
                  <a:lnTo>
                    <a:pt x="12397" y="3022"/>
                  </a:lnTo>
                  <a:lnTo>
                    <a:pt x="12568" y="3118"/>
                  </a:lnTo>
                  <a:close/>
                </a:path>
                <a:path w="19684" h="19685">
                  <a:moveTo>
                    <a:pt x="8208" y="2679"/>
                  </a:moveTo>
                  <a:close/>
                </a:path>
                <a:path w="19684" h="19685">
                  <a:moveTo>
                    <a:pt x="6831" y="3109"/>
                  </a:moveTo>
                  <a:lnTo>
                    <a:pt x="6987" y="3022"/>
                  </a:lnTo>
                  <a:lnTo>
                    <a:pt x="6831" y="3109"/>
                  </a:lnTo>
                  <a:close/>
                </a:path>
                <a:path w="19684" h="19685">
                  <a:moveTo>
                    <a:pt x="16770" y="3124"/>
                  </a:moveTo>
                  <a:lnTo>
                    <a:pt x="12587" y="3124"/>
                  </a:lnTo>
                  <a:lnTo>
                    <a:pt x="12397" y="3022"/>
                  </a:lnTo>
                  <a:lnTo>
                    <a:pt x="16683" y="3022"/>
                  </a:lnTo>
                  <a:close/>
                </a:path>
                <a:path w="19684" h="19685">
                  <a:moveTo>
                    <a:pt x="6804" y="3124"/>
                  </a:moveTo>
                  <a:close/>
                </a:path>
                <a:path w="19684" h="19685">
                  <a:moveTo>
                    <a:pt x="17373" y="3822"/>
                  </a:moveTo>
                  <a:lnTo>
                    <a:pt x="13832" y="3822"/>
                  </a:lnTo>
                  <a:lnTo>
                    <a:pt x="13629" y="3670"/>
                  </a:lnTo>
                  <a:lnTo>
                    <a:pt x="12568" y="3118"/>
                  </a:lnTo>
                  <a:lnTo>
                    <a:pt x="16770" y="3124"/>
                  </a:lnTo>
                  <a:lnTo>
                    <a:pt x="17373" y="3822"/>
                  </a:lnTo>
                  <a:close/>
                </a:path>
                <a:path w="19684" h="19685">
                  <a:moveTo>
                    <a:pt x="5722" y="3727"/>
                  </a:moveTo>
                  <a:close/>
                </a:path>
                <a:path w="19684" h="19685">
                  <a:moveTo>
                    <a:pt x="13769" y="3787"/>
                  </a:moveTo>
                  <a:lnTo>
                    <a:pt x="13558" y="3670"/>
                  </a:lnTo>
                  <a:lnTo>
                    <a:pt x="13769" y="3787"/>
                  </a:lnTo>
                  <a:close/>
                </a:path>
                <a:path w="19684" h="19685">
                  <a:moveTo>
                    <a:pt x="5605" y="3822"/>
                  </a:moveTo>
                  <a:close/>
                </a:path>
                <a:path w="19684" h="19685">
                  <a:moveTo>
                    <a:pt x="17997" y="4711"/>
                  </a:moveTo>
                  <a:lnTo>
                    <a:pt x="14873" y="4711"/>
                  </a:lnTo>
                  <a:lnTo>
                    <a:pt x="14670" y="4521"/>
                  </a:lnTo>
                  <a:lnTo>
                    <a:pt x="13769" y="3787"/>
                  </a:lnTo>
                  <a:lnTo>
                    <a:pt x="17373" y="3822"/>
                  </a:lnTo>
                  <a:lnTo>
                    <a:pt x="17756" y="4267"/>
                  </a:lnTo>
                  <a:lnTo>
                    <a:pt x="17997" y="4711"/>
                  </a:lnTo>
                  <a:close/>
                </a:path>
                <a:path w="19684" h="19685">
                  <a:moveTo>
                    <a:pt x="14722" y="4585"/>
                  </a:moveTo>
                  <a:close/>
                </a:path>
                <a:path w="19684" h="19685">
                  <a:moveTo>
                    <a:pt x="4577" y="4711"/>
                  </a:moveTo>
                  <a:lnTo>
                    <a:pt x="4701" y="4572"/>
                  </a:lnTo>
                  <a:lnTo>
                    <a:pt x="4577" y="4711"/>
                  </a:lnTo>
                  <a:close/>
                </a:path>
                <a:path w="19684" h="19685">
                  <a:moveTo>
                    <a:pt x="18969" y="6997"/>
                  </a:moveTo>
                  <a:lnTo>
                    <a:pt x="16359" y="6997"/>
                  </a:lnTo>
                  <a:lnTo>
                    <a:pt x="15623" y="5613"/>
                  </a:lnTo>
                  <a:lnTo>
                    <a:pt x="14722" y="4585"/>
                  </a:lnTo>
                  <a:lnTo>
                    <a:pt x="14873" y="4711"/>
                  </a:lnTo>
                  <a:lnTo>
                    <a:pt x="17997" y="4711"/>
                  </a:lnTo>
                  <a:lnTo>
                    <a:pt x="18645" y="5905"/>
                  </a:lnTo>
                  <a:lnTo>
                    <a:pt x="18969" y="6997"/>
                  </a:lnTo>
                  <a:close/>
                </a:path>
                <a:path w="19684" h="19685">
                  <a:moveTo>
                    <a:pt x="3735" y="5661"/>
                  </a:moveTo>
                  <a:close/>
                </a:path>
                <a:path w="19684" h="19685">
                  <a:moveTo>
                    <a:pt x="15711" y="5803"/>
                  </a:moveTo>
                  <a:lnTo>
                    <a:pt x="15557" y="5613"/>
                  </a:lnTo>
                  <a:lnTo>
                    <a:pt x="15711" y="5803"/>
                  </a:lnTo>
                  <a:close/>
                </a:path>
                <a:path w="19684" h="19685">
                  <a:moveTo>
                    <a:pt x="3658" y="5803"/>
                  </a:moveTo>
                  <a:lnTo>
                    <a:pt x="3735" y="5661"/>
                  </a:lnTo>
                  <a:lnTo>
                    <a:pt x="3658" y="5803"/>
                  </a:lnTo>
                  <a:close/>
                </a:path>
                <a:path w="19684" h="19685">
                  <a:moveTo>
                    <a:pt x="3102" y="6831"/>
                  </a:moveTo>
                  <a:close/>
                </a:path>
                <a:path w="19684" h="19685">
                  <a:moveTo>
                    <a:pt x="19258" y="8381"/>
                  </a:moveTo>
                  <a:lnTo>
                    <a:pt x="16766" y="8381"/>
                  </a:lnTo>
                  <a:lnTo>
                    <a:pt x="16715" y="8140"/>
                  </a:lnTo>
                  <a:lnTo>
                    <a:pt x="16267" y="6825"/>
                  </a:lnTo>
                  <a:lnTo>
                    <a:pt x="16359" y="6997"/>
                  </a:lnTo>
                  <a:lnTo>
                    <a:pt x="18969" y="6997"/>
                  </a:lnTo>
                  <a:lnTo>
                    <a:pt x="19191" y="7747"/>
                  </a:lnTo>
                  <a:lnTo>
                    <a:pt x="19258" y="8381"/>
                  </a:lnTo>
                  <a:close/>
                </a:path>
                <a:path w="19684" h="19685">
                  <a:moveTo>
                    <a:pt x="3050" y="6997"/>
                  </a:moveTo>
                  <a:lnTo>
                    <a:pt x="3102" y="6831"/>
                  </a:lnTo>
                  <a:lnTo>
                    <a:pt x="3050" y="6997"/>
                  </a:lnTo>
                  <a:close/>
                </a:path>
                <a:path w="19684" h="19685">
                  <a:moveTo>
                    <a:pt x="2655" y="8263"/>
                  </a:moveTo>
                  <a:close/>
                </a:path>
                <a:path w="19684" h="19685">
                  <a:moveTo>
                    <a:pt x="16729" y="8268"/>
                  </a:moveTo>
                  <a:lnTo>
                    <a:pt x="16688" y="8140"/>
                  </a:lnTo>
                  <a:lnTo>
                    <a:pt x="16729" y="8268"/>
                  </a:lnTo>
                  <a:close/>
                </a:path>
                <a:path w="19684" h="19685">
                  <a:moveTo>
                    <a:pt x="2641" y="8381"/>
                  </a:moveTo>
                  <a:close/>
                </a:path>
                <a:path w="19684" h="19685">
                  <a:moveTo>
                    <a:pt x="19379" y="9829"/>
                  </a:moveTo>
                  <a:lnTo>
                    <a:pt x="16905" y="9829"/>
                  </a:lnTo>
                  <a:lnTo>
                    <a:pt x="16905" y="9575"/>
                  </a:lnTo>
                  <a:lnTo>
                    <a:pt x="16729" y="8268"/>
                  </a:lnTo>
                  <a:lnTo>
                    <a:pt x="19258" y="8381"/>
                  </a:lnTo>
                  <a:lnTo>
                    <a:pt x="19384" y="9575"/>
                  </a:lnTo>
                  <a:lnTo>
                    <a:pt x="19379" y="9829"/>
                  </a:lnTo>
                  <a:close/>
                </a:path>
                <a:path w="19684" h="19685">
                  <a:moveTo>
                    <a:pt x="2492" y="9702"/>
                  </a:moveTo>
                  <a:close/>
                </a:path>
                <a:path w="19684" h="19685">
                  <a:moveTo>
                    <a:pt x="16891" y="9702"/>
                  </a:moveTo>
                  <a:close/>
                </a:path>
                <a:path w="19684" h="19685">
                  <a:moveTo>
                    <a:pt x="2507" y="9829"/>
                  </a:moveTo>
                  <a:lnTo>
                    <a:pt x="2492" y="9702"/>
                  </a:lnTo>
                  <a:lnTo>
                    <a:pt x="2507" y="9829"/>
                  </a:lnTo>
                  <a:close/>
                </a:path>
                <a:path w="19684" h="19685">
                  <a:moveTo>
                    <a:pt x="19232" y="11264"/>
                  </a:moveTo>
                  <a:lnTo>
                    <a:pt x="16715" y="11264"/>
                  </a:lnTo>
                  <a:lnTo>
                    <a:pt x="16766" y="11010"/>
                  </a:lnTo>
                  <a:lnTo>
                    <a:pt x="16891" y="9702"/>
                  </a:lnTo>
                  <a:lnTo>
                    <a:pt x="16905" y="9829"/>
                  </a:lnTo>
                  <a:lnTo>
                    <a:pt x="19379" y="9829"/>
                  </a:lnTo>
                  <a:lnTo>
                    <a:pt x="19232" y="11264"/>
                  </a:lnTo>
                  <a:close/>
                </a:path>
                <a:path w="19684" h="19685">
                  <a:moveTo>
                    <a:pt x="2652" y="11122"/>
                  </a:moveTo>
                  <a:close/>
                </a:path>
                <a:path w="19684" h="19685">
                  <a:moveTo>
                    <a:pt x="16731" y="11117"/>
                  </a:moveTo>
                  <a:close/>
                </a:path>
                <a:path w="19684" h="19685">
                  <a:moveTo>
                    <a:pt x="18438" y="13842"/>
                  </a:moveTo>
                  <a:lnTo>
                    <a:pt x="15623" y="13842"/>
                  </a:lnTo>
                  <a:lnTo>
                    <a:pt x="16359" y="12407"/>
                  </a:lnTo>
                  <a:lnTo>
                    <a:pt x="16731" y="11117"/>
                  </a:lnTo>
                  <a:lnTo>
                    <a:pt x="16715" y="11264"/>
                  </a:lnTo>
                  <a:lnTo>
                    <a:pt x="19232" y="11264"/>
                  </a:lnTo>
                  <a:lnTo>
                    <a:pt x="19191" y="11658"/>
                  </a:lnTo>
                  <a:lnTo>
                    <a:pt x="18645" y="13449"/>
                  </a:lnTo>
                  <a:lnTo>
                    <a:pt x="18438" y="13842"/>
                  </a:lnTo>
                  <a:close/>
                </a:path>
                <a:path w="19684" h="19685">
                  <a:moveTo>
                    <a:pt x="2697" y="11264"/>
                  </a:moveTo>
                  <a:lnTo>
                    <a:pt x="2652" y="11122"/>
                  </a:lnTo>
                  <a:lnTo>
                    <a:pt x="2697" y="11264"/>
                  </a:lnTo>
                  <a:close/>
                </a:path>
                <a:path w="19684" h="19685">
                  <a:moveTo>
                    <a:pt x="3113" y="12598"/>
                  </a:moveTo>
                  <a:lnTo>
                    <a:pt x="3011" y="12407"/>
                  </a:lnTo>
                  <a:lnTo>
                    <a:pt x="3113" y="12598"/>
                  </a:lnTo>
                  <a:close/>
                </a:path>
                <a:path w="19684" h="19685">
                  <a:moveTo>
                    <a:pt x="16258" y="12598"/>
                  </a:moveTo>
                  <a:lnTo>
                    <a:pt x="16318" y="12407"/>
                  </a:lnTo>
                  <a:lnTo>
                    <a:pt x="16258" y="12598"/>
                  </a:lnTo>
                  <a:close/>
                </a:path>
                <a:path w="19684" h="19685">
                  <a:moveTo>
                    <a:pt x="3761" y="13842"/>
                  </a:moveTo>
                  <a:lnTo>
                    <a:pt x="3608" y="13601"/>
                  </a:lnTo>
                  <a:lnTo>
                    <a:pt x="3761" y="13842"/>
                  </a:lnTo>
                  <a:close/>
                </a:path>
                <a:path w="19684" h="19685">
                  <a:moveTo>
                    <a:pt x="3677" y="13681"/>
                  </a:moveTo>
                  <a:close/>
                </a:path>
                <a:path w="19684" h="19685">
                  <a:moveTo>
                    <a:pt x="17890" y="14884"/>
                  </a:moveTo>
                  <a:lnTo>
                    <a:pt x="14670" y="14884"/>
                  </a:lnTo>
                  <a:lnTo>
                    <a:pt x="14873" y="14681"/>
                  </a:lnTo>
                  <a:lnTo>
                    <a:pt x="15711" y="13639"/>
                  </a:lnTo>
                  <a:lnTo>
                    <a:pt x="15623" y="13842"/>
                  </a:lnTo>
                  <a:lnTo>
                    <a:pt x="18438" y="13842"/>
                  </a:lnTo>
                  <a:lnTo>
                    <a:pt x="17890" y="14884"/>
                  </a:lnTo>
                  <a:close/>
                </a:path>
                <a:path w="19684" h="19685">
                  <a:moveTo>
                    <a:pt x="3814" y="13842"/>
                  </a:moveTo>
                  <a:lnTo>
                    <a:pt x="3677" y="13681"/>
                  </a:lnTo>
                  <a:lnTo>
                    <a:pt x="3814" y="13842"/>
                  </a:lnTo>
                  <a:close/>
                </a:path>
                <a:path w="19684" h="19685">
                  <a:moveTo>
                    <a:pt x="14763" y="14773"/>
                  </a:moveTo>
                  <a:close/>
                </a:path>
                <a:path w="19684" h="19685">
                  <a:moveTo>
                    <a:pt x="14670" y="14884"/>
                  </a:moveTo>
                  <a:lnTo>
                    <a:pt x="14873" y="14681"/>
                  </a:lnTo>
                  <a:lnTo>
                    <a:pt x="14670" y="14884"/>
                  </a:lnTo>
                  <a:close/>
                </a:path>
                <a:path w="19684" h="19685">
                  <a:moveTo>
                    <a:pt x="4750" y="14884"/>
                  </a:moveTo>
                  <a:lnTo>
                    <a:pt x="4572" y="14733"/>
                  </a:lnTo>
                  <a:lnTo>
                    <a:pt x="4750" y="14884"/>
                  </a:lnTo>
                  <a:close/>
                </a:path>
                <a:path w="19684" h="19685">
                  <a:moveTo>
                    <a:pt x="17270" y="15722"/>
                  </a:moveTo>
                  <a:lnTo>
                    <a:pt x="13629" y="15722"/>
                  </a:lnTo>
                  <a:lnTo>
                    <a:pt x="13832" y="15582"/>
                  </a:lnTo>
                  <a:lnTo>
                    <a:pt x="14763" y="14773"/>
                  </a:lnTo>
                  <a:lnTo>
                    <a:pt x="17890" y="14884"/>
                  </a:lnTo>
                  <a:lnTo>
                    <a:pt x="17756" y="15138"/>
                  </a:lnTo>
                  <a:lnTo>
                    <a:pt x="17270" y="15722"/>
                  </a:lnTo>
                  <a:close/>
                </a:path>
                <a:path w="19684" h="19685">
                  <a:moveTo>
                    <a:pt x="13727" y="15640"/>
                  </a:moveTo>
                  <a:close/>
                </a:path>
                <a:path w="19684" h="19685">
                  <a:moveTo>
                    <a:pt x="5695" y="15683"/>
                  </a:moveTo>
                  <a:close/>
                </a:path>
                <a:path w="19684" h="19685">
                  <a:moveTo>
                    <a:pt x="16731" y="16370"/>
                  </a:moveTo>
                  <a:lnTo>
                    <a:pt x="12397" y="16370"/>
                  </a:lnTo>
                  <a:lnTo>
                    <a:pt x="12587" y="16268"/>
                  </a:lnTo>
                  <a:lnTo>
                    <a:pt x="13727" y="15640"/>
                  </a:lnTo>
                  <a:lnTo>
                    <a:pt x="17270" y="15722"/>
                  </a:lnTo>
                  <a:lnTo>
                    <a:pt x="16731" y="16370"/>
                  </a:lnTo>
                  <a:close/>
                </a:path>
                <a:path w="19684" h="19685">
                  <a:moveTo>
                    <a:pt x="5769" y="15722"/>
                  </a:moveTo>
                  <a:close/>
                </a:path>
                <a:path w="19684" h="19685">
                  <a:moveTo>
                    <a:pt x="6891" y="16319"/>
                  </a:moveTo>
                  <a:lnTo>
                    <a:pt x="6733" y="16268"/>
                  </a:lnTo>
                  <a:lnTo>
                    <a:pt x="6891" y="16319"/>
                  </a:lnTo>
                  <a:close/>
                </a:path>
                <a:path w="19684" h="19685">
                  <a:moveTo>
                    <a:pt x="12574" y="16272"/>
                  </a:moveTo>
                  <a:close/>
                </a:path>
                <a:path w="19684" h="19685">
                  <a:moveTo>
                    <a:pt x="16318" y="16776"/>
                  </a:moveTo>
                  <a:lnTo>
                    <a:pt x="11000" y="16776"/>
                  </a:lnTo>
                  <a:lnTo>
                    <a:pt x="11254" y="16725"/>
                  </a:lnTo>
                  <a:lnTo>
                    <a:pt x="12574" y="16272"/>
                  </a:lnTo>
                  <a:lnTo>
                    <a:pt x="12397" y="16370"/>
                  </a:lnTo>
                  <a:lnTo>
                    <a:pt x="16731" y="16370"/>
                  </a:lnTo>
                  <a:lnTo>
                    <a:pt x="16562" y="16573"/>
                  </a:lnTo>
                  <a:lnTo>
                    <a:pt x="16318" y="16776"/>
                  </a:lnTo>
                  <a:close/>
                </a:path>
                <a:path w="19684" h="19685">
                  <a:moveTo>
                    <a:pt x="7050" y="16370"/>
                  </a:moveTo>
                  <a:lnTo>
                    <a:pt x="6891" y="16319"/>
                  </a:lnTo>
                  <a:lnTo>
                    <a:pt x="7050" y="16370"/>
                  </a:lnTo>
                  <a:close/>
                </a:path>
                <a:path w="19684" h="19685">
                  <a:moveTo>
                    <a:pt x="11125" y="16736"/>
                  </a:moveTo>
                  <a:lnTo>
                    <a:pt x="11254" y="16725"/>
                  </a:lnTo>
                  <a:lnTo>
                    <a:pt x="11125" y="16736"/>
                  </a:lnTo>
                  <a:close/>
                </a:path>
                <a:path w="19684" h="19685">
                  <a:moveTo>
                    <a:pt x="8744" y="16776"/>
                  </a:moveTo>
                  <a:lnTo>
                    <a:pt x="8320" y="16776"/>
                  </a:lnTo>
                  <a:lnTo>
                    <a:pt x="8172" y="16729"/>
                  </a:lnTo>
                  <a:lnTo>
                    <a:pt x="8744" y="16776"/>
                  </a:lnTo>
                  <a:close/>
                </a:path>
                <a:path w="19684" h="19685">
                  <a:moveTo>
                    <a:pt x="16211" y="16865"/>
                  </a:moveTo>
                  <a:lnTo>
                    <a:pt x="9692" y="16855"/>
                  </a:lnTo>
                  <a:lnTo>
                    <a:pt x="11125" y="16736"/>
                  </a:lnTo>
                  <a:lnTo>
                    <a:pt x="16318" y="16776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81">
              <a:extLst>
                <a:ext uri="{FF2B5EF4-FFF2-40B4-BE49-F238E27FC236}">
                  <a16:creationId xmlns:a16="http://schemas.microsoft.com/office/drawing/2014/main" id="{D26DBD4B-7F6E-4FD0-AB60-FC31846FB409}"/>
                </a:ext>
              </a:extLst>
            </p:cNvPr>
            <p:cNvSpPr/>
            <p:nvPr/>
          </p:nvSpPr>
          <p:spPr>
            <a:xfrm>
              <a:off x="8483988" y="6328270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0"/>
                  </a:moveTo>
                  <a:lnTo>
                    <a:pt x="20585" y="0"/>
                  </a:lnTo>
                  <a:lnTo>
                    <a:pt x="20585" y="20586"/>
                  </a:lnTo>
                  <a:lnTo>
                    <a:pt x="0" y="20586"/>
                  </a:lnTo>
                  <a:lnTo>
                    <a:pt x="0" y="0"/>
                  </a:lnTo>
                  <a:close/>
                </a:path>
              </a:pathLst>
            </a:custGeom>
            <a:ln w="478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82">
              <a:extLst>
                <a:ext uri="{FF2B5EF4-FFF2-40B4-BE49-F238E27FC236}">
                  <a16:creationId xmlns:a16="http://schemas.microsoft.com/office/drawing/2014/main" id="{CF38E4D4-A1E1-404A-9453-DD09DA4F0A18}"/>
                </a:ext>
              </a:extLst>
            </p:cNvPr>
            <p:cNvSpPr/>
            <p:nvPr/>
          </p:nvSpPr>
          <p:spPr>
            <a:xfrm>
              <a:off x="8485238" y="632951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3093" y="16865"/>
                  </a:moveTo>
                  <a:lnTo>
                    <a:pt x="3771" y="16865"/>
                  </a:lnTo>
                  <a:lnTo>
                    <a:pt x="0" y="13093"/>
                  </a:lnTo>
                  <a:lnTo>
                    <a:pt x="0" y="3771"/>
                  </a:lnTo>
                  <a:lnTo>
                    <a:pt x="3771" y="0"/>
                  </a:lnTo>
                  <a:lnTo>
                    <a:pt x="13093" y="0"/>
                  </a:lnTo>
                  <a:lnTo>
                    <a:pt x="16865" y="3771"/>
                  </a:lnTo>
                  <a:lnTo>
                    <a:pt x="16865" y="13093"/>
                  </a:lnTo>
                  <a:lnTo>
                    <a:pt x="13093" y="1686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83">
              <a:extLst>
                <a:ext uri="{FF2B5EF4-FFF2-40B4-BE49-F238E27FC236}">
                  <a16:creationId xmlns:a16="http://schemas.microsoft.com/office/drawing/2014/main" id="{5A6E01B8-6917-4DB4-91DE-BFF337ADC396}"/>
                </a:ext>
              </a:extLst>
            </p:cNvPr>
            <p:cNvSpPr/>
            <p:nvPr/>
          </p:nvSpPr>
          <p:spPr>
            <a:xfrm>
              <a:off x="8484004" y="6328270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9666" y="19392"/>
                  </a:moveTo>
                  <a:lnTo>
                    <a:pt x="0" y="9575"/>
                  </a:lnTo>
                  <a:lnTo>
                    <a:pt x="192" y="7734"/>
                  </a:lnTo>
                  <a:lnTo>
                    <a:pt x="9666" y="0"/>
                  </a:lnTo>
                  <a:lnTo>
                    <a:pt x="11647" y="203"/>
                  </a:lnTo>
                  <a:lnTo>
                    <a:pt x="13489" y="800"/>
                  </a:lnTo>
                  <a:lnTo>
                    <a:pt x="15127" y="1638"/>
                  </a:lnTo>
                  <a:lnTo>
                    <a:pt x="16094" y="2476"/>
                  </a:lnTo>
                  <a:lnTo>
                    <a:pt x="9565" y="2476"/>
                  </a:lnTo>
                  <a:lnTo>
                    <a:pt x="8552" y="2628"/>
                  </a:lnTo>
                  <a:lnTo>
                    <a:pt x="8371" y="2628"/>
                  </a:lnTo>
                  <a:lnTo>
                    <a:pt x="8214" y="2661"/>
                  </a:lnTo>
                  <a:lnTo>
                    <a:pt x="7109" y="3022"/>
                  </a:lnTo>
                  <a:lnTo>
                    <a:pt x="5551" y="3771"/>
                  </a:lnTo>
                  <a:lnTo>
                    <a:pt x="4625" y="4618"/>
                  </a:lnTo>
                  <a:lnTo>
                    <a:pt x="3787" y="5600"/>
                  </a:lnTo>
                  <a:lnTo>
                    <a:pt x="3131" y="6794"/>
                  </a:lnTo>
                  <a:lnTo>
                    <a:pt x="2693" y="8140"/>
                  </a:lnTo>
                  <a:lnTo>
                    <a:pt x="2505" y="9575"/>
                  </a:lnTo>
                  <a:lnTo>
                    <a:pt x="2618" y="11010"/>
                  </a:lnTo>
                  <a:lnTo>
                    <a:pt x="3054" y="12407"/>
                  </a:lnTo>
                  <a:lnTo>
                    <a:pt x="3648" y="13655"/>
                  </a:lnTo>
                  <a:lnTo>
                    <a:pt x="3761" y="13843"/>
                  </a:lnTo>
                  <a:lnTo>
                    <a:pt x="4529" y="14681"/>
                  </a:lnTo>
                  <a:lnTo>
                    <a:pt x="4701" y="14884"/>
                  </a:lnTo>
                  <a:lnTo>
                    <a:pt x="5742" y="15722"/>
                  </a:lnTo>
                  <a:lnTo>
                    <a:pt x="6808" y="16268"/>
                  </a:lnTo>
                  <a:lnTo>
                    <a:pt x="6987" y="16370"/>
                  </a:lnTo>
                  <a:lnTo>
                    <a:pt x="8169" y="16713"/>
                  </a:lnTo>
                  <a:lnTo>
                    <a:pt x="8333" y="16763"/>
                  </a:lnTo>
                  <a:lnTo>
                    <a:pt x="8693" y="16763"/>
                  </a:lnTo>
                  <a:lnTo>
                    <a:pt x="9692" y="16854"/>
                  </a:lnTo>
                  <a:lnTo>
                    <a:pt x="16196" y="16865"/>
                  </a:lnTo>
                  <a:lnTo>
                    <a:pt x="15127" y="17716"/>
                  </a:lnTo>
                  <a:lnTo>
                    <a:pt x="13489" y="18656"/>
                  </a:lnTo>
                  <a:lnTo>
                    <a:pt x="11647" y="19202"/>
                  </a:lnTo>
                  <a:lnTo>
                    <a:pt x="9666" y="19392"/>
                  </a:lnTo>
                  <a:close/>
                </a:path>
                <a:path w="19684" h="19685">
                  <a:moveTo>
                    <a:pt x="9692" y="2491"/>
                  </a:moveTo>
                  <a:close/>
                </a:path>
                <a:path w="19684" h="19685">
                  <a:moveTo>
                    <a:pt x="11105" y="2661"/>
                  </a:moveTo>
                  <a:lnTo>
                    <a:pt x="9692" y="2491"/>
                  </a:lnTo>
                  <a:lnTo>
                    <a:pt x="16094" y="2476"/>
                  </a:lnTo>
                  <a:lnTo>
                    <a:pt x="16269" y="2628"/>
                  </a:lnTo>
                  <a:lnTo>
                    <a:pt x="11000" y="2628"/>
                  </a:lnTo>
                  <a:close/>
                </a:path>
                <a:path w="19684" h="19685">
                  <a:moveTo>
                    <a:pt x="8257" y="2664"/>
                  </a:moveTo>
                  <a:lnTo>
                    <a:pt x="8552" y="2628"/>
                  </a:lnTo>
                  <a:lnTo>
                    <a:pt x="8257" y="2664"/>
                  </a:lnTo>
                  <a:close/>
                </a:path>
                <a:path w="19684" h="19685">
                  <a:moveTo>
                    <a:pt x="16328" y="2679"/>
                  </a:moveTo>
                  <a:lnTo>
                    <a:pt x="11254" y="2679"/>
                  </a:lnTo>
                  <a:lnTo>
                    <a:pt x="11000" y="2628"/>
                  </a:lnTo>
                  <a:lnTo>
                    <a:pt x="16269" y="2628"/>
                  </a:lnTo>
                  <a:close/>
                </a:path>
                <a:path w="19684" h="19685">
                  <a:moveTo>
                    <a:pt x="12569" y="3118"/>
                  </a:moveTo>
                  <a:lnTo>
                    <a:pt x="11105" y="2661"/>
                  </a:lnTo>
                  <a:lnTo>
                    <a:pt x="11254" y="2679"/>
                  </a:lnTo>
                  <a:lnTo>
                    <a:pt x="16328" y="2679"/>
                  </a:lnTo>
                  <a:lnTo>
                    <a:pt x="16562" y="2882"/>
                  </a:lnTo>
                  <a:lnTo>
                    <a:pt x="16683" y="3022"/>
                  </a:lnTo>
                  <a:lnTo>
                    <a:pt x="12397" y="3022"/>
                  </a:lnTo>
                  <a:lnTo>
                    <a:pt x="12569" y="3118"/>
                  </a:lnTo>
                  <a:close/>
                </a:path>
                <a:path w="19684" h="19685">
                  <a:moveTo>
                    <a:pt x="8208" y="2679"/>
                  </a:moveTo>
                  <a:close/>
                </a:path>
                <a:path w="19684" h="19685">
                  <a:moveTo>
                    <a:pt x="6805" y="3117"/>
                  </a:moveTo>
                  <a:lnTo>
                    <a:pt x="6987" y="3022"/>
                  </a:lnTo>
                  <a:lnTo>
                    <a:pt x="6805" y="3117"/>
                  </a:lnTo>
                  <a:close/>
                </a:path>
                <a:path w="19684" h="19685">
                  <a:moveTo>
                    <a:pt x="16770" y="3124"/>
                  </a:moveTo>
                  <a:lnTo>
                    <a:pt x="12575" y="3117"/>
                  </a:lnTo>
                  <a:lnTo>
                    <a:pt x="12397" y="3022"/>
                  </a:lnTo>
                  <a:lnTo>
                    <a:pt x="16683" y="3022"/>
                  </a:lnTo>
                  <a:close/>
                </a:path>
                <a:path w="19684" h="19685">
                  <a:moveTo>
                    <a:pt x="6792" y="3124"/>
                  </a:moveTo>
                  <a:close/>
                </a:path>
                <a:path w="19684" h="19685">
                  <a:moveTo>
                    <a:pt x="17373" y="3822"/>
                  </a:moveTo>
                  <a:lnTo>
                    <a:pt x="13832" y="3822"/>
                  </a:lnTo>
                  <a:lnTo>
                    <a:pt x="13629" y="3670"/>
                  </a:lnTo>
                  <a:lnTo>
                    <a:pt x="12569" y="3118"/>
                  </a:lnTo>
                  <a:lnTo>
                    <a:pt x="16770" y="3124"/>
                  </a:lnTo>
                  <a:lnTo>
                    <a:pt x="17373" y="3822"/>
                  </a:lnTo>
                  <a:close/>
                </a:path>
                <a:path w="19684" h="19685">
                  <a:moveTo>
                    <a:pt x="5668" y="3771"/>
                  </a:moveTo>
                  <a:close/>
                </a:path>
                <a:path w="19684" h="19685">
                  <a:moveTo>
                    <a:pt x="13769" y="3787"/>
                  </a:moveTo>
                  <a:lnTo>
                    <a:pt x="13559" y="3670"/>
                  </a:lnTo>
                  <a:lnTo>
                    <a:pt x="13769" y="3787"/>
                  </a:lnTo>
                  <a:close/>
                </a:path>
                <a:path w="19684" h="19685">
                  <a:moveTo>
                    <a:pt x="17997" y="4711"/>
                  </a:moveTo>
                  <a:lnTo>
                    <a:pt x="14873" y="4711"/>
                  </a:lnTo>
                  <a:lnTo>
                    <a:pt x="14683" y="4521"/>
                  </a:lnTo>
                  <a:lnTo>
                    <a:pt x="13769" y="3787"/>
                  </a:lnTo>
                  <a:lnTo>
                    <a:pt x="17373" y="3822"/>
                  </a:lnTo>
                  <a:lnTo>
                    <a:pt x="17756" y="4267"/>
                  </a:lnTo>
                  <a:lnTo>
                    <a:pt x="17997" y="4711"/>
                  </a:lnTo>
                  <a:close/>
                </a:path>
                <a:path w="19684" h="19685">
                  <a:moveTo>
                    <a:pt x="14762" y="4618"/>
                  </a:moveTo>
                  <a:close/>
                </a:path>
                <a:path w="19684" h="19685">
                  <a:moveTo>
                    <a:pt x="14873" y="4711"/>
                  </a:moveTo>
                  <a:lnTo>
                    <a:pt x="14683" y="4521"/>
                  </a:lnTo>
                  <a:lnTo>
                    <a:pt x="14873" y="4711"/>
                  </a:lnTo>
                  <a:close/>
                </a:path>
                <a:path w="19684" h="19685">
                  <a:moveTo>
                    <a:pt x="4567" y="4711"/>
                  </a:moveTo>
                  <a:lnTo>
                    <a:pt x="4701" y="4559"/>
                  </a:lnTo>
                  <a:lnTo>
                    <a:pt x="4567" y="4711"/>
                  </a:lnTo>
                  <a:close/>
                </a:path>
                <a:path w="19684" h="19685">
                  <a:moveTo>
                    <a:pt x="18971" y="6997"/>
                  </a:moveTo>
                  <a:lnTo>
                    <a:pt x="16359" y="6997"/>
                  </a:lnTo>
                  <a:lnTo>
                    <a:pt x="15623" y="5600"/>
                  </a:lnTo>
                  <a:lnTo>
                    <a:pt x="14762" y="4618"/>
                  </a:lnTo>
                  <a:lnTo>
                    <a:pt x="17997" y="4711"/>
                  </a:lnTo>
                  <a:lnTo>
                    <a:pt x="18645" y="5905"/>
                  </a:lnTo>
                  <a:lnTo>
                    <a:pt x="18971" y="6997"/>
                  </a:lnTo>
                  <a:close/>
                </a:path>
                <a:path w="19684" h="19685">
                  <a:moveTo>
                    <a:pt x="3608" y="5803"/>
                  </a:moveTo>
                  <a:lnTo>
                    <a:pt x="3761" y="5600"/>
                  </a:lnTo>
                  <a:lnTo>
                    <a:pt x="3608" y="5803"/>
                  </a:lnTo>
                  <a:close/>
                </a:path>
                <a:path w="19684" h="19685">
                  <a:moveTo>
                    <a:pt x="3722" y="5674"/>
                  </a:moveTo>
                  <a:close/>
                </a:path>
                <a:path w="19684" h="19685">
                  <a:moveTo>
                    <a:pt x="15724" y="5803"/>
                  </a:moveTo>
                  <a:lnTo>
                    <a:pt x="15559" y="5600"/>
                  </a:lnTo>
                  <a:lnTo>
                    <a:pt x="15724" y="5803"/>
                  </a:lnTo>
                  <a:close/>
                </a:path>
                <a:path w="19684" h="19685">
                  <a:moveTo>
                    <a:pt x="3654" y="5803"/>
                  </a:moveTo>
                  <a:lnTo>
                    <a:pt x="3722" y="5674"/>
                  </a:lnTo>
                  <a:lnTo>
                    <a:pt x="3654" y="5803"/>
                  </a:lnTo>
                  <a:close/>
                </a:path>
                <a:path w="19684" h="19685">
                  <a:moveTo>
                    <a:pt x="3087" y="6879"/>
                  </a:moveTo>
                  <a:close/>
                </a:path>
                <a:path w="19684" h="19685">
                  <a:moveTo>
                    <a:pt x="19259" y="8382"/>
                  </a:moveTo>
                  <a:lnTo>
                    <a:pt x="16766" y="8382"/>
                  </a:lnTo>
                  <a:lnTo>
                    <a:pt x="16715" y="8140"/>
                  </a:lnTo>
                  <a:lnTo>
                    <a:pt x="16266" y="6821"/>
                  </a:lnTo>
                  <a:lnTo>
                    <a:pt x="16359" y="6997"/>
                  </a:lnTo>
                  <a:lnTo>
                    <a:pt x="18971" y="6997"/>
                  </a:lnTo>
                  <a:lnTo>
                    <a:pt x="19191" y="7734"/>
                  </a:lnTo>
                  <a:lnTo>
                    <a:pt x="19259" y="8382"/>
                  </a:lnTo>
                  <a:close/>
                </a:path>
                <a:path w="19684" h="19685">
                  <a:moveTo>
                    <a:pt x="3050" y="6997"/>
                  </a:moveTo>
                  <a:close/>
                </a:path>
                <a:path w="19684" h="19685">
                  <a:moveTo>
                    <a:pt x="2655" y="8264"/>
                  </a:moveTo>
                  <a:close/>
                </a:path>
                <a:path w="19684" h="19685">
                  <a:moveTo>
                    <a:pt x="16729" y="8268"/>
                  </a:moveTo>
                  <a:lnTo>
                    <a:pt x="16688" y="8140"/>
                  </a:lnTo>
                  <a:lnTo>
                    <a:pt x="16729" y="8268"/>
                  </a:lnTo>
                  <a:close/>
                </a:path>
                <a:path w="19684" h="19685">
                  <a:moveTo>
                    <a:pt x="2641" y="8382"/>
                  </a:moveTo>
                  <a:close/>
                </a:path>
                <a:path w="19684" h="19685">
                  <a:moveTo>
                    <a:pt x="19380" y="9817"/>
                  </a:moveTo>
                  <a:lnTo>
                    <a:pt x="16905" y="9817"/>
                  </a:lnTo>
                  <a:lnTo>
                    <a:pt x="16905" y="9575"/>
                  </a:lnTo>
                  <a:lnTo>
                    <a:pt x="16729" y="8268"/>
                  </a:lnTo>
                  <a:lnTo>
                    <a:pt x="19259" y="8382"/>
                  </a:lnTo>
                  <a:lnTo>
                    <a:pt x="19384" y="9575"/>
                  </a:lnTo>
                  <a:lnTo>
                    <a:pt x="19380" y="9817"/>
                  </a:lnTo>
                  <a:close/>
                </a:path>
                <a:path w="19684" h="19685">
                  <a:moveTo>
                    <a:pt x="2492" y="9696"/>
                  </a:moveTo>
                  <a:close/>
                </a:path>
                <a:path w="19684" h="19685">
                  <a:moveTo>
                    <a:pt x="16892" y="9696"/>
                  </a:moveTo>
                  <a:close/>
                </a:path>
                <a:path w="19684" h="19685">
                  <a:moveTo>
                    <a:pt x="2505" y="9817"/>
                  </a:moveTo>
                  <a:close/>
                </a:path>
                <a:path w="19684" h="19685">
                  <a:moveTo>
                    <a:pt x="19232" y="11264"/>
                  </a:moveTo>
                  <a:lnTo>
                    <a:pt x="16715" y="11264"/>
                  </a:lnTo>
                  <a:lnTo>
                    <a:pt x="16766" y="11010"/>
                  </a:lnTo>
                  <a:lnTo>
                    <a:pt x="16892" y="9696"/>
                  </a:lnTo>
                  <a:lnTo>
                    <a:pt x="19380" y="9817"/>
                  </a:lnTo>
                  <a:lnTo>
                    <a:pt x="19232" y="11264"/>
                  </a:lnTo>
                  <a:close/>
                </a:path>
                <a:path w="19684" h="19685">
                  <a:moveTo>
                    <a:pt x="2652" y="11122"/>
                  </a:moveTo>
                  <a:close/>
                </a:path>
                <a:path w="19684" h="19685">
                  <a:moveTo>
                    <a:pt x="16731" y="11117"/>
                  </a:moveTo>
                  <a:close/>
                </a:path>
                <a:path w="19684" h="19685">
                  <a:moveTo>
                    <a:pt x="18436" y="13843"/>
                  </a:moveTo>
                  <a:lnTo>
                    <a:pt x="15623" y="13843"/>
                  </a:lnTo>
                  <a:lnTo>
                    <a:pt x="16359" y="12407"/>
                  </a:lnTo>
                  <a:lnTo>
                    <a:pt x="16731" y="11117"/>
                  </a:lnTo>
                  <a:lnTo>
                    <a:pt x="16715" y="11264"/>
                  </a:lnTo>
                  <a:lnTo>
                    <a:pt x="19232" y="11264"/>
                  </a:lnTo>
                  <a:lnTo>
                    <a:pt x="19191" y="11658"/>
                  </a:lnTo>
                  <a:lnTo>
                    <a:pt x="18645" y="13449"/>
                  </a:lnTo>
                  <a:lnTo>
                    <a:pt x="18436" y="13843"/>
                  </a:lnTo>
                  <a:close/>
                </a:path>
                <a:path w="19684" h="19685">
                  <a:moveTo>
                    <a:pt x="2697" y="11264"/>
                  </a:moveTo>
                  <a:lnTo>
                    <a:pt x="2652" y="11122"/>
                  </a:lnTo>
                  <a:lnTo>
                    <a:pt x="2697" y="11264"/>
                  </a:lnTo>
                  <a:close/>
                </a:path>
                <a:path w="19684" h="19685">
                  <a:moveTo>
                    <a:pt x="3099" y="12554"/>
                  </a:moveTo>
                  <a:lnTo>
                    <a:pt x="3024" y="12407"/>
                  </a:lnTo>
                  <a:lnTo>
                    <a:pt x="3099" y="12554"/>
                  </a:lnTo>
                  <a:close/>
                </a:path>
                <a:path w="19684" h="19685">
                  <a:moveTo>
                    <a:pt x="16258" y="12598"/>
                  </a:moveTo>
                  <a:lnTo>
                    <a:pt x="16319" y="12407"/>
                  </a:lnTo>
                  <a:lnTo>
                    <a:pt x="16258" y="12598"/>
                  </a:lnTo>
                  <a:close/>
                </a:path>
                <a:path w="19684" h="19685">
                  <a:moveTo>
                    <a:pt x="3761" y="13843"/>
                  </a:moveTo>
                  <a:lnTo>
                    <a:pt x="3608" y="13588"/>
                  </a:lnTo>
                  <a:lnTo>
                    <a:pt x="3761" y="13843"/>
                  </a:lnTo>
                  <a:close/>
                </a:path>
                <a:path w="19684" h="19685">
                  <a:moveTo>
                    <a:pt x="3665" y="13655"/>
                  </a:moveTo>
                  <a:close/>
                </a:path>
                <a:path w="19684" h="19685">
                  <a:moveTo>
                    <a:pt x="17884" y="14884"/>
                  </a:moveTo>
                  <a:lnTo>
                    <a:pt x="14683" y="14884"/>
                  </a:lnTo>
                  <a:lnTo>
                    <a:pt x="14873" y="14681"/>
                  </a:lnTo>
                  <a:lnTo>
                    <a:pt x="15724" y="13639"/>
                  </a:lnTo>
                  <a:lnTo>
                    <a:pt x="15623" y="13843"/>
                  </a:lnTo>
                  <a:lnTo>
                    <a:pt x="18436" y="13843"/>
                  </a:lnTo>
                  <a:lnTo>
                    <a:pt x="17884" y="14884"/>
                  </a:lnTo>
                  <a:close/>
                </a:path>
                <a:path w="19684" h="19685">
                  <a:moveTo>
                    <a:pt x="3823" y="13843"/>
                  </a:moveTo>
                  <a:lnTo>
                    <a:pt x="3665" y="13655"/>
                  </a:lnTo>
                  <a:lnTo>
                    <a:pt x="3823" y="13843"/>
                  </a:lnTo>
                  <a:close/>
                </a:path>
                <a:path w="19684" h="19685">
                  <a:moveTo>
                    <a:pt x="14805" y="14738"/>
                  </a:moveTo>
                  <a:close/>
                </a:path>
                <a:path w="19684" h="19685">
                  <a:moveTo>
                    <a:pt x="4750" y="14884"/>
                  </a:moveTo>
                  <a:lnTo>
                    <a:pt x="4577" y="14737"/>
                  </a:lnTo>
                  <a:lnTo>
                    <a:pt x="4750" y="14884"/>
                  </a:lnTo>
                  <a:close/>
                </a:path>
                <a:path w="19684" h="19685">
                  <a:moveTo>
                    <a:pt x="17264" y="15722"/>
                  </a:moveTo>
                  <a:lnTo>
                    <a:pt x="13629" y="15722"/>
                  </a:lnTo>
                  <a:lnTo>
                    <a:pt x="13832" y="15582"/>
                  </a:lnTo>
                  <a:lnTo>
                    <a:pt x="14805" y="14738"/>
                  </a:lnTo>
                  <a:lnTo>
                    <a:pt x="14683" y="14884"/>
                  </a:lnTo>
                  <a:lnTo>
                    <a:pt x="17884" y="14884"/>
                  </a:lnTo>
                  <a:lnTo>
                    <a:pt x="17756" y="15125"/>
                  </a:lnTo>
                  <a:lnTo>
                    <a:pt x="17264" y="15722"/>
                  </a:lnTo>
                  <a:close/>
                </a:path>
                <a:path w="19684" h="19685">
                  <a:moveTo>
                    <a:pt x="5848" y="15722"/>
                  </a:moveTo>
                  <a:lnTo>
                    <a:pt x="5602" y="15582"/>
                  </a:lnTo>
                  <a:lnTo>
                    <a:pt x="5848" y="15722"/>
                  </a:lnTo>
                  <a:close/>
                </a:path>
                <a:path w="19684" h="19685">
                  <a:moveTo>
                    <a:pt x="13727" y="15640"/>
                  </a:moveTo>
                  <a:close/>
                </a:path>
                <a:path w="19684" h="19685">
                  <a:moveTo>
                    <a:pt x="16730" y="16370"/>
                  </a:moveTo>
                  <a:lnTo>
                    <a:pt x="12397" y="16370"/>
                  </a:lnTo>
                  <a:lnTo>
                    <a:pt x="12587" y="16268"/>
                  </a:lnTo>
                  <a:lnTo>
                    <a:pt x="13727" y="15640"/>
                  </a:lnTo>
                  <a:lnTo>
                    <a:pt x="17264" y="15722"/>
                  </a:lnTo>
                  <a:lnTo>
                    <a:pt x="16730" y="16370"/>
                  </a:lnTo>
                  <a:close/>
                </a:path>
                <a:path w="19684" h="19685">
                  <a:moveTo>
                    <a:pt x="6987" y="16370"/>
                  </a:moveTo>
                  <a:lnTo>
                    <a:pt x="6733" y="16268"/>
                  </a:lnTo>
                  <a:lnTo>
                    <a:pt x="6898" y="16319"/>
                  </a:lnTo>
                  <a:close/>
                </a:path>
                <a:path w="19684" h="19685">
                  <a:moveTo>
                    <a:pt x="6898" y="16319"/>
                  </a:moveTo>
                  <a:lnTo>
                    <a:pt x="6733" y="16268"/>
                  </a:lnTo>
                  <a:lnTo>
                    <a:pt x="6898" y="16319"/>
                  </a:lnTo>
                  <a:close/>
                </a:path>
                <a:path w="19684" h="19685">
                  <a:moveTo>
                    <a:pt x="12575" y="16272"/>
                  </a:moveTo>
                  <a:close/>
                </a:path>
                <a:path w="19684" h="19685">
                  <a:moveTo>
                    <a:pt x="16323" y="16763"/>
                  </a:moveTo>
                  <a:lnTo>
                    <a:pt x="11000" y="16763"/>
                  </a:lnTo>
                  <a:lnTo>
                    <a:pt x="11254" y="16713"/>
                  </a:lnTo>
                  <a:lnTo>
                    <a:pt x="12575" y="16272"/>
                  </a:lnTo>
                  <a:lnTo>
                    <a:pt x="12397" y="16370"/>
                  </a:lnTo>
                  <a:lnTo>
                    <a:pt x="16730" y="16370"/>
                  </a:lnTo>
                  <a:lnTo>
                    <a:pt x="16562" y="16573"/>
                  </a:lnTo>
                  <a:lnTo>
                    <a:pt x="16323" y="16763"/>
                  </a:lnTo>
                  <a:close/>
                </a:path>
                <a:path w="19684" h="19685">
                  <a:moveTo>
                    <a:pt x="7061" y="16370"/>
                  </a:moveTo>
                  <a:lnTo>
                    <a:pt x="6898" y="16319"/>
                  </a:lnTo>
                  <a:lnTo>
                    <a:pt x="7061" y="16370"/>
                  </a:lnTo>
                  <a:close/>
                </a:path>
                <a:path w="19684" h="19685">
                  <a:moveTo>
                    <a:pt x="11126" y="16724"/>
                  </a:moveTo>
                  <a:lnTo>
                    <a:pt x="11254" y="16713"/>
                  </a:lnTo>
                  <a:lnTo>
                    <a:pt x="11126" y="16724"/>
                  </a:lnTo>
                  <a:close/>
                </a:path>
                <a:path w="19684" h="19685">
                  <a:moveTo>
                    <a:pt x="8693" y="16763"/>
                  </a:moveTo>
                  <a:lnTo>
                    <a:pt x="8333" y="16763"/>
                  </a:lnTo>
                  <a:lnTo>
                    <a:pt x="8185" y="16718"/>
                  </a:lnTo>
                  <a:lnTo>
                    <a:pt x="8693" y="16763"/>
                  </a:lnTo>
                  <a:close/>
                </a:path>
                <a:path w="19684" h="19685">
                  <a:moveTo>
                    <a:pt x="16196" y="16865"/>
                  </a:moveTo>
                  <a:lnTo>
                    <a:pt x="9692" y="16854"/>
                  </a:lnTo>
                  <a:lnTo>
                    <a:pt x="11126" y="16724"/>
                  </a:lnTo>
                  <a:lnTo>
                    <a:pt x="16323" y="16763"/>
                  </a:lnTo>
                  <a:lnTo>
                    <a:pt x="16196" y="16865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84">
            <a:extLst>
              <a:ext uri="{FF2B5EF4-FFF2-40B4-BE49-F238E27FC236}">
                <a16:creationId xmlns:a16="http://schemas.microsoft.com/office/drawing/2014/main" id="{C6E3E50A-9F17-4D63-A144-F02ED51DE61E}"/>
              </a:ext>
            </a:extLst>
          </p:cNvPr>
          <p:cNvSpPr txBox="1"/>
          <p:nvPr/>
        </p:nvSpPr>
        <p:spPr>
          <a:xfrm>
            <a:off x="8004842" y="6493462"/>
            <a:ext cx="57785" cy="698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15" dirty="0">
                <a:latin typeface="Times New Roman"/>
                <a:cs typeface="Times New Roman"/>
              </a:rPr>
              <a:t>C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74" name="object 88">
            <a:extLst>
              <a:ext uri="{FF2B5EF4-FFF2-40B4-BE49-F238E27FC236}">
                <a16:creationId xmlns:a16="http://schemas.microsoft.com/office/drawing/2014/main" id="{7993DD85-A930-44E2-9F70-EF916051FF4C}"/>
              </a:ext>
            </a:extLst>
          </p:cNvPr>
          <p:cNvSpPr txBox="1"/>
          <p:nvPr/>
        </p:nvSpPr>
        <p:spPr>
          <a:xfrm>
            <a:off x="5082368" y="833389"/>
            <a:ext cx="1344930" cy="1074012"/>
          </a:xfrm>
          <a:prstGeom prst="rect">
            <a:avLst/>
          </a:prstGeom>
          <a:ln>
            <a:noFill/>
          </a:ln>
        </p:spPr>
        <p:txBody>
          <a:bodyPr vert="horz" wrap="square" lIns="0" tIns="47625" rIns="0" bIns="0" rtlCol="0">
            <a:spAutoFit/>
          </a:bodyPr>
          <a:lstStyle/>
          <a:p>
            <a:pPr marL="12700" marR="5080" indent="256540">
              <a:lnSpc>
                <a:spcPts val="2030"/>
              </a:lnSpc>
              <a:spcBef>
                <a:spcPts val="375"/>
              </a:spcBef>
            </a:pPr>
            <a:r>
              <a:rPr sz="1900" spc="-15" dirty="0">
                <a:solidFill>
                  <a:srgbClr val="FF0000"/>
                </a:solidFill>
                <a:latin typeface="Times New Roman"/>
                <a:cs typeface="Times New Roman"/>
              </a:rPr>
              <a:t>Harness  </a:t>
            </a:r>
            <a:r>
              <a:rPr sz="1900" spc="-10" dirty="0">
                <a:solidFill>
                  <a:srgbClr val="FF0000"/>
                </a:solidFill>
                <a:latin typeface="Times New Roman"/>
                <a:cs typeface="Times New Roman"/>
              </a:rPr>
              <a:t>Parallelism</a:t>
            </a:r>
            <a:r>
              <a:rPr sz="1900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&amp;</a:t>
            </a:r>
            <a:r>
              <a:rPr lang="en-US" sz="1900" dirty="0">
                <a:solidFill>
                  <a:srgbClr val="FF0000"/>
                </a:solidFill>
                <a:latin typeface="Times New Roman"/>
                <a:cs typeface="Times New Roman"/>
              </a:rPr>
              <a:t> achieve high performance </a:t>
            </a:r>
            <a:endParaRPr sz="19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75" name="object 92">
            <a:extLst>
              <a:ext uri="{FF2B5EF4-FFF2-40B4-BE49-F238E27FC236}">
                <a16:creationId xmlns:a16="http://schemas.microsoft.com/office/drawing/2014/main" id="{EF07E430-CF12-4360-B84B-07F465C3D287}"/>
              </a:ext>
            </a:extLst>
          </p:cNvPr>
          <p:cNvSpPr txBox="1"/>
          <p:nvPr/>
        </p:nvSpPr>
        <p:spPr>
          <a:xfrm>
            <a:off x="8010327" y="6588950"/>
            <a:ext cx="60325" cy="647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350" spc="20" dirty="0">
                <a:latin typeface="Times New Roman"/>
                <a:cs typeface="Times New Roman"/>
              </a:rPr>
              <a:t>D</a:t>
            </a:r>
            <a:endParaRPr sz="350">
              <a:latin typeface="Times New Roman"/>
              <a:cs typeface="Times New Roman"/>
            </a:endParaRPr>
          </a:p>
        </p:txBody>
      </p:sp>
      <p:graphicFrame>
        <p:nvGraphicFramePr>
          <p:cNvPr id="76" name="object 90">
            <a:extLst>
              <a:ext uri="{FF2B5EF4-FFF2-40B4-BE49-F238E27FC236}">
                <a16:creationId xmlns:a16="http://schemas.microsoft.com/office/drawing/2014/main" id="{6A1ADCC6-FD90-4D2E-A424-E68471039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58751"/>
              </p:ext>
            </p:extLst>
          </p:nvPr>
        </p:nvGraphicFramePr>
        <p:xfrm>
          <a:off x="2309975" y="2201625"/>
          <a:ext cx="3314700" cy="4369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1176">
                <a:tc>
                  <a:txBody>
                    <a:bodyPr/>
                    <a:lstStyle/>
                    <a:p>
                      <a:pPr marL="106680" marR="21590">
                        <a:lnSpc>
                          <a:spcPts val="2120"/>
                        </a:lnSpc>
                        <a:spcBef>
                          <a:spcPts val="85"/>
                        </a:spcBef>
                        <a:tabLst>
                          <a:tab pos="2705735" algn="l"/>
                        </a:tabLst>
                      </a:pP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Pa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9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9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sz="19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9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9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	</a:t>
                      </a:r>
                      <a:endParaRPr sz="2850" baseline="-14619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ts val="2120"/>
                        </a:lnSpc>
                        <a:tabLst>
                          <a:tab pos="2714625" algn="l"/>
                        </a:tabLst>
                      </a:pP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3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mp</a:t>
                      </a:r>
                      <a:r>
                        <a:rPr sz="13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	</a:t>
                      </a:r>
                      <a:endParaRPr lang="en-US"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ts val="2120"/>
                        </a:lnSpc>
                        <a:tabLst>
                          <a:tab pos="2714625" algn="l"/>
                        </a:tabLst>
                      </a:pP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e.g.,</a:t>
                      </a:r>
                      <a:r>
                        <a:rPr sz="1350" spc="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Search</a:t>
                      </a:r>
                      <a:r>
                        <a:rPr lang="en-US"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Cats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38100">
                      <a:solidFill>
                        <a:srgbClr val="D8E155"/>
                      </a:solidFill>
                      <a:prstDash val="solid"/>
                    </a:lnL>
                    <a:lnR w="38100">
                      <a:solidFill>
                        <a:srgbClr val="D8E155"/>
                      </a:solidFill>
                      <a:prstDash val="solid"/>
                    </a:lnR>
                    <a:lnT w="38100">
                      <a:solidFill>
                        <a:srgbClr val="D8E155"/>
                      </a:solidFill>
                      <a:prstDash val="solid"/>
                    </a:lnT>
                    <a:lnB w="53975">
                      <a:solidFill>
                        <a:srgbClr val="D8E15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792">
                <a:tc>
                  <a:txBody>
                    <a:bodyPr/>
                    <a:lstStyle/>
                    <a:p>
                      <a:pPr marL="106680" marR="2159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Parallel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Threads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06680" marR="215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Assigned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to core e.g.,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Lookup,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Ads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23825" marB="0">
                    <a:lnL w="38100">
                      <a:solidFill>
                        <a:srgbClr val="D8E155"/>
                      </a:solidFill>
                      <a:prstDash val="solid"/>
                    </a:lnL>
                    <a:lnR w="38100">
                      <a:solidFill>
                        <a:srgbClr val="D8E155"/>
                      </a:solidFill>
                      <a:prstDash val="solid"/>
                    </a:lnR>
                    <a:lnT w="53975">
                      <a:solidFill>
                        <a:srgbClr val="D8E155"/>
                      </a:solidFill>
                      <a:prstDash val="solid"/>
                    </a:lnT>
                    <a:lnB w="53975">
                      <a:solidFill>
                        <a:srgbClr val="D8E15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209">
                <a:tc>
                  <a:txBody>
                    <a:bodyPr/>
                    <a:lstStyle/>
                    <a:p>
                      <a:pPr marL="106680" marR="2159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Parallel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Instructions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641350" marR="641350">
                        <a:lnSpc>
                          <a:spcPts val="1889"/>
                        </a:lnSpc>
                        <a:spcBef>
                          <a:spcPts val="90"/>
                        </a:spcBef>
                      </a:pP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&gt;1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instruction </a:t>
                      </a:r>
                      <a:r>
                        <a:rPr sz="135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@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one time 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e.g., 5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pipelined</a:t>
                      </a:r>
                      <a:r>
                        <a:rPr sz="13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instructions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38100">
                      <a:solidFill>
                        <a:srgbClr val="D8E155"/>
                      </a:solidFill>
                      <a:prstDash val="solid"/>
                    </a:lnL>
                    <a:lnR w="38100">
                      <a:solidFill>
                        <a:srgbClr val="D8E155"/>
                      </a:solidFill>
                      <a:prstDash val="solid"/>
                    </a:lnR>
                    <a:lnT w="53975">
                      <a:solidFill>
                        <a:srgbClr val="D8E155"/>
                      </a:solidFill>
                      <a:prstDash val="solid"/>
                    </a:lnT>
                    <a:lnB w="53975">
                      <a:solidFill>
                        <a:srgbClr val="D8E155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301">
                <a:tc>
                  <a:txBody>
                    <a:bodyPr/>
                    <a:lstStyle/>
                    <a:p>
                      <a:pPr marL="106680" marR="21590">
                        <a:lnSpc>
                          <a:spcPts val="2185"/>
                        </a:lnSpc>
                      </a:pP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Parallel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Data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06680" marR="21590">
                        <a:lnSpc>
                          <a:spcPts val="1555"/>
                        </a:lnSpc>
                      </a:pP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&gt;1 data item </a:t>
                      </a:r>
                      <a:r>
                        <a:rPr sz="135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@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one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time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641350" marR="215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e.g.,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Add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of 4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pairs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3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words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8E155"/>
                      </a:solidFill>
                      <a:prstDash val="solid"/>
                    </a:lnL>
                    <a:lnR w="38100">
                      <a:solidFill>
                        <a:srgbClr val="D8E155"/>
                      </a:solidFill>
                      <a:prstDash val="solid"/>
                    </a:lnR>
                    <a:lnT w="53975">
                      <a:solidFill>
                        <a:srgbClr val="D8E155"/>
                      </a:solidFill>
                      <a:prstDash val="solid"/>
                    </a:lnT>
                    <a:lnB w="38100">
                      <a:solidFill>
                        <a:srgbClr val="D8E15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pPr marL="106680" marR="21590">
                        <a:lnSpc>
                          <a:spcPts val="2255"/>
                        </a:lnSpc>
                        <a:spcBef>
                          <a:spcPts val="990"/>
                        </a:spcBef>
                      </a:pPr>
                      <a:r>
                        <a:rPr sz="19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Hardware</a:t>
                      </a:r>
                      <a:r>
                        <a:rPr sz="190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descriptions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06680" marR="21590">
                        <a:lnSpc>
                          <a:spcPts val="1595"/>
                        </a:lnSpc>
                      </a:pP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All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gates </a:t>
                      </a:r>
                      <a:r>
                        <a:rPr sz="1350" spc="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in parallel at </a:t>
                      </a:r>
                      <a:r>
                        <a:rPr sz="1350" spc="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same</a:t>
                      </a:r>
                      <a:r>
                        <a:rPr sz="13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time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25730" marB="0">
                    <a:lnL w="38100">
                      <a:solidFill>
                        <a:srgbClr val="D8E155"/>
                      </a:solidFill>
                      <a:prstDash val="solid"/>
                    </a:lnL>
                    <a:lnR w="38100">
                      <a:solidFill>
                        <a:srgbClr val="D8E155"/>
                      </a:solidFill>
                      <a:prstDash val="solid"/>
                    </a:lnR>
                    <a:lnT w="38100">
                      <a:solidFill>
                        <a:srgbClr val="D8E155"/>
                      </a:solidFill>
                      <a:prstDash val="solid"/>
                    </a:lnT>
                    <a:lnB w="38100">
                      <a:solidFill>
                        <a:srgbClr val="D8E15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7" name="object 8">
            <a:extLst>
              <a:ext uri="{FF2B5EF4-FFF2-40B4-BE49-F238E27FC236}">
                <a16:creationId xmlns:a16="http://schemas.microsoft.com/office/drawing/2014/main" id="{8E81BD27-097C-4DA2-98F7-8015F90E0BC1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620473" y="3180891"/>
            <a:ext cx="688607" cy="370116"/>
          </a:xfrm>
          <a:prstGeom prst="rect">
            <a:avLst/>
          </a:prstGeom>
        </p:spPr>
      </p:pic>
      <p:grpSp>
        <p:nvGrpSpPr>
          <p:cNvPr id="78" name="object 15">
            <a:extLst>
              <a:ext uri="{FF2B5EF4-FFF2-40B4-BE49-F238E27FC236}">
                <a16:creationId xmlns:a16="http://schemas.microsoft.com/office/drawing/2014/main" id="{A6C47278-BDC0-4196-9B1A-108178BF8EC7}"/>
              </a:ext>
            </a:extLst>
          </p:cNvPr>
          <p:cNvGrpSpPr/>
          <p:nvPr/>
        </p:nvGrpSpPr>
        <p:grpSpPr>
          <a:xfrm>
            <a:off x="5559218" y="1929389"/>
            <a:ext cx="276860" cy="4864100"/>
            <a:chOff x="5994987" y="1615064"/>
            <a:chExt cx="276860" cy="4864100"/>
          </a:xfrm>
        </p:grpSpPr>
        <p:pic>
          <p:nvPicPr>
            <p:cNvPr id="79" name="object 16">
              <a:extLst>
                <a:ext uri="{FF2B5EF4-FFF2-40B4-BE49-F238E27FC236}">
                  <a16:creationId xmlns:a16="http://schemas.microsoft.com/office/drawing/2014/main" id="{F9530911-AF48-4747-B95F-E6E3AC47B436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4987" y="1615064"/>
              <a:ext cx="276246" cy="4843219"/>
            </a:xfrm>
            <a:prstGeom prst="rect">
              <a:avLst/>
            </a:prstGeom>
            <a:ln>
              <a:noFill/>
            </a:ln>
          </p:spPr>
        </p:pic>
        <p:sp>
          <p:nvSpPr>
            <p:cNvPr id="80" name="object 17">
              <a:extLst>
                <a:ext uri="{FF2B5EF4-FFF2-40B4-BE49-F238E27FC236}">
                  <a16:creationId xmlns:a16="http://schemas.microsoft.com/office/drawing/2014/main" id="{7042D29F-3FD9-4A02-9B12-273B5A423836}"/>
                </a:ext>
              </a:extLst>
            </p:cNvPr>
            <p:cNvSpPr/>
            <p:nvPr/>
          </p:nvSpPr>
          <p:spPr>
            <a:xfrm>
              <a:off x="6133211" y="2605925"/>
              <a:ext cx="0" cy="3782060"/>
            </a:xfrm>
            <a:custGeom>
              <a:avLst/>
              <a:gdLst/>
              <a:ahLst/>
              <a:cxnLst/>
              <a:rect l="l" t="t" r="r" b="b"/>
              <a:pathLst>
                <a:path h="3782060">
                  <a:moveTo>
                    <a:pt x="0" y="0"/>
                  </a:moveTo>
                  <a:lnTo>
                    <a:pt x="0" y="3781496"/>
                  </a:lnTo>
                </a:path>
              </a:pathLst>
            </a:custGeom>
            <a:ln w="182287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052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9549" y="1699383"/>
            <a:ext cx="7386320" cy="36036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34711">
              <a:spcBef>
                <a:spcPts val="1280"/>
              </a:spcBef>
            </a:pPr>
            <a:r>
              <a:rPr sz="4267" spc="-13" dirty="0">
                <a:latin typeface="Calibri"/>
                <a:cs typeface="Calibri"/>
              </a:rPr>
              <a:t>Determined</a:t>
            </a:r>
            <a:r>
              <a:rPr sz="4267" spc="-87" dirty="0">
                <a:latin typeface="Calibri"/>
                <a:cs typeface="Calibri"/>
              </a:rPr>
              <a:t> </a:t>
            </a:r>
            <a:r>
              <a:rPr sz="4267" spc="-13" dirty="0">
                <a:latin typeface="Calibri"/>
                <a:cs typeface="Calibri"/>
              </a:rPr>
              <a:t>by</a:t>
            </a:r>
            <a:endParaRPr sz="4267" dirty="0">
              <a:latin typeface="Calibri"/>
              <a:cs typeface="Calibri"/>
            </a:endParaRPr>
          </a:p>
          <a:p>
            <a:pPr marL="626518" marR="6773" indent="-609585">
              <a:spcBef>
                <a:spcPts val="86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3200" spc="-13" dirty="0">
                <a:latin typeface="Calibri"/>
                <a:cs typeface="Calibri"/>
              </a:rPr>
              <a:t>Processor microarchitecture </a:t>
            </a:r>
            <a:r>
              <a:rPr sz="3200" spc="-7" dirty="0">
                <a:latin typeface="Calibri"/>
                <a:cs typeface="Calibri"/>
              </a:rPr>
              <a:t>(determines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critical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path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through</a:t>
            </a:r>
            <a:r>
              <a:rPr sz="3200" spc="-7" dirty="0">
                <a:latin typeface="Calibri"/>
                <a:cs typeface="Calibri"/>
              </a:rPr>
              <a:t> logic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gates)</a:t>
            </a:r>
            <a:endParaRPr sz="3200" dirty="0">
              <a:latin typeface="Calibri"/>
              <a:cs typeface="Calibri"/>
            </a:endParaRPr>
          </a:p>
          <a:p>
            <a:pPr marL="626518" indent="-609585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3200" spc="-33" dirty="0">
                <a:latin typeface="Calibri"/>
                <a:cs typeface="Calibri"/>
              </a:rPr>
              <a:t>Technology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(e.g.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5nm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versus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28nm)</a:t>
            </a:r>
            <a:endParaRPr sz="3200" dirty="0">
              <a:latin typeface="Calibri"/>
              <a:cs typeface="Calibri"/>
            </a:endParaRPr>
          </a:p>
          <a:p>
            <a:pPr marL="626518" marR="611278" indent="-609585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3200" spc="-27" dirty="0">
                <a:latin typeface="Calibri"/>
                <a:cs typeface="Calibri"/>
              </a:rPr>
              <a:t>Power </a:t>
            </a:r>
            <a:r>
              <a:rPr sz="3200" spc="-13" dirty="0">
                <a:latin typeface="Calibri"/>
                <a:cs typeface="Calibri"/>
              </a:rPr>
              <a:t>budget (lower </a:t>
            </a:r>
            <a:r>
              <a:rPr sz="3200" spc="-20" dirty="0">
                <a:latin typeface="Calibri"/>
                <a:cs typeface="Calibri"/>
              </a:rPr>
              <a:t>voltages </a:t>
            </a:r>
            <a:r>
              <a:rPr sz="3200" spc="-7" dirty="0">
                <a:latin typeface="Calibri"/>
                <a:cs typeface="Calibri"/>
              </a:rPr>
              <a:t>reduce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transistor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speed)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4659" y="6288629"/>
            <a:ext cx="89746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80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R="53339" algn="r">
              <a:lnSpc>
                <a:spcPts val="1760"/>
              </a:lnSpc>
            </a:pPr>
            <a:r>
              <a:rPr sz="1600" spc="-87" dirty="0">
                <a:solidFill>
                  <a:srgbClr val="FFFFFF"/>
                </a:solidFill>
                <a:latin typeface="Gill Sans MT"/>
                <a:cs typeface="Gill Sans MT"/>
              </a:rPr>
              <a:t>13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2860" y="6594174"/>
            <a:ext cx="94657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6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113" dirty="0">
                <a:solidFill>
                  <a:srgbClr val="FFFFFF"/>
                </a:solidFill>
                <a:latin typeface="Trebuchet MS"/>
                <a:cs typeface="Trebuchet MS"/>
              </a:rPr>
              <a:t>(13)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049" y="649198"/>
            <a:ext cx="6904966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Time per Cycle (1/Frequency)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D7887-8B2C-4F78-876B-922E2763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0385" y="1173373"/>
            <a:ext cx="8482753" cy="59069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25016" indent="-408930">
              <a:spcBef>
                <a:spcPts val="127"/>
              </a:spcBef>
              <a:buClr>
                <a:srgbClr val="E3DDD2"/>
              </a:buClr>
              <a:buSzPct val="94642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733" spc="-27" dirty="0">
                <a:latin typeface="Calibri"/>
                <a:cs typeface="Calibri"/>
              </a:rPr>
              <a:t>For</a:t>
            </a:r>
            <a:r>
              <a:rPr sz="3733" spc="-20" dirty="0">
                <a:latin typeface="Calibri"/>
                <a:cs typeface="Calibri"/>
              </a:rPr>
              <a:t> </a:t>
            </a:r>
            <a:r>
              <a:rPr sz="3733" spc="-7" dirty="0">
                <a:latin typeface="Calibri"/>
                <a:cs typeface="Calibri"/>
              </a:rPr>
              <a:t>some</a:t>
            </a:r>
            <a:r>
              <a:rPr sz="3733" spc="7" dirty="0">
                <a:latin typeface="Calibri"/>
                <a:cs typeface="Calibri"/>
              </a:rPr>
              <a:t> </a:t>
            </a:r>
            <a:r>
              <a:rPr sz="3733" spc="-20" dirty="0">
                <a:latin typeface="Calibri"/>
                <a:cs typeface="Calibri"/>
              </a:rPr>
              <a:t>task</a:t>
            </a:r>
            <a:r>
              <a:rPr sz="3733" spc="13" dirty="0">
                <a:latin typeface="Calibri"/>
                <a:cs typeface="Calibri"/>
              </a:rPr>
              <a:t> </a:t>
            </a:r>
            <a:r>
              <a:rPr sz="3733" dirty="0">
                <a:latin typeface="Calibri"/>
                <a:cs typeface="Calibri"/>
              </a:rPr>
              <a:t>(e.g.</a:t>
            </a:r>
            <a:r>
              <a:rPr sz="3733" spc="-13" dirty="0">
                <a:latin typeface="Calibri"/>
                <a:cs typeface="Calibri"/>
              </a:rPr>
              <a:t> image</a:t>
            </a:r>
            <a:r>
              <a:rPr sz="3733" spc="-20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compression)</a:t>
            </a:r>
            <a:r>
              <a:rPr sz="3733" spc="47" dirty="0">
                <a:latin typeface="Calibri"/>
                <a:cs typeface="Calibri"/>
              </a:rPr>
              <a:t> </a:t>
            </a:r>
            <a:r>
              <a:rPr sz="3733" spc="-7" dirty="0">
                <a:latin typeface="Calibri"/>
                <a:cs typeface="Calibri"/>
              </a:rPr>
              <a:t>…</a:t>
            </a:r>
            <a:endParaRPr sz="3733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34659" y="6288629"/>
            <a:ext cx="89746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80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R="53339" algn="r">
              <a:lnSpc>
                <a:spcPts val="1760"/>
              </a:lnSpc>
            </a:pPr>
            <a:r>
              <a:rPr sz="1600" spc="-100" dirty="0">
                <a:solidFill>
                  <a:srgbClr val="FFFFFF"/>
                </a:solidFill>
                <a:latin typeface="Gill Sans MT"/>
                <a:cs typeface="Gill Sans MT"/>
              </a:rPr>
              <a:t>14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4893" y="6594174"/>
            <a:ext cx="94234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73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120" dirty="0">
                <a:solidFill>
                  <a:srgbClr val="FFFFFF"/>
                </a:solidFill>
                <a:latin typeface="Trebuchet MS"/>
                <a:cs typeface="Trebuchet MS"/>
              </a:rPr>
              <a:t>(14)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-229775"/>
            <a:ext cx="5421205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Speed Tradeoff Example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462133"/>
              </p:ext>
            </p:extLst>
          </p:nvPr>
        </p:nvGraphicFramePr>
        <p:xfrm>
          <a:off x="1049943" y="2133602"/>
          <a:ext cx="7424421" cy="25907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4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4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b="1" spc="-10" dirty="0">
                          <a:solidFill>
                            <a:sysClr val="windowText" lastClr="000000"/>
                          </a:solidFill>
                        </a:rPr>
                        <a:t>Processor</a:t>
                      </a:r>
                      <a:r>
                        <a:rPr sz="2800" b="1" spc="-2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b="1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sz="2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b="1" spc="-10" dirty="0">
                          <a:solidFill>
                            <a:sysClr val="windowText" lastClr="000000"/>
                          </a:solidFill>
                        </a:rPr>
                        <a:t>Processor</a:t>
                      </a:r>
                      <a:r>
                        <a:rPr sz="2800" b="1" spc="-3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b="1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sz="2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solidFill>
                            <a:sysClr val="windowText" lastClr="000000"/>
                          </a:solidFill>
                        </a:rPr>
                        <a:t>#</a:t>
                      </a:r>
                      <a:r>
                        <a:rPr sz="2800" spc="-3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Instructions</a:t>
                      </a:r>
                      <a:endParaRPr sz="2800" dirty="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sz="2800" spc="-4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Million</a:t>
                      </a:r>
                      <a:endParaRPr sz="2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3530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  <a:r>
                        <a:rPr sz="2800" spc="-5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Million</a:t>
                      </a:r>
                      <a:endParaRPr sz="2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spc="-20" dirty="0">
                          <a:solidFill>
                            <a:sysClr val="windowText" lastClr="000000"/>
                          </a:solidFill>
                        </a:rPr>
                        <a:t>Average</a:t>
                      </a:r>
                      <a:r>
                        <a:rPr sz="2800" spc="-3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CPI</a:t>
                      </a:r>
                      <a:endParaRPr sz="2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  <a:endParaRPr sz="2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sz="2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Clock</a:t>
                      </a:r>
                      <a:r>
                        <a:rPr sz="2800" spc="-1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spc="-25" dirty="0">
                          <a:solidFill>
                            <a:sysClr val="windowText" lastClr="000000"/>
                          </a:solidFill>
                        </a:rPr>
                        <a:t>rate</a:t>
                      </a:r>
                      <a:r>
                        <a:rPr sz="2800" spc="-1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sz="2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  <a:r>
                        <a:rPr sz="2800" spc="-5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GHz</a:t>
                      </a:r>
                      <a:endParaRPr sz="2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sz="2800" spc="-4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GHz</a:t>
                      </a:r>
                      <a:endParaRPr sz="2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spc="-10" dirty="0">
                          <a:solidFill>
                            <a:sysClr val="windowText" lastClr="000000"/>
                          </a:solidFill>
                        </a:rPr>
                        <a:t>Execution</a:t>
                      </a:r>
                      <a:r>
                        <a:rPr sz="2800" spc="-2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time</a:t>
                      </a:r>
                      <a:endParaRPr sz="2800" dirty="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sz="2800" spc="-5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ysClr val="windowText" lastClr="000000"/>
                          </a:solidFill>
                        </a:rPr>
                        <a:t>ms</a:t>
                      </a:r>
                      <a:endParaRPr sz="2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50228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spc="-5" dirty="0">
                          <a:solidFill>
                            <a:sysClr val="windowText" lastClr="000000"/>
                          </a:solidFill>
                        </a:rPr>
                        <a:t>0.75</a:t>
                      </a:r>
                      <a:r>
                        <a:rPr sz="2800" spc="-5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ysClr val="windowText" lastClr="000000"/>
                          </a:solidFill>
                        </a:rPr>
                        <a:t>ms</a:t>
                      </a:r>
                      <a:endParaRPr sz="2800" dirty="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49943" y="5072319"/>
            <a:ext cx="785876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63483" marR="6773" indent="-947396">
              <a:spcBef>
                <a:spcPts val="133"/>
              </a:spcBef>
            </a:pPr>
            <a:r>
              <a:rPr sz="2667" spc="-13" dirty="0">
                <a:latin typeface="Calibri"/>
                <a:cs typeface="Calibri"/>
              </a:rPr>
              <a:t>Processor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faster</a:t>
            </a:r>
            <a:r>
              <a:rPr sz="2667" spc="3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for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this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task,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despite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executing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more </a:t>
            </a:r>
            <a:r>
              <a:rPr sz="2667" spc="-579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having </a:t>
            </a:r>
            <a:r>
              <a:rPr sz="2667" dirty="0">
                <a:latin typeface="Calibri"/>
                <a:cs typeface="Calibri"/>
              </a:rPr>
              <a:t>a </a:t>
            </a:r>
            <a:r>
              <a:rPr sz="2667" spc="-13" dirty="0">
                <a:latin typeface="Calibri"/>
                <a:cs typeface="Calibri"/>
              </a:rPr>
              <a:t>slower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clock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rate!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414344-CD94-49D5-8CA9-ECBB3397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>
            <a:extLst>
              <a:ext uri="{FF2B5EF4-FFF2-40B4-BE49-F238E27FC236}">
                <a16:creationId xmlns:a16="http://schemas.microsoft.com/office/drawing/2014/main" id="{0FA9F2ED-7992-4290-AF03-563B4D117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304801"/>
            <a:ext cx="5943600" cy="422275"/>
          </a:xfrm>
          <a:noFill/>
          <a:ln/>
        </p:spPr>
        <p:txBody>
          <a:bodyPr wrap="none">
            <a:normAutofit fontScale="90000"/>
          </a:bodyPr>
          <a:lstStyle/>
          <a:p>
            <a:r>
              <a:rPr lang="en-US" altLang="en-US" b="1" dirty="0"/>
              <a:t>Determinates of CPU Performance</a:t>
            </a:r>
          </a:p>
        </p:txBody>
      </p:sp>
      <p:sp>
        <p:nvSpPr>
          <p:cNvPr id="915459" name="Rectangle 3">
            <a:extLst>
              <a:ext uri="{FF2B5EF4-FFF2-40B4-BE49-F238E27FC236}">
                <a16:creationId xmlns:a16="http://schemas.microsoft.com/office/drawing/2014/main" id="{62132F8D-B4DE-4E13-8052-61B3BF011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914401"/>
            <a:ext cx="8763000" cy="38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4606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6175" indent="-176213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/>
              <a:t>      CPU time      =  Instruction_count  x  CPI  x   clock_cycle</a:t>
            </a:r>
          </a:p>
        </p:txBody>
      </p:sp>
      <p:graphicFrame>
        <p:nvGraphicFramePr>
          <p:cNvPr id="915460" name="Group 4">
            <a:extLst>
              <a:ext uri="{FF2B5EF4-FFF2-40B4-BE49-F238E27FC236}">
                <a16:creationId xmlns:a16="http://schemas.microsoft.com/office/drawing/2014/main" id="{9436D932-6DE7-4893-B7FB-41188E3FB14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971800" y="1600200"/>
          <a:ext cx="6477000" cy="4745041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300444643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16551346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964731464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991278417"/>
                    </a:ext>
                  </a:extLst>
                </a:gridCol>
              </a:tblGrid>
              <a:tr h="6778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Instruction_count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CPI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clock_cycle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22988"/>
                  </a:ext>
                </a:extLst>
              </a:tr>
              <a:tr h="6778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Algorithm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801598"/>
                  </a:ext>
                </a:extLst>
              </a:tr>
              <a:tr h="6778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Programming 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91797"/>
                  </a:ext>
                </a:extLst>
              </a:tr>
              <a:tr h="6778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Compiler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616685"/>
                  </a:ext>
                </a:extLst>
              </a:tr>
              <a:tr h="6778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ISA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096049"/>
                  </a:ext>
                </a:extLst>
              </a:tr>
              <a:tr h="6778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Processor organization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807744"/>
                  </a:ext>
                </a:extLst>
              </a:tr>
              <a:tr h="6778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Technology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65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95300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7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69963">
                        <a:lnSpc>
                          <a:spcPct val="85000"/>
                        </a:lnSpc>
                        <a:spcBef>
                          <a:spcPct val="40000"/>
                        </a:spcBef>
                        <a:buClr>
                          <a:schemeClr val="accent1"/>
                        </a:buClr>
                        <a:buSzPct val="10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316067"/>
                  </a:ext>
                </a:extLst>
              </a:tr>
            </a:tbl>
          </a:graphicData>
        </a:graphic>
      </p:graphicFrame>
      <p:sp>
        <p:nvSpPr>
          <p:cNvPr id="915502" name="Text Box 46">
            <a:extLst>
              <a:ext uri="{FF2B5EF4-FFF2-40B4-BE49-F238E27FC236}">
                <a16:creationId xmlns:a16="http://schemas.microsoft.com/office/drawing/2014/main" id="{E6674BB7-A290-4E33-A4FF-3412835E7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57912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X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915503" name="Text Box 47">
            <a:extLst>
              <a:ext uri="{FF2B5EF4-FFF2-40B4-BE49-F238E27FC236}">
                <a16:creationId xmlns:a16="http://schemas.microsoft.com/office/drawing/2014/main" id="{B055DE49-7834-44EB-A196-6E3DD1BFF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51054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X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915504" name="Text Box 48">
            <a:extLst>
              <a:ext uri="{FF2B5EF4-FFF2-40B4-BE49-F238E27FC236}">
                <a16:creationId xmlns:a16="http://schemas.microsoft.com/office/drawing/2014/main" id="{353FED5C-C5A4-4155-8644-8C2D942EC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51054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X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915505" name="Text Box 49">
            <a:extLst>
              <a:ext uri="{FF2B5EF4-FFF2-40B4-BE49-F238E27FC236}">
                <a16:creationId xmlns:a16="http://schemas.microsoft.com/office/drawing/2014/main" id="{BBA454C8-159E-4E75-906D-20CE2DF75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4196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X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915506" name="Text Box 50">
            <a:extLst>
              <a:ext uri="{FF2B5EF4-FFF2-40B4-BE49-F238E27FC236}">
                <a16:creationId xmlns:a16="http://schemas.microsoft.com/office/drawing/2014/main" id="{648B849F-534C-4329-83FB-D756C4C80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4196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X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915507" name="Text Box 51">
            <a:extLst>
              <a:ext uri="{FF2B5EF4-FFF2-40B4-BE49-F238E27FC236}">
                <a16:creationId xmlns:a16="http://schemas.microsoft.com/office/drawing/2014/main" id="{383AAC67-CE3B-47E1-A525-8F465AD2F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7338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X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915508" name="Text Box 52">
            <a:extLst>
              <a:ext uri="{FF2B5EF4-FFF2-40B4-BE49-F238E27FC236}">
                <a16:creationId xmlns:a16="http://schemas.microsoft.com/office/drawing/2014/main" id="{2339719B-7832-42E9-A7A2-44A90028B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7338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X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915509" name="Text Box 53">
            <a:extLst>
              <a:ext uri="{FF2B5EF4-FFF2-40B4-BE49-F238E27FC236}">
                <a16:creationId xmlns:a16="http://schemas.microsoft.com/office/drawing/2014/main" id="{013CE0FF-00B7-43D0-8BDE-B6B4EDF72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0480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X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915510" name="Text Box 54">
            <a:extLst>
              <a:ext uri="{FF2B5EF4-FFF2-40B4-BE49-F238E27FC236}">
                <a16:creationId xmlns:a16="http://schemas.microsoft.com/office/drawing/2014/main" id="{9446698C-B92D-4F1B-8B61-9436CCB15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422526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X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915511" name="Text Box 55">
            <a:extLst>
              <a:ext uri="{FF2B5EF4-FFF2-40B4-BE49-F238E27FC236}">
                <a16:creationId xmlns:a16="http://schemas.microsoft.com/office/drawing/2014/main" id="{75C70462-0BBF-49DE-BBE6-854D75360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0480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>
                <a:solidFill>
                  <a:srgbClr val="FF95A7"/>
                </a:solidFill>
              </a:rPr>
              <a:t>X</a:t>
            </a:r>
            <a:endParaRPr lang="en-US" altLang="en-US" sz="2000">
              <a:solidFill>
                <a:srgbClr val="FF95A7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5512" name="Text Box 56">
            <a:extLst>
              <a:ext uri="{FF2B5EF4-FFF2-40B4-BE49-F238E27FC236}">
                <a16:creationId xmlns:a16="http://schemas.microsoft.com/office/drawing/2014/main" id="{7149B35F-079F-4EF7-9C04-4563D392A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422526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>
                <a:solidFill>
                  <a:srgbClr val="FF95A7"/>
                </a:solidFill>
              </a:rPr>
              <a:t>X</a:t>
            </a:r>
            <a:endParaRPr lang="en-US" altLang="en-US" sz="2000">
              <a:solidFill>
                <a:srgbClr val="FF95A7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5513" name="Text Box 57">
            <a:extLst>
              <a:ext uri="{FF2B5EF4-FFF2-40B4-BE49-F238E27FC236}">
                <a16:creationId xmlns:a16="http://schemas.microsoft.com/office/drawing/2014/main" id="{6F7B9658-B927-4F4F-9A43-7EF3E18A7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44196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X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351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15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15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915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915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15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915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915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915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915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915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915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915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915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915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915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915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91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91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915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915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" fill="hold"/>
                                        <p:tgtEl>
                                          <p:spTgt spid="915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" fill="hold"/>
                                        <p:tgtEl>
                                          <p:spTgt spid="915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 fill="hold"/>
                                        <p:tgtEl>
                                          <p:spTgt spid="915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915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502" grpId="0" build="p" autoUpdateAnimBg="0"/>
      <p:bldP spid="915503" grpId="0" build="p" autoUpdateAnimBg="0"/>
      <p:bldP spid="915504" grpId="0" build="p" autoUpdateAnimBg="0"/>
      <p:bldP spid="915505" grpId="0" build="p" autoUpdateAnimBg="0"/>
      <p:bldP spid="915506" grpId="0" build="p" autoUpdateAnimBg="0"/>
      <p:bldP spid="915507" grpId="0" build="p" autoUpdateAnimBg="0"/>
      <p:bldP spid="915508" grpId="0" build="p" autoUpdateAnimBg="0"/>
      <p:bldP spid="915509" grpId="0" build="p" autoUpdateAnimBg="0"/>
      <p:bldP spid="915510" grpId="0" build="p" autoUpdateAnimBg="0"/>
      <p:bldP spid="915511" grpId="0" build="p" autoUpdateAnimBg="0"/>
      <p:bldP spid="915512" grpId="0" build="p" autoUpdateAnimBg="0"/>
      <p:bldP spid="915513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3201" y="2574543"/>
            <a:ext cx="4801615" cy="23672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0385F5-2531-4E4D-B0C2-29FA0689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730842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Where Does Energy Go in CMOS?</a:t>
            </a:r>
          </a:p>
        </p:txBody>
      </p:sp>
      <p:sp>
        <p:nvSpPr>
          <p:cNvPr id="3" name="object 3"/>
          <p:cNvSpPr/>
          <p:nvPr/>
        </p:nvSpPr>
        <p:spPr>
          <a:xfrm>
            <a:off x="4262120" y="3634231"/>
            <a:ext cx="461433" cy="3387"/>
          </a:xfrm>
          <a:custGeom>
            <a:avLst/>
            <a:gdLst/>
            <a:ahLst/>
            <a:cxnLst/>
            <a:rect l="l" t="t" r="r" b="b"/>
            <a:pathLst>
              <a:path w="346075" h="2539">
                <a:moveTo>
                  <a:pt x="0" y="2539"/>
                </a:moveTo>
                <a:lnTo>
                  <a:pt x="345821" y="0"/>
                </a:lnTo>
              </a:path>
            </a:pathLst>
          </a:custGeom>
          <a:ln w="2857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375913" y="3743960"/>
            <a:ext cx="231140" cy="5080"/>
          </a:xfrm>
          <a:custGeom>
            <a:avLst/>
            <a:gdLst/>
            <a:ahLst/>
            <a:cxnLst/>
            <a:rect l="l" t="t" r="r" b="b"/>
            <a:pathLst>
              <a:path w="173354" h="3810">
                <a:moveTo>
                  <a:pt x="-14287" y="1689"/>
                </a:moveTo>
                <a:lnTo>
                  <a:pt x="187198" y="1689"/>
                </a:lnTo>
              </a:path>
            </a:pathLst>
          </a:custGeom>
          <a:ln w="3195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5" name="object 5"/>
          <p:cNvGrpSpPr/>
          <p:nvPr/>
        </p:nvGrpSpPr>
        <p:grpSpPr>
          <a:xfrm>
            <a:off x="3525097" y="2172461"/>
            <a:ext cx="2238585" cy="1371600"/>
            <a:chOff x="2643822" y="1629346"/>
            <a:chExt cx="1678939" cy="1028700"/>
          </a:xfrm>
        </p:grpSpPr>
        <p:sp>
          <p:nvSpPr>
            <p:cNvPr id="6" name="object 6"/>
            <p:cNvSpPr/>
            <p:nvPr/>
          </p:nvSpPr>
          <p:spPr>
            <a:xfrm>
              <a:off x="3379470" y="1643633"/>
              <a:ext cx="5080" cy="370840"/>
            </a:xfrm>
            <a:custGeom>
              <a:avLst/>
              <a:gdLst/>
              <a:ahLst/>
              <a:cxnLst/>
              <a:rect l="l" t="t" r="r" b="b"/>
              <a:pathLst>
                <a:path w="5079" h="370839">
                  <a:moveTo>
                    <a:pt x="4813" y="0"/>
                  </a:moveTo>
                  <a:lnTo>
                    <a:pt x="0" y="370573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108198" y="1643633"/>
              <a:ext cx="514984" cy="0"/>
            </a:xfrm>
            <a:custGeom>
              <a:avLst/>
              <a:gdLst/>
              <a:ahLst/>
              <a:cxnLst/>
              <a:rect l="l" t="t" r="r" b="b"/>
              <a:pathLst>
                <a:path w="514985">
                  <a:moveTo>
                    <a:pt x="0" y="0"/>
                  </a:moveTo>
                  <a:lnTo>
                    <a:pt x="514946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62706" y="2273045"/>
              <a:ext cx="5080" cy="370840"/>
            </a:xfrm>
            <a:custGeom>
              <a:avLst/>
              <a:gdLst/>
              <a:ahLst/>
              <a:cxnLst/>
              <a:rect l="l" t="t" r="r" b="b"/>
              <a:pathLst>
                <a:path w="5079" h="370839">
                  <a:moveTo>
                    <a:pt x="4813" y="0"/>
                  </a:moveTo>
                  <a:lnTo>
                    <a:pt x="0" y="370573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114294" y="2643377"/>
              <a:ext cx="514984" cy="0"/>
            </a:xfrm>
            <a:custGeom>
              <a:avLst/>
              <a:gdLst/>
              <a:ahLst/>
              <a:cxnLst/>
              <a:rect l="l" t="t" r="r" b="b"/>
              <a:pathLst>
                <a:path w="514985">
                  <a:moveTo>
                    <a:pt x="0" y="0"/>
                  </a:moveTo>
                  <a:lnTo>
                    <a:pt x="514946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51760" y="2135123"/>
              <a:ext cx="489584" cy="0"/>
            </a:xfrm>
            <a:custGeom>
              <a:avLst/>
              <a:gdLst/>
              <a:ahLst/>
              <a:cxnLst/>
              <a:rect l="l" t="t" r="r" b="b"/>
              <a:pathLst>
                <a:path w="489585">
                  <a:moveTo>
                    <a:pt x="0" y="0"/>
                  </a:moveTo>
                  <a:lnTo>
                    <a:pt x="489204" y="0"/>
                  </a:lnTo>
                </a:path>
              </a:pathLst>
            </a:custGeom>
            <a:ln w="158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732276" y="2135123"/>
              <a:ext cx="483234" cy="0"/>
            </a:xfrm>
            <a:custGeom>
              <a:avLst/>
              <a:gdLst/>
              <a:ahLst/>
              <a:cxnLst/>
              <a:rect l="l" t="t" r="r" b="b"/>
              <a:pathLst>
                <a:path w="483235">
                  <a:moveTo>
                    <a:pt x="0" y="0"/>
                  </a:moveTo>
                  <a:lnTo>
                    <a:pt x="483108" y="0"/>
                  </a:lnTo>
                </a:path>
              </a:pathLst>
            </a:custGeom>
            <a:ln w="158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7744" y="1904999"/>
              <a:ext cx="269875" cy="200025"/>
            </a:xfrm>
            <a:custGeom>
              <a:avLst/>
              <a:gdLst/>
              <a:ahLst/>
              <a:cxnLst/>
              <a:rect l="l" t="t" r="r" b="b"/>
              <a:pathLst>
                <a:path w="269875" h="200025">
                  <a:moveTo>
                    <a:pt x="0" y="0"/>
                  </a:moveTo>
                  <a:lnTo>
                    <a:pt x="269748" y="0"/>
                  </a:lnTo>
                  <a:lnTo>
                    <a:pt x="269748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252643" y="951781"/>
            <a:ext cx="2241973" cy="11199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200" spc="-13" dirty="0">
                <a:latin typeface="Calibri"/>
                <a:cs typeface="Calibri"/>
              </a:rPr>
              <a:t>Symbol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(INV)</a:t>
            </a:r>
            <a:endParaRPr sz="3200">
              <a:latin typeface="Calibri"/>
              <a:cs typeface="Calibri"/>
            </a:endParaRPr>
          </a:p>
          <a:p>
            <a:pPr marL="1110798">
              <a:spcBef>
                <a:spcPts val="2153"/>
              </a:spcBef>
            </a:pPr>
            <a:r>
              <a:rPr sz="3200" i="1" baseline="13888" dirty="0">
                <a:latin typeface="Arial"/>
                <a:cs typeface="Arial"/>
              </a:rPr>
              <a:t>V</a:t>
            </a:r>
            <a:r>
              <a:rPr sz="1400" i="1" dirty="0">
                <a:latin typeface="Arial"/>
                <a:cs typeface="Arial"/>
              </a:rPr>
              <a:t>DD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80427" y="2516747"/>
            <a:ext cx="387773" cy="2829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733" spc="-7" dirty="0">
                <a:latin typeface="Arial"/>
                <a:cs typeface="Arial"/>
              </a:rPr>
              <a:t>O</a:t>
            </a:r>
            <a:r>
              <a:rPr sz="1733" spc="-13" dirty="0">
                <a:latin typeface="Arial"/>
                <a:cs typeface="Arial"/>
              </a:rPr>
              <a:t>ut</a:t>
            </a:r>
            <a:endParaRPr sz="1733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74719" y="2540001"/>
            <a:ext cx="149013" cy="266700"/>
          </a:xfrm>
          <a:custGeom>
            <a:avLst/>
            <a:gdLst/>
            <a:ahLst/>
            <a:cxnLst/>
            <a:rect l="l" t="t" r="r" b="b"/>
            <a:pathLst>
              <a:path w="111760" h="200025">
                <a:moveTo>
                  <a:pt x="0" y="0"/>
                </a:moveTo>
                <a:lnTo>
                  <a:pt x="111251" y="0"/>
                </a:lnTo>
                <a:lnTo>
                  <a:pt x="111251" y="199644"/>
                </a:lnTo>
                <a:lnTo>
                  <a:pt x="0" y="19964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3458497" y="2516747"/>
            <a:ext cx="180340" cy="2829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733" spc="-7" dirty="0">
                <a:latin typeface="Arial"/>
                <a:cs typeface="Arial"/>
              </a:rPr>
              <a:t>A</a:t>
            </a:r>
            <a:endParaRPr sz="1733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85809" y="2523743"/>
            <a:ext cx="359833" cy="266700"/>
          </a:xfrm>
          <a:custGeom>
            <a:avLst/>
            <a:gdLst/>
            <a:ahLst/>
            <a:cxnLst/>
            <a:rect l="l" t="t" r="r" b="b"/>
            <a:pathLst>
              <a:path w="269875" h="200025">
                <a:moveTo>
                  <a:pt x="0" y="0"/>
                </a:moveTo>
                <a:lnTo>
                  <a:pt x="269748" y="0"/>
                </a:lnTo>
                <a:lnTo>
                  <a:pt x="269748" y="199644"/>
                </a:lnTo>
                <a:lnTo>
                  <a:pt x="0" y="19964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8" name="object 18"/>
          <p:cNvGrpSpPr/>
          <p:nvPr/>
        </p:nvGrpSpPr>
        <p:grpSpPr>
          <a:xfrm>
            <a:off x="4192269" y="2505710"/>
            <a:ext cx="1661160" cy="1049020"/>
            <a:chOff x="3144202" y="1879282"/>
            <a:chExt cx="1245870" cy="786765"/>
          </a:xfrm>
        </p:grpSpPr>
        <p:sp>
          <p:nvSpPr>
            <p:cNvPr id="19" name="object 19"/>
            <p:cNvSpPr/>
            <p:nvPr/>
          </p:nvSpPr>
          <p:spPr>
            <a:xfrm>
              <a:off x="3158489" y="2135886"/>
              <a:ext cx="485140" cy="242570"/>
            </a:xfrm>
            <a:custGeom>
              <a:avLst/>
              <a:gdLst/>
              <a:ahLst/>
              <a:cxnLst/>
              <a:rect l="l" t="t" r="r" b="b"/>
              <a:pathLst>
                <a:path w="485139" h="242569">
                  <a:moveTo>
                    <a:pt x="484631" y="0"/>
                  </a:moveTo>
                  <a:lnTo>
                    <a:pt x="0" y="242315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158489" y="1893570"/>
              <a:ext cx="0" cy="485140"/>
            </a:xfrm>
            <a:custGeom>
              <a:avLst/>
              <a:gdLst/>
              <a:ahLst/>
              <a:cxnLst/>
              <a:rect l="l" t="t" r="r" b="b"/>
              <a:pathLst>
                <a:path h="485139">
                  <a:moveTo>
                    <a:pt x="0" y="48463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158489" y="1893570"/>
              <a:ext cx="485140" cy="242570"/>
            </a:xfrm>
            <a:custGeom>
              <a:avLst/>
              <a:gdLst/>
              <a:ahLst/>
              <a:cxnLst/>
              <a:rect l="l" t="t" r="r" b="b"/>
              <a:pathLst>
                <a:path w="485139" h="242569">
                  <a:moveTo>
                    <a:pt x="484631" y="24231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8834" y="2075878"/>
              <a:ext cx="118490" cy="1200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3" name="object 23"/>
            <p:cNvSpPr/>
            <p:nvPr/>
          </p:nvSpPr>
          <p:spPr>
            <a:xfrm>
              <a:off x="3871721" y="2321814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520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879341" y="2434590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520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874769" y="2644902"/>
              <a:ext cx="514984" cy="0"/>
            </a:xfrm>
            <a:custGeom>
              <a:avLst/>
              <a:gdLst/>
              <a:ahLst/>
              <a:cxnLst/>
              <a:rect l="l" t="t" r="r" b="b"/>
              <a:pathLst>
                <a:path w="514985">
                  <a:moveTo>
                    <a:pt x="0" y="0"/>
                  </a:moveTo>
                  <a:lnTo>
                    <a:pt x="514946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112513" y="2434590"/>
              <a:ext cx="0" cy="231775"/>
            </a:xfrm>
            <a:custGeom>
              <a:avLst/>
              <a:gdLst/>
              <a:ahLst/>
              <a:cxnLst/>
              <a:rect l="l" t="t" r="r" b="b"/>
              <a:pathLst>
                <a:path h="231775">
                  <a:moveTo>
                    <a:pt x="0" y="0"/>
                  </a:moveTo>
                  <a:lnTo>
                    <a:pt x="0" y="231368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107941" y="2134362"/>
              <a:ext cx="0" cy="178435"/>
            </a:xfrm>
            <a:custGeom>
              <a:avLst/>
              <a:gdLst/>
              <a:ahLst/>
              <a:cxnLst/>
              <a:rect l="l" t="t" r="r" b="b"/>
              <a:pathLst>
                <a:path h="178435">
                  <a:moveTo>
                    <a:pt x="0" y="0"/>
                  </a:moveTo>
                  <a:lnTo>
                    <a:pt x="0" y="178409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368224" y="2499813"/>
            <a:ext cx="387773" cy="2829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733" spc="-7" dirty="0">
                <a:latin typeface="Arial"/>
                <a:cs typeface="Arial"/>
              </a:rPr>
              <a:t>O</a:t>
            </a:r>
            <a:r>
              <a:rPr sz="1733" spc="-13" dirty="0">
                <a:latin typeface="Arial"/>
                <a:cs typeface="Arial"/>
              </a:rPr>
              <a:t>u</a:t>
            </a:r>
            <a:r>
              <a:rPr sz="1733" spc="-7" dirty="0">
                <a:latin typeface="Arial"/>
                <a:cs typeface="Arial"/>
              </a:rPr>
              <a:t>t</a:t>
            </a:r>
            <a:endParaRPr sz="1733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63536" y="2523743"/>
            <a:ext cx="149013" cy="266700"/>
          </a:xfrm>
          <a:custGeom>
            <a:avLst/>
            <a:gdLst/>
            <a:ahLst/>
            <a:cxnLst/>
            <a:rect l="l" t="t" r="r" b="b"/>
            <a:pathLst>
              <a:path w="111760" h="200025">
                <a:moveTo>
                  <a:pt x="0" y="0"/>
                </a:moveTo>
                <a:lnTo>
                  <a:pt x="111251" y="0"/>
                </a:lnTo>
                <a:lnTo>
                  <a:pt x="111251" y="199644"/>
                </a:lnTo>
                <a:lnTo>
                  <a:pt x="0" y="19964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7385219" y="2499813"/>
            <a:ext cx="569807" cy="2829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  <a:tabLst>
                <a:tab pos="552013" algn="l"/>
              </a:tabLst>
            </a:pPr>
            <a:r>
              <a:rPr sz="1733" u="heavy" spc="-7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A	</a:t>
            </a:r>
            <a:endParaRPr sz="1733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276088" y="3638296"/>
            <a:ext cx="461433" cy="3387"/>
          </a:xfrm>
          <a:custGeom>
            <a:avLst/>
            <a:gdLst/>
            <a:ahLst/>
            <a:cxnLst/>
            <a:rect l="l" t="t" r="r" b="b"/>
            <a:pathLst>
              <a:path w="346075" h="2539">
                <a:moveTo>
                  <a:pt x="0" y="2539"/>
                </a:moveTo>
                <a:lnTo>
                  <a:pt x="345821" y="0"/>
                </a:lnTo>
              </a:path>
            </a:pathLst>
          </a:custGeom>
          <a:ln w="2857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5387847" y="3745992"/>
            <a:ext cx="231140" cy="5080"/>
          </a:xfrm>
          <a:custGeom>
            <a:avLst/>
            <a:gdLst/>
            <a:ahLst/>
            <a:cxnLst/>
            <a:rect l="l" t="t" r="r" b="b"/>
            <a:pathLst>
              <a:path w="173354" h="3810">
                <a:moveTo>
                  <a:pt x="-14287" y="1689"/>
                </a:moveTo>
                <a:lnTo>
                  <a:pt x="187198" y="1689"/>
                </a:lnTo>
              </a:path>
            </a:pathLst>
          </a:custGeom>
          <a:ln w="3195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3" name="object 33"/>
          <p:cNvGrpSpPr/>
          <p:nvPr/>
        </p:nvGrpSpPr>
        <p:grpSpPr>
          <a:xfrm>
            <a:off x="7158481" y="1188466"/>
            <a:ext cx="3076787" cy="3211407"/>
            <a:chOff x="5368861" y="891349"/>
            <a:chExt cx="2307590" cy="2408555"/>
          </a:xfrm>
        </p:grpSpPr>
        <p:sp>
          <p:nvSpPr>
            <p:cNvPr id="34" name="object 34"/>
            <p:cNvSpPr/>
            <p:nvPr/>
          </p:nvSpPr>
          <p:spPr>
            <a:xfrm>
              <a:off x="5373623" y="896111"/>
              <a:ext cx="1841500" cy="2108200"/>
            </a:xfrm>
            <a:custGeom>
              <a:avLst/>
              <a:gdLst/>
              <a:ahLst/>
              <a:cxnLst/>
              <a:rect l="l" t="t" r="r" b="b"/>
              <a:pathLst>
                <a:path w="1841500" h="2108200">
                  <a:moveTo>
                    <a:pt x="0" y="0"/>
                  </a:moveTo>
                  <a:lnTo>
                    <a:pt x="1840992" y="0"/>
                  </a:lnTo>
                  <a:lnTo>
                    <a:pt x="1840992" y="2107692"/>
                  </a:lnTo>
                  <a:lnTo>
                    <a:pt x="0" y="21076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496811" y="2100072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158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96811" y="26228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7937" y="9143"/>
                  </a:moveTo>
                  <a:lnTo>
                    <a:pt x="7937" y="9143"/>
                  </a:lnTo>
                </a:path>
              </a:pathLst>
            </a:custGeom>
            <a:ln w="1828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323075" y="2622804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>
                  <a:moveTo>
                    <a:pt x="173736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033515" y="2508503"/>
              <a:ext cx="203200" cy="0"/>
            </a:xfrm>
            <a:custGeom>
              <a:avLst/>
              <a:gdLst/>
              <a:ahLst/>
              <a:cxnLst/>
              <a:rect l="l" t="t" r="r" b="b"/>
              <a:pathLst>
                <a:path w="203200">
                  <a:moveTo>
                    <a:pt x="202691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236207" y="2392679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19">
                  <a:moveTo>
                    <a:pt x="0" y="236219"/>
                  </a:moveTo>
                  <a:lnTo>
                    <a:pt x="0" y="0"/>
                  </a:lnTo>
                </a:path>
              </a:pathLst>
            </a:custGeom>
            <a:ln w="3016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496811" y="2641091"/>
              <a:ext cx="0" cy="213360"/>
            </a:xfrm>
            <a:custGeom>
              <a:avLst/>
              <a:gdLst/>
              <a:ahLst/>
              <a:cxnLst/>
              <a:rect l="l" t="t" r="r" b="b"/>
              <a:pathLst>
                <a:path h="213360">
                  <a:moveTo>
                    <a:pt x="0" y="0"/>
                  </a:moveTo>
                  <a:lnTo>
                    <a:pt x="0" y="213360"/>
                  </a:lnTo>
                </a:path>
              </a:pathLst>
            </a:custGeom>
            <a:ln w="158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321551" y="2162555"/>
              <a:ext cx="175260" cy="230504"/>
            </a:xfrm>
            <a:custGeom>
              <a:avLst/>
              <a:gdLst/>
              <a:ahLst/>
              <a:cxnLst/>
              <a:rect l="l" t="t" r="r" b="b"/>
              <a:pathLst>
                <a:path w="175260" h="230505">
                  <a:moveTo>
                    <a:pt x="175260" y="0"/>
                  </a:moveTo>
                  <a:lnTo>
                    <a:pt x="175260" y="230124"/>
                  </a:lnTo>
                  <a:lnTo>
                    <a:pt x="125869" y="230124"/>
                  </a:lnTo>
                  <a:lnTo>
                    <a:pt x="0" y="230124"/>
                  </a:lnTo>
                </a:path>
              </a:pathLst>
            </a:custGeom>
            <a:ln w="158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323075" y="2334767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948"/>
                  </a:moveTo>
                  <a:lnTo>
                    <a:pt x="0" y="0"/>
                  </a:lnTo>
                </a:path>
              </a:pathLst>
            </a:custGeom>
            <a:ln w="3016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496811" y="1560575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-7937" y="8381"/>
                  </a:moveTo>
                  <a:lnTo>
                    <a:pt x="7937" y="8381"/>
                  </a:lnTo>
                </a:path>
              </a:pathLst>
            </a:custGeom>
            <a:ln w="16763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323075" y="1577339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>
                  <a:moveTo>
                    <a:pt x="173736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033515" y="1687067"/>
              <a:ext cx="94615" cy="5080"/>
            </a:xfrm>
            <a:custGeom>
              <a:avLst/>
              <a:gdLst/>
              <a:ahLst/>
              <a:cxnLst/>
              <a:rect l="l" t="t" r="r" b="b"/>
              <a:pathLst>
                <a:path w="94614" h="5080">
                  <a:moveTo>
                    <a:pt x="-7937" y="2286"/>
                  </a:moveTo>
                  <a:lnTo>
                    <a:pt x="102425" y="2286"/>
                  </a:lnTo>
                </a:path>
              </a:pathLst>
            </a:custGeom>
            <a:ln w="2044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236207" y="1571243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19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3016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496811" y="1245107"/>
              <a:ext cx="0" cy="315595"/>
            </a:xfrm>
            <a:custGeom>
              <a:avLst/>
              <a:gdLst/>
              <a:ahLst/>
              <a:cxnLst/>
              <a:rect l="l" t="t" r="r" b="b"/>
              <a:pathLst>
                <a:path h="315594">
                  <a:moveTo>
                    <a:pt x="0" y="315467"/>
                  </a:moveTo>
                  <a:lnTo>
                    <a:pt x="0" y="0"/>
                  </a:lnTo>
                </a:path>
              </a:pathLst>
            </a:custGeom>
            <a:ln w="158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321551" y="1807463"/>
              <a:ext cx="175260" cy="233679"/>
            </a:xfrm>
            <a:custGeom>
              <a:avLst/>
              <a:gdLst/>
              <a:ahLst/>
              <a:cxnLst/>
              <a:rect l="l" t="t" r="r" b="b"/>
              <a:pathLst>
                <a:path w="175260" h="233680">
                  <a:moveTo>
                    <a:pt x="175260" y="233172"/>
                  </a:moveTo>
                  <a:lnTo>
                    <a:pt x="175260" y="0"/>
                  </a:lnTo>
                  <a:lnTo>
                    <a:pt x="125869" y="0"/>
                  </a:lnTo>
                  <a:lnTo>
                    <a:pt x="0" y="0"/>
                  </a:lnTo>
                </a:path>
              </a:pathLst>
            </a:custGeom>
            <a:ln w="158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323075" y="1519427"/>
              <a:ext cx="0" cy="347980"/>
            </a:xfrm>
            <a:custGeom>
              <a:avLst/>
              <a:gdLst/>
              <a:ahLst/>
              <a:cxnLst/>
              <a:rect l="l" t="t" r="r" b="b"/>
              <a:pathLst>
                <a:path h="347980">
                  <a:moveTo>
                    <a:pt x="0" y="0"/>
                  </a:moveTo>
                  <a:lnTo>
                    <a:pt x="0" y="347472"/>
                  </a:lnTo>
                </a:path>
              </a:pathLst>
            </a:custGeom>
            <a:ln w="3016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940551" y="1691639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>
                  <a:moveTo>
                    <a:pt x="92963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949695" y="2508503"/>
              <a:ext cx="83820" cy="0"/>
            </a:xfrm>
            <a:custGeom>
              <a:avLst/>
              <a:gdLst/>
              <a:ahLst/>
              <a:cxnLst/>
              <a:rect l="l" t="t" r="r" b="b"/>
              <a:pathLst>
                <a:path w="83820">
                  <a:moveTo>
                    <a:pt x="83820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945123" y="1687067"/>
              <a:ext cx="0" cy="810895"/>
            </a:xfrm>
            <a:custGeom>
              <a:avLst/>
              <a:gdLst/>
              <a:ahLst/>
              <a:cxnLst/>
              <a:rect l="l" t="t" r="r" b="b"/>
              <a:pathLst>
                <a:path h="810894">
                  <a:moveTo>
                    <a:pt x="0" y="810767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4446" y="1626266"/>
              <a:ext cx="121602" cy="12312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4" name="object 54"/>
            <p:cNvSpPr/>
            <p:nvPr/>
          </p:nvSpPr>
          <p:spPr>
            <a:xfrm>
              <a:off x="6496811" y="2040636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121919"/>
                  </a:moveTo>
                  <a:lnTo>
                    <a:pt x="0" y="0"/>
                  </a:lnTo>
                </a:path>
              </a:pathLst>
            </a:custGeom>
            <a:ln w="158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473951" y="2977895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0" y="0"/>
                  </a:moveTo>
                  <a:lnTo>
                    <a:pt x="44196" y="0"/>
                  </a:lnTo>
                </a:path>
              </a:pathLst>
            </a:custGeom>
            <a:ln w="3016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428231" y="2933700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90">
                  <a:moveTo>
                    <a:pt x="0" y="0"/>
                  </a:moveTo>
                  <a:lnTo>
                    <a:pt x="135636" y="0"/>
                  </a:lnTo>
                </a:path>
              </a:pathLst>
            </a:custGeom>
            <a:ln w="3016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384035" y="2887979"/>
              <a:ext cx="224154" cy="0"/>
            </a:xfrm>
            <a:custGeom>
              <a:avLst/>
              <a:gdLst/>
              <a:ahLst/>
              <a:cxnLst/>
              <a:rect l="l" t="t" r="r" b="b"/>
              <a:pathLst>
                <a:path w="224154">
                  <a:moveTo>
                    <a:pt x="0" y="0"/>
                  </a:moveTo>
                  <a:lnTo>
                    <a:pt x="224028" y="0"/>
                  </a:lnTo>
                </a:path>
              </a:pathLst>
            </a:custGeom>
            <a:ln w="3016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496811" y="2833116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h="55244">
                  <a:moveTo>
                    <a:pt x="0" y="0"/>
                  </a:moveTo>
                  <a:lnTo>
                    <a:pt x="0" y="54864"/>
                  </a:lnTo>
                </a:path>
              </a:pathLst>
            </a:custGeom>
            <a:ln w="158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312407" y="1245107"/>
              <a:ext cx="428625" cy="0"/>
            </a:xfrm>
            <a:custGeom>
              <a:avLst/>
              <a:gdLst/>
              <a:ahLst/>
              <a:cxnLst/>
              <a:rect l="l" t="t" r="r" b="b"/>
              <a:pathLst>
                <a:path w="428625">
                  <a:moveTo>
                    <a:pt x="0" y="0"/>
                  </a:moveTo>
                  <a:lnTo>
                    <a:pt x="428244" y="0"/>
                  </a:lnTo>
                </a:path>
              </a:pathLst>
            </a:custGeom>
            <a:ln w="3016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361175" y="950975"/>
              <a:ext cx="527685" cy="1697989"/>
            </a:xfrm>
            <a:custGeom>
              <a:avLst/>
              <a:gdLst/>
              <a:ahLst/>
              <a:cxnLst/>
              <a:rect l="l" t="t" r="r" b="b"/>
              <a:pathLst>
                <a:path w="527684" h="1697989">
                  <a:moveTo>
                    <a:pt x="0" y="0"/>
                  </a:moveTo>
                  <a:lnTo>
                    <a:pt x="179831" y="0"/>
                  </a:lnTo>
                  <a:lnTo>
                    <a:pt x="179831" y="219455"/>
                  </a:lnTo>
                  <a:lnTo>
                    <a:pt x="0" y="219455"/>
                  </a:lnTo>
                  <a:lnTo>
                    <a:pt x="0" y="0"/>
                  </a:lnTo>
                  <a:close/>
                </a:path>
                <a:path w="527684" h="1697989">
                  <a:moveTo>
                    <a:pt x="109727" y="73151"/>
                  </a:moveTo>
                  <a:lnTo>
                    <a:pt x="323087" y="73151"/>
                  </a:lnTo>
                  <a:lnTo>
                    <a:pt x="323087" y="227075"/>
                  </a:lnTo>
                  <a:lnTo>
                    <a:pt x="109727" y="227075"/>
                  </a:lnTo>
                  <a:lnTo>
                    <a:pt x="109727" y="73151"/>
                  </a:lnTo>
                  <a:close/>
                </a:path>
                <a:path w="527684" h="1697989">
                  <a:moveTo>
                    <a:pt x="262127" y="0"/>
                  </a:moveTo>
                  <a:lnTo>
                    <a:pt x="425196" y="0"/>
                  </a:lnTo>
                  <a:lnTo>
                    <a:pt x="425196" y="219455"/>
                  </a:lnTo>
                  <a:lnTo>
                    <a:pt x="262127" y="219455"/>
                  </a:lnTo>
                  <a:lnTo>
                    <a:pt x="262127" y="0"/>
                  </a:lnTo>
                  <a:close/>
                </a:path>
                <a:path w="527684" h="1697989">
                  <a:moveTo>
                    <a:pt x="217931" y="614172"/>
                  </a:moveTo>
                  <a:lnTo>
                    <a:pt x="422148" y="614172"/>
                  </a:lnTo>
                  <a:lnTo>
                    <a:pt x="422148" y="833627"/>
                  </a:lnTo>
                  <a:lnTo>
                    <a:pt x="217931" y="833627"/>
                  </a:lnTo>
                  <a:lnTo>
                    <a:pt x="217931" y="614172"/>
                  </a:lnTo>
                  <a:close/>
                </a:path>
                <a:path w="527684" h="1697989">
                  <a:moveTo>
                    <a:pt x="353568" y="687324"/>
                  </a:moveTo>
                  <a:lnTo>
                    <a:pt x="464820" y="687324"/>
                  </a:lnTo>
                  <a:lnTo>
                    <a:pt x="464820" y="841248"/>
                  </a:lnTo>
                  <a:lnTo>
                    <a:pt x="353568" y="841248"/>
                  </a:lnTo>
                  <a:lnTo>
                    <a:pt x="353568" y="687324"/>
                  </a:lnTo>
                  <a:close/>
                </a:path>
                <a:path w="527684" h="1697989">
                  <a:moveTo>
                    <a:pt x="167640" y="1470660"/>
                  </a:moveTo>
                  <a:lnTo>
                    <a:pt x="373380" y="1470660"/>
                  </a:lnTo>
                  <a:lnTo>
                    <a:pt x="373380" y="1688592"/>
                  </a:lnTo>
                  <a:lnTo>
                    <a:pt x="167640" y="1688592"/>
                  </a:lnTo>
                  <a:lnTo>
                    <a:pt x="167640" y="1470660"/>
                  </a:lnTo>
                  <a:close/>
                </a:path>
                <a:path w="527684" h="1697989">
                  <a:moveTo>
                    <a:pt x="304800" y="1542288"/>
                  </a:moveTo>
                  <a:lnTo>
                    <a:pt x="416051" y="1542288"/>
                  </a:lnTo>
                  <a:lnTo>
                    <a:pt x="416051" y="1697736"/>
                  </a:lnTo>
                  <a:lnTo>
                    <a:pt x="304800" y="1697736"/>
                  </a:lnTo>
                  <a:lnTo>
                    <a:pt x="304800" y="1542288"/>
                  </a:lnTo>
                  <a:close/>
                </a:path>
                <a:path w="527684" h="1697989">
                  <a:moveTo>
                    <a:pt x="364235" y="1470660"/>
                  </a:moveTo>
                  <a:lnTo>
                    <a:pt x="527303" y="1470660"/>
                  </a:lnTo>
                  <a:lnTo>
                    <a:pt x="527303" y="1688592"/>
                  </a:lnTo>
                  <a:lnTo>
                    <a:pt x="364235" y="1688592"/>
                  </a:lnTo>
                  <a:lnTo>
                    <a:pt x="364235" y="1470660"/>
                  </a:lnTo>
                  <a:close/>
                </a:path>
              </a:pathLst>
            </a:custGeom>
            <a:ln w="952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840473" y="2446781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5">
                  <a:moveTo>
                    <a:pt x="0" y="0"/>
                  </a:moveTo>
                  <a:lnTo>
                    <a:pt x="481520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846569" y="2561082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5">
                  <a:moveTo>
                    <a:pt x="0" y="0"/>
                  </a:moveTo>
                  <a:lnTo>
                    <a:pt x="481520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841997" y="2769869"/>
              <a:ext cx="514984" cy="0"/>
            </a:xfrm>
            <a:custGeom>
              <a:avLst/>
              <a:gdLst/>
              <a:ahLst/>
              <a:cxnLst/>
              <a:rect l="l" t="t" r="r" b="b"/>
              <a:pathLst>
                <a:path w="514984">
                  <a:moveTo>
                    <a:pt x="0" y="0"/>
                  </a:moveTo>
                  <a:lnTo>
                    <a:pt x="514946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924293" y="2853689"/>
              <a:ext cx="346075" cy="2540"/>
            </a:xfrm>
            <a:custGeom>
              <a:avLst/>
              <a:gdLst/>
              <a:ahLst/>
              <a:cxnLst/>
              <a:rect l="l" t="t" r="r" b="b"/>
              <a:pathLst>
                <a:path w="346075" h="2539">
                  <a:moveTo>
                    <a:pt x="0" y="2539"/>
                  </a:moveTo>
                  <a:lnTo>
                    <a:pt x="345821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7009638" y="2935985"/>
              <a:ext cx="173355" cy="3810"/>
            </a:xfrm>
            <a:custGeom>
              <a:avLst/>
              <a:gdLst/>
              <a:ahLst/>
              <a:cxnLst/>
              <a:rect l="l" t="t" r="r" b="b"/>
              <a:pathLst>
                <a:path w="173354" h="3810">
                  <a:moveTo>
                    <a:pt x="-14287" y="1689"/>
                  </a:moveTo>
                  <a:lnTo>
                    <a:pt x="187198" y="1689"/>
                  </a:lnTo>
                </a:path>
              </a:pathLst>
            </a:custGeom>
            <a:ln w="31953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7079741" y="2561082"/>
              <a:ext cx="0" cy="231775"/>
            </a:xfrm>
            <a:custGeom>
              <a:avLst/>
              <a:gdLst/>
              <a:ahLst/>
              <a:cxnLst/>
              <a:rect l="l" t="t" r="r" b="b"/>
              <a:pathLst>
                <a:path h="231775">
                  <a:moveTo>
                    <a:pt x="0" y="0"/>
                  </a:moveTo>
                  <a:lnTo>
                    <a:pt x="0" y="231368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7075169" y="210083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69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9440" y="1414271"/>
              <a:ext cx="726947" cy="107746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8920" y="2246375"/>
              <a:ext cx="284987" cy="10530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0" name="object 70"/>
            <p:cNvSpPr/>
            <p:nvPr/>
          </p:nvSpPr>
          <p:spPr>
            <a:xfrm>
              <a:off x="6735317" y="2312669"/>
              <a:ext cx="6350" cy="781050"/>
            </a:xfrm>
            <a:custGeom>
              <a:avLst/>
              <a:gdLst/>
              <a:ahLst/>
              <a:cxnLst/>
              <a:rect l="l" t="t" r="r" b="b"/>
              <a:pathLst>
                <a:path w="6350" h="781050">
                  <a:moveTo>
                    <a:pt x="0" y="0"/>
                  </a:moveTo>
                  <a:lnTo>
                    <a:pt x="5867" y="780643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6702996" y="3080335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571"/>
                  </a:lnTo>
                  <a:lnTo>
                    <a:pt x="38671" y="7647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7894586" y="972947"/>
            <a:ext cx="1728047" cy="5095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Calibri"/>
                <a:cs typeface="Calibri"/>
              </a:rPr>
              <a:t>Schematic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216214" y="3571469"/>
            <a:ext cx="1780540" cy="1494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50799" marR="40639">
              <a:spcBef>
                <a:spcPts val="133"/>
              </a:spcBef>
            </a:pPr>
            <a:r>
              <a:rPr sz="3200" spc="-13" dirty="0">
                <a:latin typeface="Calibri"/>
                <a:cs typeface="Calibri"/>
              </a:rPr>
              <a:t>Charging 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apaci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spc="-13" dirty="0">
                <a:latin typeface="Calibri"/>
                <a:cs typeface="Calibri"/>
              </a:rPr>
              <a:t>o</a:t>
            </a:r>
            <a:r>
              <a:rPr sz="3200" spc="-47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 </a:t>
            </a:r>
            <a:r>
              <a:rPr sz="3200" spc="-7" dirty="0">
                <a:latin typeface="Calibri"/>
                <a:cs typeface="Calibri"/>
              </a:rPr>
              <a:t>(CV</a:t>
            </a:r>
            <a:r>
              <a:rPr sz="3200" spc="-9" baseline="24305" dirty="0">
                <a:latin typeface="Calibri"/>
                <a:cs typeface="Calibri"/>
              </a:rPr>
              <a:t>2</a:t>
            </a:r>
            <a:r>
              <a:rPr sz="3200" spc="-7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250080" y="5522305"/>
            <a:ext cx="982133" cy="5095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7" dirty="0">
                <a:latin typeface="Calibri"/>
                <a:cs typeface="Calibri"/>
              </a:rPr>
              <a:t>70</a:t>
            </a:r>
            <a:r>
              <a:rPr sz="3200" dirty="0">
                <a:latin typeface="Calibri"/>
                <a:cs typeface="Calibri"/>
              </a:rPr>
              <a:t>%)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869238" y="4094215"/>
            <a:ext cx="1365673" cy="5095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Calibri"/>
                <a:cs typeface="Calibri"/>
              </a:rPr>
              <a:t>L</a:t>
            </a:r>
            <a:r>
              <a:rPr sz="3200" spc="7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3" dirty="0">
                <a:latin typeface="Calibri"/>
                <a:cs typeface="Calibri"/>
              </a:rPr>
              <a:t>k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869238" y="5557255"/>
            <a:ext cx="982133" cy="5095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7" dirty="0">
                <a:latin typeface="Calibri"/>
                <a:cs typeface="Calibri"/>
              </a:rPr>
              <a:t>30</a:t>
            </a:r>
            <a:r>
              <a:rPr sz="3200" dirty="0">
                <a:latin typeface="Calibri"/>
                <a:cs typeface="Calibri"/>
              </a:rPr>
              <a:t>%)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8282939" y="3109461"/>
            <a:ext cx="2788919" cy="1263225"/>
            <a:chOff x="6212204" y="2332095"/>
            <a:chExt cx="2091689" cy="947419"/>
          </a:xfrm>
        </p:grpSpPr>
        <p:sp>
          <p:nvSpPr>
            <p:cNvPr id="78" name="object 78"/>
            <p:cNvSpPr/>
            <p:nvPr/>
          </p:nvSpPr>
          <p:spPr>
            <a:xfrm>
              <a:off x="6221729" y="3004562"/>
              <a:ext cx="401955" cy="265430"/>
            </a:xfrm>
            <a:custGeom>
              <a:avLst/>
              <a:gdLst/>
              <a:ahLst/>
              <a:cxnLst/>
              <a:rect l="l" t="t" r="r" b="b"/>
              <a:pathLst>
                <a:path w="401954" h="265429">
                  <a:moveTo>
                    <a:pt x="0" y="264947"/>
                  </a:moveTo>
                  <a:lnTo>
                    <a:pt x="401637" y="0"/>
                  </a:lnTo>
                </a:path>
              </a:pathLst>
            </a:custGeom>
            <a:ln w="19050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661903" y="2341620"/>
              <a:ext cx="632460" cy="356235"/>
            </a:xfrm>
            <a:custGeom>
              <a:avLst/>
              <a:gdLst/>
              <a:ahLst/>
              <a:cxnLst/>
              <a:rect l="l" t="t" r="r" b="b"/>
              <a:pathLst>
                <a:path w="632459" h="356235">
                  <a:moveTo>
                    <a:pt x="632167" y="35573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latin typeface="Calibri"/>
                <a:cs typeface="Calibri"/>
              </a:rPr>
              <a:t>Garcia,</a:t>
            </a:r>
            <a:r>
              <a:rPr sz="1133" spc="-27" dirty="0">
                <a:latin typeface="Calibri"/>
                <a:cs typeface="Calibri"/>
              </a:rPr>
              <a:t> </a:t>
            </a:r>
            <a:r>
              <a:rPr sz="1133" spc="7" dirty="0"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144893" y="6594174"/>
            <a:ext cx="993140" cy="2334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47" dirty="0">
                <a:latin typeface="Trebuchet MS"/>
                <a:cs typeface="Trebuchet MS"/>
              </a:rPr>
              <a:t> </a:t>
            </a:r>
            <a:r>
              <a:rPr sz="1467" b="1" spc="-140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sz="1467" b="1" spc="-140" dirty="0">
                <a:latin typeface="Trebuchet MS"/>
                <a:cs typeface="Trebuchet MS"/>
              </a:rPr>
              <a:pPr marL="16933">
                <a:spcBef>
                  <a:spcPts val="60"/>
                </a:spcBef>
              </a:pPr>
              <a:t>24</a:t>
            </a:fld>
            <a:r>
              <a:rPr sz="1467" b="1" spc="-140" dirty="0">
                <a:latin typeface="Trebuchet MS"/>
                <a:cs typeface="Trebuchet MS"/>
              </a:rPr>
              <a:t>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9C3B0DAB-FBAA-4E57-9239-50FD2B65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350435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Energy per Task</a:t>
            </a:r>
          </a:p>
        </p:txBody>
      </p:sp>
      <p:sp>
        <p:nvSpPr>
          <p:cNvPr id="3" name="object 3"/>
          <p:cNvSpPr/>
          <p:nvPr/>
        </p:nvSpPr>
        <p:spPr>
          <a:xfrm>
            <a:off x="3763264" y="1241551"/>
            <a:ext cx="7721600" cy="892387"/>
          </a:xfrm>
          <a:custGeom>
            <a:avLst/>
            <a:gdLst/>
            <a:ahLst/>
            <a:cxnLst/>
            <a:rect l="l" t="t" r="r" b="b"/>
            <a:pathLst>
              <a:path w="5791200" h="669290">
                <a:moveTo>
                  <a:pt x="0" y="0"/>
                </a:moveTo>
                <a:lnTo>
                  <a:pt x="5791200" y="0"/>
                </a:lnTo>
                <a:lnTo>
                  <a:pt x="5791200" y="669036"/>
                </a:lnTo>
                <a:lnTo>
                  <a:pt x="0" y="6690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D7E055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097098" y="1228292"/>
            <a:ext cx="1599353" cy="836126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6933" marR="6773">
              <a:lnSpc>
                <a:spcPts val="3107"/>
              </a:lnSpc>
              <a:spcBef>
                <a:spcPts val="320"/>
              </a:spcBef>
            </a:pPr>
            <a:r>
              <a:rPr sz="2667" u="sng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67" u="sng" spc="-13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67" u="sng" spc="-7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Energy</a:t>
            </a:r>
            <a:r>
              <a:rPr sz="2667" spc="47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=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Program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6578" y="1228293"/>
            <a:ext cx="3619500" cy="836126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3674" marR="6773" indent="-217588">
              <a:lnSpc>
                <a:spcPts val="3107"/>
              </a:lnSpc>
              <a:spcBef>
                <a:spcPts val="320"/>
              </a:spcBef>
              <a:tabLst>
                <a:tab pos="1783882" algn="l"/>
                <a:tab pos="2101374" algn="l"/>
              </a:tabLst>
            </a:pPr>
            <a:r>
              <a:rPr sz="2667" u="sng" spc="-7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Instructions</a:t>
            </a:r>
            <a:r>
              <a:rPr sz="2667" spc="-7" dirty="0">
                <a:latin typeface="Calibri"/>
                <a:cs typeface="Calibri"/>
              </a:rPr>
              <a:t>		</a:t>
            </a:r>
            <a:r>
              <a:rPr sz="2667" u="sng" spc="-7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Energy 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Program	</a:t>
            </a:r>
            <a:r>
              <a:rPr sz="2667" dirty="0">
                <a:latin typeface="Calibri"/>
                <a:cs typeface="Calibri"/>
              </a:rPr>
              <a:t>*</a:t>
            </a:r>
            <a:r>
              <a:rPr sz="2667" spc="50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63264" y="2460752"/>
            <a:ext cx="7721600" cy="892387"/>
          </a:xfrm>
          <a:custGeom>
            <a:avLst/>
            <a:gdLst/>
            <a:ahLst/>
            <a:cxnLst/>
            <a:rect l="l" t="t" r="r" b="b"/>
            <a:pathLst>
              <a:path w="5791200" h="669289">
                <a:moveTo>
                  <a:pt x="0" y="0"/>
                </a:moveTo>
                <a:lnTo>
                  <a:pt x="5791200" y="0"/>
                </a:lnTo>
                <a:lnTo>
                  <a:pt x="5791200" y="669036"/>
                </a:lnTo>
                <a:lnTo>
                  <a:pt x="0" y="6690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D7E055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8771799" y="2345892"/>
            <a:ext cx="408940" cy="42832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4000" spc="9" baseline="-16666" dirty="0">
                <a:latin typeface="Calibri"/>
                <a:cs typeface="Calibri"/>
              </a:rPr>
              <a:t>V</a:t>
            </a:r>
            <a:r>
              <a:rPr sz="1733" spc="7" dirty="0">
                <a:latin typeface="Calibri"/>
                <a:cs typeface="Calibri"/>
              </a:rPr>
              <a:t>2</a:t>
            </a:r>
            <a:endParaRPr sz="1733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7097" y="2447493"/>
            <a:ext cx="4515272" cy="836126"/>
          </a:xfrm>
          <a:prstGeom prst="rect">
            <a:avLst/>
          </a:prstGeom>
          <a:ln>
            <a:noFill/>
          </a:ln>
        </p:spPr>
        <p:txBody>
          <a:bodyPr vert="horz" wrap="square" lIns="0" tIns="40640" rIns="0" bIns="0" rtlCol="0">
            <a:spAutoFit/>
          </a:bodyPr>
          <a:lstStyle/>
          <a:p>
            <a:pPr marL="16933" marR="6773">
              <a:lnSpc>
                <a:spcPts val="3107"/>
              </a:lnSpc>
              <a:spcBef>
                <a:spcPts val="320"/>
              </a:spcBef>
              <a:tabLst>
                <a:tab pos="1910032" algn="l"/>
                <a:tab pos="2103914" algn="l"/>
                <a:tab pos="3842924" algn="l"/>
                <a:tab pos="4316199" algn="l"/>
              </a:tabLst>
            </a:pPr>
            <a:r>
              <a:rPr sz="2667" u="sng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67" u="sng" spc="-13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67" u="sng" spc="7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</a:t>
            </a:r>
            <a:r>
              <a:rPr sz="2667" u="sng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</a:t>
            </a:r>
            <a:r>
              <a:rPr sz="2667" u="sng" spc="-7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</a:t>
            </a:r>
            <a:r>
              <a:rPr sz="2667" u="sng" spc="-40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</a:t>
            </a:r>
            <a:r>
              <a:rPr sz="2667" u="sng" spc="7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</a:t>
            </a:r>
            <a:r>
              <a:rPr sz="2667" u="sng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y </a:t>
            </a:r>
            <a:r>
              <a:rPr sz="2667" u="sng" spc="-33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α	</a:t>
            </a:r>
            <a:r>
              <a:rPr sz="2667" u="sng" spc="-7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</a:t>
            </a:r>
            <a:r>
              <a:rPr sz="2667" u="sng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</a:t>
            </a:r>
            <a:r>
              <a:rPr sz="2667" u="sng" spc="-40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</a:t>
            </a:r>
            <a:r>
              <a:rPr sz="2667" u="sng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</a:t>
            </a:r>
            <a:r>
              <a:rPr sz="2667" u="sng" spc="-7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</a:t>
            </a:r>
            <a:r>
              <a:rPr sz="2667" u="sng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uct</a:t>
            </a:r>
            <a:r>
              <a:rPr sz="2667" u="sng" spc="-7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io</a:t>
            </a:r>
            <a:r>
              <a:rPr sz="2667" u="sng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ns</a:t>
            </a:r>
            <a:r>
              <a:rPr sz="2667" dirty="0">
                <a:latin typeface="Calibri"/>
                <a:cs typeface="Calibri"/>
              </a:rPr>
              <a:t>	*	C  </a:t>
            </a:r>
            <a:r>
              <a:rPr sz="2667" spc="-20" dirty="0">
                <a:latin typeface="Calibri"/>
                <a:cs typeface="Calibri"/>
              </a:rPr>
              <a:t>Program		Program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2708" y="3670807"/>
            <a:ext cx="5488554" cy="1679348"/>
          </a:xfrm>
          <a:prstGeom prst="rect">
            <a:avLst/>
          </a:prstGeom>
          <a:ln w="38100">
            <a:solidFill>
              <a:srgbClr val="D7E055"/>
            </a:solidFill>
          </a:ln>
        </p:spPr>
        <p:txBody>
          <a:bodyPr vert="horz" wrap="square" lIns="0" tIns="37253" rIns="0" bIns="0" rtlCol="0">
            <a:spAutoFit/>
          </a:bodyPr>
          <a:lstStyle/>
          <a:p>
            <a:pPr marL="120224" marR="394537">
              <a:spcBef>
                <a:spcPts val="293"/>
              </a:spcBef>
            </a:pPr>
            <a:r>
              <a:rPr sz="2667" spc="-7" dirty="0">
                <a:solidFill>
                  <a:srgbClr val="D7E055"/>
                </a:solidFill>
                <a:latin typeface="Calibri"/>
                <a:cs typeface="Calibri"/>
              </a:rPr>
              <a:t>“Capacitance” </a:t>
            </a:r>
            <a:r>
              <a:rPr sz="2667" dirty="0">
                <a:solidFill>
                  <a:srgbClr val="D7E055"/>
                </a:solidFill>
                <a:latin typeface="Calibri"/>
                <a:cs typeface="Calibri"/>
              </a:rPr>
              <a:t>depends </a:t>
            </a:r>
            <a:r>
              <a:rPr sz="2667" spc="-7" dirty="0">
                <a:solidFill>
                  <a:srgbClr val="D7E055"/>
                </a:solidFill>
                <a:latin typeface="Calibri"/>
                <a:cs typeface="Calibri"/>
              </a:rPr>
              <a:t>on </a:t>
            </a:r>
            <a:r>
              <a:rPr sz="2667" spc="-593" dirty="0">
                <a:solidFill>
                  <a:srgbClr val="D7E055"/>
                </a:solidFill>
                <a:latin typeface="Calibri"/>
                <a:cs typeface="Calibri"/>
              </a:rPr>
              <a:t> </a:t>
            </a:r>
            <a:r>
              <a:rPr sz="2667" spc="-20" dirty="0">
                <a:solidFill>
                  <a:srgbClr val="D7E055"/>
                </a:solidFill>
                <a:latin typeface="Calibri"/>
                <a:cs typeface="Calibri"/>
              </a:rPr>
              <a:t>technology,</a:t>
            </a:r>
            <a:endParaRPr sz="2667" dirty="0">
              <a:latin typeface="Calibri"/>
              <a:cs typeface="Calibri"/>
            </a:endParaRPr>
          </a:p>
          <a:p>
            <a:pPr marL="120224">
              <a:spcBef>
                <a:spcPts val="7"/>
              </a:spcBef>
            </a:pPr>
            <a:r>
              <a:rPr sz="2667" spc="-13" dirty="0">
                <a:solidFill>
                  <a:srgbClr val="D7E055"/>
                </a:solidFill>
                <a:latin typeface="Calibri"/>
                <a:cs typeface="Calibri"/>
              </a:rPr>
              <a:t>processor</a:t>
            </a:r>
            <a:r>
              <a:rPr sz="2667" spc="-27" dirty="0">
                <a:solidFill>
                  <a:srgbClr val="D7E055"/>
                </a:solidFill>
                <a:latin typeface="Calibri"/>
                <a:cs typeface="Calibri"/>
              </a:rPr>
              <a:t> </a:t>
            </a:r>
            <a:r>
              <a:rPr sz="2667" spc="-20" dirty="0">
                <a:solidFill>
                  <a:srgbClr val="D7E055"/>
                </a:solidFill>
                <a:latin typeface="Calibri"/>
                <a:cs typeface="Calibri"/>
              </a:rPr>
              <a:t>features</a:t>
            </a:r>
            <a:endParaRPr sz="2667" dirty="0">
              <a:latin typeface="Calibri"/>
              <a:cs typeface="Calibri"/>
            </a:endParaRPr>
          </a:p>
          <a:p>
            <a:pPr marL="120224"/>
            <a:r>
              <a:rPr sz="2667" spc="7" dirty="0">
                <a:solidFill>
                  <a:srgbClr val="D7E055"/>
                </a:solidFill>
                <a:latin typeface="Calibri"/>
                <a:cs typeface="Calibri"/>
              </a:rPr>
              <a:t>e.g.</a:t>
            </a:r>
            <a:r>
              <a:rPr sz="2667" spc="-60" dirty="0">
                <a:solidFill>
                  <a:srgbClr val="D7E055"/>
                </a:solidFill>
                <a:latin typeface="Calibri"/>
                <a:cs typeface="Calibri"/>
              </a:rPr>
              <a:t> </a:t>
            </a:r>
            <a:r>
              <a:rPr sz="2667" dirty="0">
                <a:solidFill>
                  <a:srgbClr val="D7E055"/>
                </a:solidFill>
                <a:latin typeface="Calibri"/>
                <a:cs typeface="Calibri"/>
              </a:rPr>
              <a:t>#</a:t>
            </a:r>
            <a:r>
              <a:rPr sz="2667" spc="-27" dirty="0">
                <a:solidFill>
                  <a:srgbClr val="D7E055"/>
                </a:solidFill>
                <a:latin typeface="Calibri"/>
                <a:cs typeface="Calibri"/>
              </a:rPr>
              <a:t> </a:t>
            </a:r>
            <a:r>
              <a:rPr sz="2667" spc="-7" dirty="0">
                <a:solidFill>
                  <a:srgbClr val="D7E055"/>
                </a:solidFill>
                <a:latin typeface="Calibri"/>
                <a:cs typeface="Calibri"/>
              </a:rPr>
              <a:t>of</a:t>
            </a:r>
            <a:r>
              <a:rPr sz="2667" spc="-40" dirty="0">
                <a:solidFill>
                  <a:srgbClr val="D7E055"/>
                </a:solidFill>
                <a:latin typeface="Calibri"/>
                <a:cs typeface="Calibri"/>
              </a:rPr>
              <a:t> </a:t>
            </a:r>
            <a:r>
              <a:rPr sz="2667" spc="-13" dirty="0">
                <a:solidFill>
                  <a:srgbClr val="D7E055"/>
                </a:solidFill>
                <a:latin typeface="Calibri"/>
                <a:cs typeface="Calibri"/>
              </a:rPr>
              <a:t>cores</a:t>
            </a:r>
            <a:endParaRPr sz="2667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95185" y="2894586"/>
            <a:ext cx="832273" cy="1736513"/>
            <a:chOff x="5771388" y="2170939"/>
            <a:chExt cx="624205" cy="1302385"/>
          </a:xfrm>
        </p:grpSpPr>
        <p:sp>
          <p:nvSpPr>
            <p:cNvPr id="11" name="object 11"/>
            <p:cNvSpPr/>
            <p:nvPr/>
          </p:nvSpPr>
          <p:spPr>
            <a:xfrm>
              <a:off x="5790438" y="2257174"/>
              <a:ext cx="561975" cy="1197610"/>
            </a:xfrm>
            <a:custGeom>
              <a:avLst/>
              <a:gdLst/>
              <a:ahLst/>
              <a:cxnLst/>
              <a:rect l="l" t="t" r="r" b="b"/>
              <a:pathLst>
                <a:path w="561975" h="1197610">
                  <a:moveTo>
                    <a:pt x="0" y="1197076"/>
                  </a:moveTo>
                  <a:lnTo>
                    <a:pt x="561479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292093" y="2170939"/>
              <a:ext cx="103505" cy="128270"/>
            </a:xfrm>
            <a:custGeom>
              <a:avLst/>
              <a:gdLst/>
              <a:ahLst/>
              <a:cxnLst/>
              <a:rect l="l" t="t" r="r" b="b"/>
              <a:pathLst>
                <a:path w="103504" h="128269">
                  <a:moveTo>
                    <a:pt x="100266" y="0"/>
                  </a:moveTo>
                  <a:lnTo>
                    <a:pt x="0" y="79222"/>
                  </a:lnTo>
                  <a:lnTo>
                    <a:pt x="103479" y="127749"/>
                  </a:lnTo>
                  <a:lnTo>
                    <a:pt x="100266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50247" y="4020311"/>
            <a:ext cx="2428240" cy="858483"/>
          </a:xfrm>
          <a:prstGeom prst="rect">
            <a:avLst/>
          </a:prstGeom>
          <a:ln w="38100">
            <a:solidFill>
              <a:srgbClr val="D7E055"/>
            </a:solidFill>
          </a:ln>
        </p:spPr>
        <p:txBody>
          <a:bodyPr vert="horz" wrap="square" lIns="0" tIns="37253" rIns="0" bIns="0" rtlCol="0">
            <a:spAutoFit/>
          </a:bodyPr>
          <a:lstStyle/>
          <a:p>
            <a:pPr marL="120224">
              <a:spcBef>
                <a:spcPts val="293"/>
              </a:spcBef>
            </a:pPr>
            <a:r>
              <a:rPr sz="2667" dirty="0">
                <a:solidFill>
                  <a:srgbClr val="D7E055"/>
                </a:solidFill>
                <a:latin typeface="Calibri"/>
                <a:cs typeface="Calibri"/>
              </a:rPr>
              <a:t>Supply</a:t>
            </a:r>
            <a:r>
              <a:rPr sz="2667" spc="-67" dirty="0">
                <a:solidFill>
                  <a:srgbClr val="D7E055"/>
                </a:solidFill>
                <a:latin typeface="Calibri"/>
                <a:cs typeface="Calibri"/>
              </a:rPr>
              <a:t> </a:t>
            </a:r>
            <a:r>
              <a:rPr sz="2667" spc="-13" dirty="0">
                <a:solidFill>
                  <a:srgbClr val="D7E055"/>
                </a:solidFill>
                <a:latin typeface="Calibri"/>
                <a:cs typeface="Calibri"/>
              </a:rPr>
              <a:t>voltage,</a:t>
            </a:r>
            <a:endParaRPr sz="2667">
              <a:latin typeface="Calibri"/>
              <a:cs typeface="Calibri"/>
            </a:endParaRPr>
          </a:p>
          <a:p>
            <a:pPr marL="120224"/>
            <a:r>
              <a:rPr sz="2667" spc="7" dirty="0">
                <a:solidFill>
                  <a:srgbClr val="D7E055"/>
                </a:solidFill>
                <a:latin typeface="Calibri"/>
                <a:cs typeface="Calibri"/>
              </a:rPr>
              <a:t>e.g.</a:t>
            </a:r>
            <a:r>
              <a:rPr sz="2667" spc="-87" dirty="0">
                <a:solidFill>
                  <a:srgbClr val="D7E055"/>
                </a:solidFill>
                <a:latin typeface="Calibri"/>
                <a:cs typeface="Calibri"/>
              </a:rPr>
              <a:t> </a:t>
            </a:r>
            <a:r>
              <a:rPr sz="2667" dirty="0">
                <a:solidFill>
                  <a:srgbClr val="D7E055"/>
                </a:solidFill>
                <a:latin typeface="Calibri"/>
                <a:cs typeface="Calibri"/>
              </a:rPr>
              <a:t>1V</a:t>
            </a:r>
            <a:endParaRPr sz="2667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57640" y="2801119"/>
            <a:ext cx="1532467" cy="1244600"/>
            <a:chOff x="6793230" y="2100839"/>
            <a:chExt cx="1149350" cy="933450"/>
          </a:xfrm>
        </p:grpSpPr>
        <p:sp>
          <p:nvSpPr>
            <p:cNvPr id="15" name="object 15"/>
            <p:cNvSpPr/>
            <p:nvPr/>
          </p:nvSpPr>
          <p:spPr>
            <a:xfrm>
              <a:off x="6867284" y="2160739"/>
              <a:ext cx="1056640" cy="854710"/>
            </a:xfrm>
            <a:custGeom>
              <a:avLst/>
              <a:gdLst/>
              <a:ahLst/>
              <a:cxnLst/>
              <a:rect l="l" t="t" r="r" b="b"/>
              <a:pathLst>
                <a:path w="1056640" h="854710">
                  <a:moveTo>
                    <a:pt x="1056157" y="85449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793230" y="2100839"/>
              <a:ext cx="125095" cy="116839"/>
            </a:xfrm>
            <a:custGeom>
              <a:avLst/>
              <a:gdLst/>
              <a:ahLst/>
              <a:cxnLst/>
              <a:rect l="l" t="t" r="r" b="b"/>
              <a:pathLst>
                <a:path w="125095" h="116839">
                  <a:moveTo>
                    <a:pt x="0" y="0"/>
                  </a:moveTo>
                  <a:lnTo>
                    <a:pt x="52908" y="116319"/>
                  </a:lnTo>
                  <a:lnTo>
                    <a:pt x="124802" y="27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38509" y="5719312"/>
            <a:ext cx="86546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33" dirty="0">
                <a:solidFill>
                  <a:srgbClr val="FFC000"/>
                </a:solidFill>
                <a:latin typeface="Calibri"/>
                <a:cs typeface="Calibri"/>
              </a:rPr>
              <a:t>Want</a:t>
            </a:r>
            <a:r>
              <a:rPr sz="2667" spc="-20" dirty="0">
                <a:solidFill>
                  <a:srgbClr val="FFC000"/>
                </a:solidFill>
                <a:latin typeface="Calibri"/>
                <a:cs typeface="Calibri"/>
              </a:rPr>
              <a:t> to</a:t>
            </a:r>
            <a:r>
              <a:rPr sz="2667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67" spc="-7" dirty="0">
                <a:solidFill>
                  <a:srgbClr val="FFC000"/>
                </a:solidFill>
                <a:latin typeface="Calibri"/>
                <a:cs typeface="Calibri"/>
              </a:rPr>
              <a:t>reduce</a:t>
            </a:r>
            <a:r>
              <a:rPr sz="2667" spc="-1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67" spc="-7" dirty="0">
                <a:solidFill>
                  <a:srgbClr val="FFC000"/>
                </a:solidFill>
                <a:latin typeface="Calibri"/>
                <a:cs typeface="Calibri"/>
              </a:rPr>
              <a:t>capacitance</a:t>
            </a:r>
            <a:r>
              <a:rPr sz="2667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67" dirty="0">
                <a:solidFill>
                  <a:srgbClr val="FFC000"/>
                </a:solidFill>
                <a:latin typeface="Calibri"/>
                <a:cs typeface="Calibri"/>
              </a:rPr>
              <a:t>and</a:t>
            </a:r>
            <a:r>
              <a:rPr sz="2667" spc="-13" dirty="0">
                <a:solidFill>
                  <a:srgbClr val="FFC000"/>
                </a:solidFill>
                <a:latin typeface="Calibri"/>
                <a:cs typeface="Calibri"/>
              </a:rPr>
              <a:t> voltage </a:t>
            </a:r>
            <a:r>
              <a:rPr sz="2667" spc="-20" dirty="0">
                <a:solidFill>
                  <a:srgbClr val="FFC000"/>
                </a:solidFill>
                <a:latin typeface="Calibri"/>
                <a:cs typeface="Calibri"/>
              </a:rPr>
              <a:t>to</a:t>
            </a:r>
            <a:r>
              <a:rPr sz="2667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67" spc="-7" dirty="0">
                <a:solidFill>
                  <a:srgbClr val="FFC000"/>
                </a:solidFill>
                <a:latin typeface="Calibri"/>
                <a:cs typeface="Calibri"/>
              </a:rPr>
              <a:t>reduce</a:t>
            </a:r>
            <a:r>
              <a:rPr sz="2667" spc="-1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67" spc="-7" dirty="0">
                <a:solidFill>
                  <a:srgbClr val="FFC000"/>
                </a:solidFill>
                <a:latin typeface="Calibri"/>
                <a:cs typeface="Calibri"/>
              </a:rPr>
              <a:t>energy/task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44893" y="6594174"/>
            <a:ext cx="99314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14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sz="1467" b="1" spc="-140" dirty="0">
                <a:solidFill>
                  <a:srgbClr val="FFFFFF"/>
                </a:solidFill>
                <a:latin typeface="Trebuchet MS"/>
                <a:cs typeface="Trebuchet MS"/>
              </a:rPr>
              <a:pPr marL="16933">
                <a:spcBef>
                  <a:spcPts val="60"/>
                </a:spcBef>
              </a:pPr>
              <a:t>25</a:t>
            </a:fld>
            <a:r>
              <a:rPr sz="1467" b="1" spc="-14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1A9AB52-6434-44BF-AB55-8EF165AD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0878" y="974017"/>
            <a:ext cx="6747087" cy="67460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25016" indent="-408930">
              <a:spcBef>
                <a:spcPts val="14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863" algn="l"/>
              </a:tabLst>
            </a:pPr>
            <a:r>
              <a:rPr sz="4267" spc="-13" dirty="0">
                <a:latin typeface="Calibri"/>
                <a:cs typeface="Calibri"/>
              </a:rPr>
              <a:t>“Next-generation”</a:t>
            </a:r>
            <a:r>
              <a:rPr sz="4267" spc="-140" dirty="0">
                <a:latin typeface="Calibri"/>
                <a:cs typeface="Calibri"/>
              </a:rPr>
              <a:t> </a:t>
            </a:r>
            <a:r>
              <a:rPr sz="4267" spc="-13" dirty="0">
                <a:latin typeface="Calibri"/>
                <a:cs typeface="Calibri"/>
              </a:rPr>
              <a:t>processor</a:t>
            </a:r>
            <a:endParaRPr sz="426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9260" y="6624538"/>
            <a:ext cx="99568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53" dirty="0">
                <a:latin typeface="Trebuchet MS"/>
                <a:cs typeface="Trebuchet MS"/>
              </a:rPr>
              <a:t> </a:t>
            </a:r>
            <a:r>
              <a:rPr sz="1467" b="1" spc="-133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sz="1467" b="1" spc="-133" dirty="0">
                <a:latin typeface="Trebuchet MS"/>
                <a:cs typeface="Trebuchet MS"/>
              </a:rPr>
              <a:pPr marL="16933">
                <a:spcBef>
                  <a:spcPts val="60"/>
                </a:spcBef>
              </a:pPr>
              <a:t>26</a:t>
            </a:fld>
            <a:r>
              <a:rPr sz="1467" b="1" spc="-133" dirty="0">
                <a:latin typeface="Trebuchet MS"/>
                <a:cs typeface="Trebuchet MS"/>
              </a:rPr>
              <a:t>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6243" y="1637261"/>
            <a:ext cx="3369733" cy="1484360"/>
          </a:xfrm>
          <a:prstGeom prst="rect">
            <a:avLst/>
          </a:prstGeom>
        </p:spPr>
        <p:txBody>
          <a:bodyPr vert="horz" wrap="square" lIns="0" tIns="98213" rIns="0" bIns="0" rtlCol="0">
            <a:spAutoFit/>
          </a:bodyPr>
          <a:lstStyle/>
          <a:p>
            <a:pPr marL="389457" indent="-339505">
              <a:spcBef>
                <a:spcPts val="773"/>
              </a:spcBef>
              <a:buSzPct val="90000"/>
              <a:buFont typeface="Wingdings"/>
              <a:buChar char=""/>
              <a:tabLst>
                <a:tab pos="389457" algn="l"/>
                <a:tab pos="390304" algn="l"/>
              </a:tabLst>
            </a:pPr>
            <a:r>
              <a:rPr sz="2667" dirty="0">
                <a:latin typeface="Calibri"/>
                <a:cs typeface="Calibri"/>
              </a:rPr>
              <a:t>C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(Moore’s</a:t>
            </a:r>
            <a:r>
              <a:rPr sz="2667" spc="-5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Law):</a:t>
            </a:r>
            <a:endParaRPr sz="2667">
              <a:latin typeface="Calibri"/>
              <a:cs typeface="Calibri"/>
            </a:endParaRPr>
          </a:p>
          <a:p>
            <a:pPr marL="389457" indent="-339505">
              <a:spcBef>
                <a:spcPts val="640"/>
              </a:spcBef>
              <a:buSzPct val="90000"/>
              <a:buFont typeface="Wingdings"/>
              <a:buChar char=""/>
              <a:tabLst>
                <a:tab pos="389457" algn="l"/>
                <a:tab pos="390304" algn="l"/>
              </a:tabLst>
            </a:pPr>
            <a:r>
              <a:rPr sz="2667" dirty="0">
                <a:latin typeface="Calibri"/>
                <a:cs typeface="Calibri"/>
              </a:rPr>
              <a:t>Supply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voltage,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V</a:t>
            </a:r>
            <a:r>
              <a:rPr sz="2600" spc="-29" baseline="-21367" dirty="0">
                <a:latin typeface="Calibri"/>
                <a:cs typeface="Calibri"/>
              </a:rPr>
              <a:t>sup</a:t>
            </a:r>
            <a:r>
              <a:rPr sz="2667" spc="-20" dirty="0">
                <a:latin typeface="Calibri"/>
                <a:cs typeface="Calibri"/>
              </a:rPr>
              <a:t>:</a:t>
            </a:r>
            <a:endParaRPr sz="2667">
              <a:latin typeface="Calibri"/>
              <a:cs typeface="Calibri"/>
            </a:endParaRPr>
          </a:p>
          <a:p>
            <a:pPr marL="389457" indent="-339505">
              <a:spcBef>
                <a:spcPts val="640"/>
              </a:spcBef>
              <a:buSzPct val="90000"/>
              <a:buFont typeface="Wingdings"/>
              <a:buChar char=""/>
              <a:tabLst>
                <a:tab pos="389457" algn="l"/>
                <a:tab pos="390304" algn="l"/>
              </a:tabLst>
            </a:pPr>
            <a:r>
              <a:rPr sz="2667" spc="-7" dirty="0">
                <a:latin typeface="Calibri"/>
                <a:cs typeface="Calibri"/>
              </a:rPr>
              <a:t>Energy</a:t>
            </a:r>
            <a:r>
              <a:rPr sz="2667" spc="-7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consumption: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79428" y="1637261"/>
            <a:ext cx="2813473" cy="1484360"/>
          </a:xfrm>
          <a:prstGeom prst="rect">
            <a:avLst/>
          </a:prstGeom>
        </p:spPr>
        <p:txBody>
          <a:bodyPr vert="horz" wrap="square" lIns="0" tIns="98213" rIns="0" bIns="0" rtlCol="0">
            <a:spAutoFit/>
          </a:bodyPr>
          <a:lstStyle/>
          <a:p>
            <a:pPr marL="50799">
              <a:spcBef>
                <a:spcPts val="773"/>
              </a:spcBef>
            </a:pPr>
            <a:r>
              <a:rPr sz="2667" spc="-7" dirty="0">
                <a:latin typeface="Calibri"/>
                <a:cs typeface="Calibri"/>
              </a:rPr>
              <a:t>-</a:t>
            </a:r>
            <a:r>
              <a:rPr sz="2667" dirty="0">
                <a:latin typeface="Calibri"/>
                <a:cs typeface="Calibri"/>
              </a:rPr>
              <a:t>15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%</a:t>
            </a:r>
            <a:endParaRPr sz="2667">
              <a:latin typeface="Calibri"/>
              <a:cs typeface="Calibri"/>
            </a:endParaRPr>
          </a:p>
          <a:p>
            <a:pPr marL="50799">
              <a:spcBef>
                <a:spcPts val="640"/>
              </a:spcBef>
            </a:pPr>
            <a:r>
              <a:rPr sz="2667" spc="-7" dirty="0">
                <a:latin typeface="Calibri"/>
                <a:cs typeface="Calibri"/>
              </a:rPr>
              <a:t>-</a:t>
            </a:r>
            <a:r>
              <a:rPr sz="2667" dirty="0">
                <a:latin typeface="Calibri"/>
                <a:cs typeface="Calibri"/>
              </a:rPr>
              <a:t>15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%</a:t>
            </a:r>
            <a:endParaRPr sz="2667">
              <a:latin typeface="Calibri"/>
              <a:cs typeface="Calibri"/>
            </a:endParaRPr>
          </a:p>
          <a:p>
            <a:pPr marL="50799">
              <a:spcBef>
                <a:spcPts val="640"/>
              </a:spcBef>
            </a:pPr>
            <a:r>
              <a:rPr sz="2667" dirty="0">
                <a:latin typeface="Calibri"/>
                <a:cs typeface="Calibri"/>
              </a:rPr>
              <a:t>0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-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(1-0.85</a:t>
            </a:r>
            <a:r>
              <a:rPr sz="2600" baseline="25641" dirty="0">
                <a:latin typeface="Calibri"/>
                <a:cs typeface="Calibri"/>
              </a:rPr>
              <a:t>3</a:t>
            </a:r>
            <a:r>
              <a:rPr sz="2667" dirty="0">
                <a:latin typeface="Calibri"/>
                <a:cs typeface="Calibri"/>
              </a:rPr>
              <a:t>)</a:t>
            </a:r>
            <a:r>
              <a:rPr sz="2667" spc="-5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=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-39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%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0878" y="3676577"/>
            <a:ext cx="9099964" cy="231798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marR="6773" indent="-408930">
              <a:spcBef>
                <a:spcPts val="1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863" algn="l"/>
              </a:tabLst>
            </a:pPr>
            <a:r>
              <a:rPr sz="4267" spc="-13" dirty="0">
                <a:latin typeface="Calibri"/>
                <a:cs typeface="Calibri"/>
              </a:rPr>
              <a:t>Significantly</a:t>
            </a:r>
            <a:r>
              <a:rPr sz="4267" spc="27" dirty="0">
                <a:latin typeface="Calibri"/>
                <a:cs typeface="Calibri"/>
              </a:rPr>
              <a:t> </a:t>
            </a:r>
            <a:r>
              <a:rPr sz="4267" spc="-20" dirty="0">
                <a:latin typeface="Calibri"/>
                <a:cs typeface="Calibri"/>
              </a:rPr>
              <a:t>improved</a:t>
            </a:r>
            <a:r>
              <a:rPr sz="4267" spc="-13" dirty="0">
                <a:latin typeface="Calibri"/>
                <a:cs typeface="Calibri"/>
              </a:rPr>
              <a:t> energy </a:t>
            </a:r>
            <a:r>
              <a:rPr sz="4267" spc="-947" dirty="0">
                <a:latin typeface="Calibri"/>
                <a:cs typeface="Calibri"/>
              </a:rPr>
              <a:t> </a:t>
            </a:r>
            <a:r>
              <a:rPr sz="4267" spc="-13" dirty="0">
                <a:latin typeface="Calibri"/>
                <a:cs typeface="Calibri"/>
              </a:rPr>
              <a:t>efficiency thanks</a:t>
            </a:r>
            <a:r>
              <a:rPr sz="4267" spc="13" dirty="0">
                <a:latin typeface="Calibri"/>
                <a:cs typeface="Calibri"/>
              </a:rPr>
              <a:t> </a:t>
            </a:r>
            <a:r>
              <a:rPr sz="4267" spc="-33" dirty="0">
                <a:latin typeface="Calibri"/>
                <a:cs typeface="Calibri"/>
              </a:rPr>
              <a:t>to</a:t>
            </a:r>
            <a:endParaRPr sz="4267" dirty="0">
              <a:latin typeface="Calibri"/>
              <a:cs typeface="Calibri"/>
            </a:endParaRPr>
          </a:p>
          <a:p>
            <a:pPr marL="815320" lvl="1" indent="-340351">
              <a:spcBef>
                <a:spcPts val="7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33" dirty="0">
                <a:latin typeface="Calibri"/>
                <a:cs typeface="Calibri"/>
              </a:rPr>
              <a:t>Moore’s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Law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</a:p>
          <a:p>
            <a:pPr marL="815320" lvl="1" indent="-340351">
              <a:spcBef>
                <a:spcPts val="6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" dirty="0">
                <a:latin typeface="Calibri"/>
                <a:cs typeface="Calibri"/>
              </a:rPr>
              <a:t>Reduced</a:t>
            </a:r>
            <a:r>
              <a:rPr sz="2667" spc="-6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supply</a:t>
            </a:r>
            <a:r>
              <a:rPr sz="2667" spc="-5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voltage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74829" y="-229775"/>
            <a:ext cx="5545667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Energy Tradeoff Example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49A20C-744C-436F-9F26-B38F58BF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8899" y="6376144"/>
            <a:ext cx="2743200" cy="365125"/>
          </a:xfrm>
        </p:spPr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607737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Performance/Power Trends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948" y="864810"/>
            <a:ext cx="9667114" cy="5993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object 4"/>
          <p:cNvSpPr txBox="1"/>
          <p:nvPr/>
        </p:nvSpPr>
        <p:spPr>
          <a:xfrm>
            <a:off x="8985123" y="6202462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latin typeface="Calibri"/>
                <a:cs typeface="Calibri"/>
              </a:rPr>
              <a:t>Garcia,</a:t>
            </a:r>
            <a:r>
              <a:rPr sz="1133" spc="-27" dirty="0">
                <a:latin typeface="Calibri"/>
                <a:cs typeface="Calibri"/>
              </a:rPr>
              <a:t> </a:t>
            </a:r>
            <a:r>
              <a:rPr sz="1133" spc="7" dirty="0"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4893" y="6594174"/>
            <a:ext cx="99314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14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sz="1467" b="1" spc="-140" dirty="0">
                <a:solidFill>
                  <a:srgbClr val="FFFFFF"/>
                </a:solidFill>
                <a:latin typeface="Trebuchet MS"/>
                <a:cs typeface="Trebuchet MS"/>
              </a:rPr>
              <a:pPr marL="16933">
                <a:spcBef>
                  <a:spcPts val="60"/>
                </a:spcBef>
              </a:pPr>
              <a:t>27</a:t>
            </a:fld>
            <a:r>
              <a:rPr sz="1467" b="1" spc="-14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45E45-E6B1-433D-9563-9D895C4C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3240" y="1550485"/>
            <a:ext cx="10370560" cy="384754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25016" marR="74505" indent="-408930">
              <a:spcBef>
                <a:spcPts val="127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933" spc="-7" dirty="0">
                <a:latin typeface="Calibri"/>
                <a:cs typeface="Calibri"/>
              </a:rPr>
              <a:t>In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recent</a:t>
            </a:r>
            <a:r>
              <a:rPr sz="2933" spc="20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years,</a:t>
            </a:r>
            <a:r>
              <a:rPr sz="2933" spc="-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industry</a:t>
            </a:r>
            <a:r>
              <a:rPr sz="2933" spc="-7" dirty="0">
                <a:latin typeface="Calibri"/>
                <a:cs typeface="Calibri"/>
              </a:rPr>
              <a:t> has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not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been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able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27" dirty="0">
                <a:latin typeface="Calibri"/>
                <a:cs typeface="Calibri"/>
              </a:rPr>
              <a:t>to </a:t>
            </a:r>
            <a:r>
              <a:rPr sz="2933" spc="-20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reduce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supply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voltage</a:t>
            </a:r>
            <a:r>
              <a:rPr sz="2933" spc="13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much,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as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reducing</a:t>
            </a:r>
            <a:r>
              <a:rPr sz="2933" spc="-7" dirty="0">
                <a:latin typeface="Calibri"/>
                <a:cs typeface="Calibri"/>
              </a:rPr>
              <a:t> it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further </a:t>
            </a:r>
            <a:r>
              <a:rPr sz="2933" spc="-640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would</a:t>
            </a:r>
            <a:r>
              <a:rPr sz="2933" spc="-20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mean</a:t>
            </a:r>
            <a:r>
              <a:rPr sz="2933" spc="20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increasing</a:t>
            </a:r>
            <a:r>
              <a:rPr sz="2933" spc="-33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“leakage</a:t>
            </a:r>
            <a:r>
              <a:rPr sz="2933" spc="13" dirty="0">
                <a:latin typeface="Calibri"/>
                <a:cs typeface="Calibri"/>
              </a:rPr>
              <a:t> </a:t>
            </a:r>
            <a:r>
              <a:rPr sz="2933" spc="7" dirty="0">
                <a:latin typeface="Calibri"/>
                <a:cs typeface="Calibri"/>
              </a:rPr>
              <a:t>power”</a:t>
            </a:r>
            <a:r>
              <a:rPr sz="2933" spc="2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where </a:t>
            </a:r>
            <a:r>
              <a:rPr sz="2933" spc="-7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transistor</a:t>
            </a:r>
            <a:r>
              <a:rPr sz="2933" spc="-13" dirty="0">
                <a:latin typeface="Calibri"/>
                <a:cs typeface="Calibri"/>
              </a:rPr>
              <a:t> switches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don’t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fully turn</a:t>
            </a:r>
            <a:r>
              <a:rPr sz="2933" spc="-13" dirty="0">
                <a:latin typeface="Calibri"/>
                <a:cs typeface="Calibri"/>
              </a:rPr>
              <a:t> off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(more</a:t>
            </a:r>
            <a:r>
              <a:rPr sz="2933" spc="13" dirty="0">
                <a:latin typeface="Calibri"/>
                <a:cs typeface="Calibri"/>
              </a:rPr>
              <a:t> </a:t>
            </a:r>
            <a:r>
              <a:rPr sz="2933" spc="-33" dirty="0">
                <a:latin typeface="Calibri"/>
                <a:cs typeface="Calibri"/>
              </a:rPr>
              <a:t>like </a:t>
            </a:r>
            <a:r>
              <a:rPr sz="2933" spc="-2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dimmer</a:t>
            </a:r>
            <a:r>
              <a:rPr sz="2933" spc="20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switch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than</a:t>
            </a:r>
            <a:r>
              <a:rPr sz="2933" spc="-13" dirty="0">
                <a:latin typeface="Calibri"/>
                <a:cs typeface="Calibri"/>
              </a:rPr>
              <a:t> on-off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switch)</a:t>
            </a:r>
            <a:endParaRPr sz="2933" dirty="0">
              <a:latin typeface="Calibri"/>
              <a:cs typeface="Calibri"/>
            </a:endParaRPr>
          </a:p>
          <a:p>
            <a:pPr marL="425016" marR="6773" indent="-408930">
              <a:spcBef>
                <a:spcPts val="800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933" spc="-13" dirty="0">
                <a:latin typeface="Calibri"/>
                <a:cs typeface="Calibri"/>
              </a:rPr>
              <a:t>Also, </a:t>
            </a:r>
            <a:r>
              <a:rPr sz="2933" spc="-27" dirty="0">
                <a:latin typeface="Calibri"/>
                <a:cs typeface="Calibri"/>
              </a:rPr>
              <a:t>size</a:t>
            </a:r>
            <a:r>
              <a:rPr sz="2933" spc="20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of</a:t>
            </a:r>
            <a:r>
              <a:rPr sz="2933" spc="-7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transistors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and</a:t>
            </a:r>
            <a:r>
              <a:rPr sz="2933" spc="-13" dirty="0">
                <a:latin typeface="Calibri"/>
                <a:cs typeface="Calibri"/>
              </a:rPr>
              <a:t> hence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capacitance, </a:t>
            </a:r>
            <a:r>
              <a:rPr sz="2933" spc="-7" dirty="0">
                <a:latin typeface="Calibri"/>
                <a:cs typeface="Calibri"/>
              </a:rPr>
              <a:t>not </a:t>
            </a:r>
            <a:r>
              <a:rPr sz="2933" spc="-640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shrinking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as </a:t>
            </a:r>
            <a:r>
              <a:rPr sz="2933" spc="-13" dirty="0">
                <a:latin typeface="Calibri"/>
                <a:cs typeface="Calibri"/>
              </a:rPr>
              <a:t>much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as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27" dirty="0">
                <a:latin typeface="Calibri"/>
                <a:cs typeface="Calibri"/>
              </a:rPr>
              <a:t>before</a:t>
            </a:r>
            <a:r>
              <a:rPr sz="2933" spc="20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between</a:t>
            </a:r>
            <a:r>
              <a:rPr sz="2933" spc="40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transistor 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generations</a:t>
            </a:r>
            <a:endParaRPr sz="2933" dirty="0">
              <a:latin typeface="Calibri"/>
              <a:cs typeface="Calibri"/>
            </a:endParaRPr>
          </a:p>
          <a:p>
            <a:pPr marL="815320" lvl="1" indent="-340351">
              <a:spcBef>
                <a:spcPts val="620"/>
              </a:spcBef>
              <a:buSzPct val="8947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533" spc="-7" dirty="0">
                <a:latin typeface="Calibri"/>
                <a:cs typeface="Calibri"/>
              </a:rPr>
              <a:t>Need</a:t>
            </a:r>
            <a:r>
              <a:rPr sz="2533" spc="-20" dirty="0">
                <a:latin typeface="Calibri"/>
                <a:cs typeface="Calibri"/>
              </a:rPr>
              <a:t> to</a:t>
            </a:r>
            <a:r>
              <a:rPr sz="2533" spc="-27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go</a:t>
            </a:r>
            <a:r>
              <a:rPr sz="2533" spc="-13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to</a:t>
            </a:r>
            <a:r>
              <a:rPr sz="2533" spc="-27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3D</a:t>
            </a:r>
            <a:endParaRPr sz="2533" dirty="0">
              <a:latin typeface="Calibri"/>
              <a:cs typeface="Calibri"/>
            </a:endParaRPr>
          </a:p>
          <a:p>
            <a:pPr marL="425016" marR="317492" indent="-408930">
              <a:spcBef>
                <a:spcPts val="787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933" spc="-27" dirty="0">
                <a:latin typeface="Calibri"/>
                <a:cs typeface="Calibri"/>
              </a:rPr>
              <a:t>Power</a:t>
            </a:r>
            <a:r>
              <a:rPr sz="2933" spc="13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becomes</a:t>
            </a:r>
            <a:r>
              <a:rPr sz="2933" spc="40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a</a:t>
            </a:r>
            <a:r>
              <a:rPr sz="2933" spc="-13" dirty="0">
                <a:latin typeface="Calibri"/>
                <a:cs typeface="Calibri"/>
              </a:rPr>
              <a:t> growing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concern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– </a:t>
            </a:r>
            <a:r>
              <a:rPr sz="2933" spc="-13" dirty="0">
                <a:latin typeface="Calibri"/>
                <a:cs typeface="Calibri"/>
              </a:rPr>
              <a:t>the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“power </a:t>
            </a:r>
            <a:r>
              <a:rPr sz="2933" spc="-640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wall”</a:t>
            </a:r>
            <a:endParaRPr sz="2933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2858" y="6594174"/>
            <a:ext cx="1325495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40" dirty="0">
                <a:latin typeface="Trebuchet MS"/>
                <a:cs typeface="Trebuchet MS"/>
              </a:rPr>
              <a:t> </a:t>
            </a:r>
            <a:r>
              <a:rPr sz="1467" b="1" spc="-60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sz="1467" b="1" spc="-60" dirty="0">
                <a:latin typeface="Trebuchet MS"/>
                <a:cs typeface="Trebuchet MS"/>
              </a:rPr>
              <a:pPr marL="16933">
                <a:spcBef>
                  <a:spcPts val="60"/>
                </a:spcBef>
              </a:pPr>
              <a:t>28</a:t>
            </a:fld>
            <a:r>
              <a:rPr sz="1467" b="1" spc="-60" dirty="0">
                <a:latin typeface="Trebuchet MS"/>
                <a:cs typeface="Trebuchet MS"/>
              </a:rPr>
              <a:t>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605" y="87795"/>
            <a:ext cx="3119967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End of Scaling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1DE05-BDB3-4FE7-996B-44922EFD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6516" y="6356350"/>
            <a:ext cx="3517284" cy="365125"/>
          </a:xfrm>
        </p:spPr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1607" y="2784551"/>
            <a:ext cx="10429491" cy="250068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425016" marR="67732" indent="-408930">
              <a:lnSpc>
                <a:spcPts val="2880"/>
              </a:lnSpc>
              <a:spcBef>
                <a:spcPts val="500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667" spc="-7" dirty="0">
                <a:latin typeface="Calibri"/>
                <a:cs typeface="Calibri"/>
              </a:rPr>
              <a:t>Energy efficiency </a:t>
            </a:r>
            <a:r>
              <a:rPr sz="2667" dirty="0">
                <a:latin typeface="Calibri"/>
                <a:cs typeface="Calibri"/>
              </a:rPr>
              <a:t>(e.g., </a:t>
            </a:r>
            <a:r>
              <a:rPr sz="2667" spc="-7" dirty="0">
                <a:latin typeface="Calibri"/>
                <a:cs typeface="Calibri"/>
              </a:rPr>
              <a:t>instructions/Joule) is </a:t>
            </a:r>
            <a:r>
              <a:rPr sz="2667" spc="-33" dirty="0">
                <a:latin typeface="Calibri"/>
                <a:cs typeface="Calibri"/>
              </a:rPr>
              <a:t>key </a:t>
            </a:r>
            <a:r>
              <a:rPr sz="2667" spc="-7" dirty="0">
                <a:latin typeface="Calibri"/>
                <a:cs typeface="Calibri"/>
              </a:rPr>
              <a:t>metric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all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computing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devices</a:t>
            </a:r>
            <a:endParaRPr sz="2667" dirty="0">
              <a:latin typeface="Calibri"/>
              <a:cs typeface="Calibri"/>
            </a:endParaRPr>
          </a:p>
          <a:p>
            <a:pPr marL="425016" marR="110064" indent="-408930">
              <a:lnSpc>
                <a:spcPts val="2880"/>
              </a:lnSpc>
              <a:spcBef>
                <a:spcPts val="800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667" spc="-13" dirty="0">
                <a:latin typeface="Calibri"/>
                <a:cs typeface="Calibri"/>
              </a:rPr>
              <a:t>For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power-constrained</a:t>
            </a:r>
            <a:r>
              <a:rPr sz="2667" spc="-27" dirty="0">
                <a:latin typeface="Calibri"/>
                <a:cs typeface="Calibri"/>
              </a:rPr>
              <a:t> systems</a:t>
            </a:r>
            <a:r>
              <a:rPr sz="2667" spc="4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(e.g.,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20MW 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datacenter),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need </a:t>
            </a:r>
            <a:r>
              <a:rPr sz="2667" spc="-13" dirty="0">
                <a:latin typeface="Calibri"/>
                <a:cs typeface="Calibri"/>
              </a:rPr>
              <a:t>better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energy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efficiency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get more </a:t>
            </a:r>
            <a:r>
              <a:rPr sz="2667" spc="-579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performance</a:t>
            </a:r>
            <a:r>
              <a:rPr sz="2667" spc="-20" dirty="0">
                <a:latin typeface="Calibri"/>
                <a:cs typeface="Calibri"/>
              </a:rPr>
              <a:t> at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same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power</a:t>
            </a:r>
            <a:endParaRPr sz="2667" dirty="0">
              <a:latin typeface="Calibri"/>
              <a:cs typeface="Calibri"/>
            </a:endParaRPr>
          </a:p>
          <a:p>
            <a:pPr marL="424169" marR="6773" indent="-408083">
              <a:lnSpc>
                <a:spcPts val="2880"/>
              </a:lnSpc>
              <a:spcBef>
                <a:spcPts val="800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667" spc="-13" dirty="0">
                <a:latin typeface="Calibri"/>
                <a:cs typeface="Calibri"/>
              </a:rPr>
              <a:t>For energy-constrained</a:t>
            </a:r>
            <a:r>
              <a:rPr sz="2667" spc="-27" dirty="0">
                <a:latin typeface="Calibri"/>
                <a:cs typeface="Calibri"/>
              </a:rPr>
              <a:t> systems</a:t>
            </a:r>
            <a:r>
              <a:rPr sz="2667" spc="5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(e.g.,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1W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phone),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need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better</a:t>
            </a:r>
            <a:r>
              <a:rPr sz="2667" spc="-7" dirty="0">
                <a:latin typeface="Calibri"/>
                <a:cs typeface="Calibri"/>
              </a:rPr>
              <a:t> energy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efficiency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13" dirty="0">
                <a:latin typeface="Calibri"/>
                <a:cs typeface="Calibri"/>
              </a:rPr>
              <a:t> prolong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battery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life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1980" y="6218316"/>
            <a:ext cx="93810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73" dirty="0">
                <a:latin typeface="Trebuchet MS"/>
                <a:cs typeface="Trebuchet MS"/>
              </a:rPr>
              <a:t> </a:t>
            </a:r>
            <a:r>
              <a:rPr sz="1467" b="1" spc="-127" dirty="0">
                <a:latin typeface="Trebuchet MS"/>
                <a:cs typeface="Trebuchet MS"/>
              </a:rPr>
              <a:t>(21)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82364"/>
            <a:ext cx="726782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Energy “Iron Law”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8423" y="1089553"/>
            <a:ext cx="524933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99808">
              <a:spcBef>
                <a:spcPts val="133"/>
              </a:spcBef>
              <a:tabLst>
                <a:tab pos="3436534" algn="l"/>
                <a:tab pos="5029074" algn="l"/>
              </a:tabLst>
            </a:pPr>
            <a:r>
              <a:rPr sz="3200" spc="-73" dirty="0">
                <a:latin typeface="Calibri"/>
                <a:cs typeface="Calibri"/>
              </a:rPr>
              <a:t>P</a:t>
            </a:r>
            <a:r>
              <a:rPr sz="3200" spc="7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67" dirty="0">
                <a:latin typeface="Calibri"/>
                <a:cs typeface="Calibri"/>
              </a:rPr>
              <a:t>f</a:t>
            </a:r>
            <a:r>
              <a:rPr sz="3200" spc="-13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rma</a:t>
            </a:r>
            <a:r>
              <a:rPr sz="3200" spc="-7" dirty="0">
                <a:latin typeface="Calibri"/>
                <a:cs typeface="Calibri"/>
              </a:rPr>
              <a:t>n</a:t>
            </a:r>
            <a:r>
              <a:rPr sz="3200" spc="7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	</a:t>
            </a:r>
            <a:r>
              <a:rPr sz="3200" spc="-73" dirty="0">
                <a:latin typeface="Calibri"/>
                <a:cs typeface="Calibri"/>
              </a:rPr>
              <a:t>P</a:t>
            </a:r>
            <a:r>
              <a:rPr sz="3200" spc="-27" dirty="0">
                <a:latin typeface="Calibri"/>
                <a:cs typeface="Calibri"/>
              </a:rPr>
              <a:t>o</a:t>
            </a:r>
            <a:r>
              <a:rPr sz="3200" spc="-33" dirty="0">
                <a:latin typeface="Calibri"/>
                <a:cs typeface="Calibri"/>
              </a:rPr>
              <a:t>w</a:t>
            </a:r>
            <a:r>
              <a:rPr sz="3200" spc="7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r	*</a:t>
            </a:r>
            <a:endParaRPr sz="3200">
              <a:latin typeface="Calibri"/>
              <a:cs typeface="Calibri"/>
            </a:endParaRPr>
          </a:p>
          <a:p>
            <a:pPr marL="16933">
              <a:tabLst>
                <a:tab pos="2644919" algn="l"/>
              </a:tabLst>
            </a:pPr>
            <a:r>
              <a:rPr sz="3200" i="1" spc="-27" dirty="0">
                <a:latin typeface="Calibri"/>
                <a:cs typeface="Calibri"/>
              </a:rPr>
              <a:t>(Tasks/Second)	</a:t>
            </a:r>
            <a:r>
              <a:rPr sz="3200" i="1" spc="-7" dirty="0">
                <a:latin typeface="Calibri"/>
                <a:cs typeface="Calibri"/>
              </a:rPr>
              <a:t>(Joules/Second)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66921" y="1089553"/>
            <a:ext cx="2816860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13" dirty="0">
                <a:latin typeface="Calibri"/>
                <a:cs typeface="Calibri"/>
              </a:rPr>
              <a:t>Energy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Efficiency</a:t>
            </a:r>
            <a:endParaRPr sz="3200">
              <a:latin typeface="Calibri"/>
              <a:cs typeface="Calibri"/>
            </a:endParaRPr>
          </a:p>
          <a:p>
            <a:pPr marL="182029"/>
            <a:r>
              <a:rPr sz="3200" i="1" spc="-33" dirty="0">
                <a:latin typeface="Calibri"/>
                <a:cs typeface="Calibri"/>
              </a:rPr>
              <a:t>(Tasks/Joule)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B76602-AABB-4AC5-B5AF-8B32B63E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168" y="6335047"/>
            <a:ext cx="2743200" cy="365125"/>
          </a:xfrm>
        </p:spPr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938" y="947716"/>
            <a:ext cx="10448666" cy="512482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703562" marR="1562908" indent="-687476">
              <a:spcBef>
                <a:spcPts val="127"/>
              </a:spcBef>
              <a:buClr>
                <a:srgbClr val="E3DDD2"/>
              </a:buClr>
              <a:buSzPct val="94642"/>
              <a:buFont typeface="Calibri"/>
              <a:buAutoNum type="arabicPeriod"/>
              <a:tabLst>
                <a:tab pos="703562" algn="l"/>
                <a:tab pos="704409" algn="l"/>
              </a:tabLst>
            </a:pPr>
            <a:r>
              <a:rPr sz="3733" spc="-20" dirty="0">
                <a:latin typeface="Calibri"/>
                <a:cs typeface="Calibri"/>
              </a:rPr>
              <a:t>Abstraction</a:t>
            </a:r>
            <a:r>
              <a:rPr sz="3733" spc="33" dirty="0">
                <a:latin typeface="Calibri"/>
                <a:cs typeface="Calibri"/>
              </a:rPr>
              <a:t> </a:t>
            </a:r>
            <a:r>
              <a:rPr sz="3733" spc="-33" dirty="0">
                <a:latin typeface="Calibri"/>
                <a:cs typeface="Calibri"/>
              </a:rPr>
              <a:t>(Layers</a:t>
            </a:r>
            <a:r>
              <a:rPr sz="3733" spc="-7" dirty="0">
                <a:latin typeface="Calibri"/>
                <a:cs typeface="Calibri"/>
              </a:rPr>
              <a:t> of </a:t>
            </a:r>
            <a:r>
              <a:rPr sz="3733" dirty="0">
                <a:latin typeface="Calibri"/>
                <a:cs typeface="Calibri"/>
              </a:rPr>
              <a:t> </a:t>
            </a:r>
            <a:r>
              <a:rPr sz="3733" spc="-67" dirty="0">
                <a:latin typeface="Calibri"/>
                <a:cs typeface="Calibri"/>
              </a:rPr>
              <a:t>R</a:t>
            </a:r>
            <a:r>
              <a:rPr sz="3733" spc="-7" dirty="0">
                <a:latin typeface="Calibri"/>
                <a:cs typeface="Calibri"/>
              </a:rPr>
              <a:t>e</a:t>
            </a:r>
            <a:r>
              <a:rPr sz="3733" spc="-13" dirty="0">
                <a:latin typeface="Calibri"/>
                <a:cs typeface="Calibri"/>
              </a:rPr>
              <a:t>p</a:t>
            </a:r>
            <a:r>
              <a:rPr sz="3733" spc="-60" dirty="0">
                <a:latin typeface="Calibri"/>
                <a:cs typeface="Calibri"/>
              </a:rPr>
              <a:t>r</a:t>
            </a:r>
            <a:r>
              <a:rPr sz="3733" spc="-7" dirty="0">
                <a:latin typeface="Calibri"/>
                <a:cs typeface="Calibri"/>
              </a:rPr>
              <a:t>e</a:t>
            </a:r>
            <a:r>
              <a:rPr sz="3733" spc="-13" dirty="0">
                <a:latin typeface="Calibri"/>
                <a:cs typeface="Calibri"/>
              </a:rPr>
              <a:t>s</a:t>
            </a:r>
            <a:r>
              <a:rPr sz="3733" spc="-7" dirty="0">
                <a:latin typeface="Calibri"/>
                <a:cs typeface="Calibri"/>
              </a:rPr>
              <a:t>e</a:t>
            </a:r>
            <a:r>
              <a:rPr sz="3733" spc="-47" dirty="0">
                <a:latin typeface="Calibri"/>
                <a:cs typeface="Calibri"/>
              </a:rPr>
              <a:t>n</a:t>
            </a:r>
            <a:r>
              <a:rPr sz="3733" spc="-60" dirty="0">
                <a:latin typeface="Calibri"/>
                <a:cs typeface="Calibri"/>
              </a:rPr>
              <a:t>t</a:t>
            </a:r>
            <a:r>
              <a:rPr sz="3733" spc="-33" dirty="0">
                <a:latin typeface="Calibri"/>
                <a:cs typeface="Calibri"/>
              </a:rPr>
              <a:t>a</a:t>
            </a:r>
            <a:r>
              <a:rPr sz="3733" spc="-7" dirty="0">
                <a:latin typeface="Calibri"/>
                <a:cs typeface="Calibri"/>
              </a:rPr>
              <a:t>t</a:t>
            </a:r>
            <a:r>
              <a:rPr sz="3733" spc="-13" dirty="0">
                <a:latin typeface="Calibri"/>
                <a:cs typeface="Calibri"/>
              </a:rPr>
              <a:t>i</a:t>
            </a:r>
            <a:r>
              <a:rPr sz="3733" spc="-7" dirty="0">
                <a:latin typeface="Calibri"/>
                <a:cs typeface="Calibri"/>
              </a:rPr>
              <a:t>o</a:t>
            </a:r>
            <a:r>
              <a:rPr sz="3733" spc="-13" dirty="0">
                <a:latin typeface="Calibri"/>
                <a:cs typeface="Calibri"/>
              </a:rPr>
              <a:t>n/</a:t>
            </a:r>
            <a:r>
              <a:rPr sz="3733" spc="-7" dirty="0">
                <a:latin typeface="Calibri"/>
                <a:cs typeface="Calibri"/>
              </a:rPr>
              <a:t>I</a:t>
            </a:r>
            <a:r>
              <a:rPr sz="3733" spc="-47" dirty="0">
                <a:latin typeface="Calibri"/>
                <a:cs typeface="Calibri"/>
              </a:rPr>
              <a:t>n</a:t>
            </a:r>
            <a:r>
              <a:rPr sz="3733" spc="-40" dirty="0">
                <a:latin typeface="Calibri"/>
                <a:cs typeface="Calibri"/>
              </a:rPr>
              <a:t>t</a:t>
            </a:r>
            <a:r>
              <a:rPr sz="3733" spc="-7" dirty="0">
                <a:latin typeface="Calibri"/>
                <a:cs typeface="Calibri"/>
              </a:rPr>
              <a:t>e</a:t>
            </a:r>
            <a:r>
              <a:rPr sz="3733" spc="-13" dirty="0">
                <a:latin typeface="Calibri"/>
                <a:cs typeface="Calibri"/>
              </a:rPr>
              <a:t>rp</a:t>
            </a:r>
            <a:r>
              <a:rPr sz="3733" spc="-60" dirty="0">
                <a:latin typeface="Calibri"/>
                <a:cs typeface="Calibri"/>
              </a:rPr>
              <a:t>r</a:t>
            </a:r>
            <a:r>
              <a:rPr sz="3733" spc="-27" dirty="0">
                <a:latin typeface="Calibri"/>
                <a:cs typeface="Calibri"/>
              </a:rPr>
              <a:t>e</a:t>
            </a:r>
            <a:r>
              <a:rPr sz="3733" spc="-60" dirty="0">
                <a:latin typeface="Calibri"/>
                <a:cs typeface="Calibri"/>
              </a:rPr>
              <a:t>t</a:t>
            </a:r>
            <a:r>
              <a:rPr sz="3733" spc="-33" dirty="0">
                <a:latin typeface="Calibri"/>
                <a:cs typeface="Calibri"/>
              </a:rPr>
              <a:t>a</a:t>
            </a:r>
            <a:r>
              <a:rPr sz="3733" spc="-7" dirty="0">
                <a:latin typeface="Calibri"/>
                <a:cs typeface="Calibri"/>
              </a:rPr>
              <a:t>t</a:t>
            </a:r>
            <a:r>
              <a:rPr sz="3733" spc="-13" dirty="0">
                <a:latin typeface="Calibri"/>
                <a:cs typeface="Calibri"/>
              </a:rPr>
              <a:t>i</a:t>
            </a:r>
            <a:r>
              <a:rPr sz="3733" spc="-7" dirty="0">
                <a:latin typeface="Calibri"/>
                <a:cs typeface="Calibri"/>
              </a:rPr>
              <a:t>o</a:t>
            </a:r>
            <a:r>
              <a:rPr sz="3733" spc="-13" dirty="0">
                <a:latin typeface="Calibri"/>
                <a:cs typeface="Calibri"/>
              </a:rPr>
              <a:t>n</a:t>
            </a:r>
            <a:r>
              <a:rPr sz="3733" spc="-7" dirty="0">
                <a:latin typeface="Calibri"/>
                <a:cs typeface="Calibri"/>
              </a:rPr>
              <a:t>)</a:t>
            </a:r>
            <a:endParaRPr sz="3733" dirty="0">
              <a:latin typeface="Calibri"/>
              <a:cs typeface="Calibri"/>
            </a:endParaRPr>
          </a:p>
          <a:p>
            <a:pPr marL="703562" indent="-687476">
              <a:spcBef>
                <a:spcPts val="800"/>
              </a:spcBef>
              <a:buClr>
                <a:srgbClr val="E3DDD2"/>
              </a:buClr>
              <a:buSzPct val="94642"/>
              <a:buAutoNum type="arabicPeriod"/>
              <a:tabLst>
                <a:tab pos="703562" algn="l"/>
                <a:tab pos="704409" algn="l"/>
              </a:tabLst>
            </a:pPr>
            <a:r>
              <a:rPr sz="3733" spc="-47" dirty="0">
                <a:latin typeface="Calibri"/>
                <a:cs typeface="Calibri"/>
              </a:rPr>
              <a:t>Moore’s</a:t>
            </a:r>
            <a:r>
              <a:rPr sz="3733" spc="-33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Law</a:t>
            </a:r>
            <a:endParaRPr sz="3733" dirty="0">
              <a:latin typeface="Calibri"/>
              <a:cs typeface="Calibri"/>
            </a:endParaRPr>
          </a:p>
          <a:p>
            <a:pPr marL="703562" indent="-687476">
              <a:spcBef>
                <a:spcPts val="800"/>
              </a:spcBef>
              <a:buClr>
                <a:srgbClr val="E3DDD2"/>
              </a:buClr>
              <a:buSzPct val="94642"/>
              <a:buAutoNum type="arabicPeriod"/>
              <a:tabLst>
                <a:tab pos="703562" algn="l"/>
                <a:tab pos="704409" algn="l"/>
              </a:tabLst>
            </a:pPr>
            <a:r>
              <a:rPr sz="3733" spc="-13" dirty="0">
                <a:latin typeface="Calibri"/>
                <a:cs typeface="Calibri"/>
              </a:rPr>
              <a:t>Principle</a:t>
            </a:r>
            <a:r>
              <a:rPr sz="3733" spc="53" dirty="0">
                <a:latin typeface="Calibri"/>
                <a:cs typeface="Calibri"/>
              </a:rPr>
              <a:t> </a:t>
            </a:r>
            <a:r>
              <a:rPr sz="3733" spc="-7" dirty="0">
                <a:latin typeface="Calibri"/>
                <a:cs typeface="Calibri"/>
              </a:rPr>
              <a:t>of</a:t>
            </a:r>
            <a:r>
              <a:rPr sz="3733" spc="13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Locality/Memory</a:t>
            </a:r>
            <a:r>
              <a:rPr sz="3733" spc="40" dirty="0">
                <a:latin typeface="Calibri"/>
                <a:cs typeface="Calibri"/>
              </a:rPr>
              <a:t> </a:t>
            </a:r>
            <a:r>
              <a:rPr sz="3733" spc="-33" dirty="0">
                <a:latin typeface="Calibri"/>
                <a:cs typeface="Calibri"/>
              </a:rPr>
              <a:t>Hierarchy</a:t>
            </a:r>
            <a:endParaRPr sz="3733" dirty="0">
              <a:latin typeface="Calibri"/>
              <a:cs typeface="Calibri"/>
            </a:endParaRPr>
          </a:p>
          <a:p>
            <a:pPr marL="703562" indent="-687476">
              <a:spcBef>
                <a:spcPts val="800"/>
              </a:spcBef>
              <a:buClr>
                <a:srgbClr val="E3DDD2"/>
              </a:buClr>
              <a:buSzPct val="94642"/>
              <a:buAutoNum type="arabicPeriod"/>
              <a:tabLst>
                <a:tab pos="703562" algn="l"/>
                <a:tab pos="704409" algn="l"/>
              </a:tabLst>
            </a:pPr>
            <a:r>
              <a:rPr sz="3733" b="1" spc="-27" dirty="0">
                <a:solidFill>
                  <a:srgbClr val="FF0000"/>
                </a:solidFill>
                <a:latin typeface="Calibri"/>
                <a:cs typeface="Calibri"/>
              </a:rPr>
              <a:t>Parallelism</a:t>
            </a:r>
            <a:endParaRPr sz="3733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703562" marR="1789809" indent="-687476">
              <a:spcBef>
                <a:spcPts val="800"/>
              </a:spcBef>
              <a:buClr>
                <a:srgbClr val="E3DDD2"/>
              </a:buClr>
              <a:buSzPct val="94642"/>
              <a:buAutoNum type="arabicPeriod"/>
              <a:tabLst>
                <a:tab pos="703562" algn="l"/>
                <a:tab pos="704409" algn="l"/>
              </a:tabLst>
            </a:pPr>
            <a:r>
              <a:rPr sz="3733" spc="-27" dirty="0">
                <a:latin typeface="Calibri"/>
                <a:cs typeface="Calibri"/>
              </a:rPr>
              <a:t>Performance</a:t>
            </a:r>
            <a:r>
              <a:rPr sz="3733" spc="7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Measurement</a:t>
            </a:r>
            <a:r>
              <a:rPr sz="3733" spc="7" dirty="0">
                <a:latin typeface="Calibri"/>
                <a:cs typeface="Calibri"/>
              </a:rPr>
              <a:t> </a:t>
            </a:r>
            <a:r>
              <a:rPr sz="3733" spc="-7" dirty="0">
                <a:latin typeface="Calibri"/>
                <a:cs typeface="Calibri"/>
              </a:rPr>
              <a:t>&amp; </a:t>
            </a:r>
            <a:r>
              <a:rPr sz="3733" spc="-827" dirty="0">
                <a:latin typeface="Calibri"/>
                <a:cs typeface="Calibri"/>
              </a:rPr>
              <a:t> </a:t>
            </a:r>
            <a:r>
              <a:rPr sz="3733" spc="-27" dirty="0">
                <a:latin typeface="Calibri"/>
                <a:cs typeface="Calibri"/>
              </a:rPr>
              <a:t>Improvement</a:t>
            </a:r>
            <a:endParaRPr sz="3733" dirty="0">
              <a:latin typeface="Calibri"/>
              <a:cs typeface="Calibri"/>
            </a:endParaRPr>
          </a:p>
          <a:p>
            <a:pPr marL="703562" indent="-687476">
              <a:spcBef>
                <a:spcPts val="800"/>
              </a:spcBef>
              <a:buClr>
                <a:srgbClr val="E3DDD2"/>
              </a:buClr>
              <a:buSzPct val="94642"/>
              <a:buAutoNum type="arabicPeriod"/>
              <a:tabLst>
                <a:tab pos="703562" algn="l"/>
                <a:tab pos="704409" algn="l"/>
              </a:tabLst>
            </a:pPr>
            <a:r>
              <a:rPr sz="3733" spc="-13" dirty="0">
                <a:latin typeface="Calibri"/>
                <a:cs typeface="Calibri"/>
              </a:rPr>
              <a:t>Dependability</a:t>
            </a:r>
            <a:r>
              <a:rPr sz="3733" spc="47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via</a:t>
            </a:r>
            <a:r>
              <a:rPr sz="3733" spc="-7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Redundancy</a:t>
            </a:r>
            <a:endParaRPr sz="3733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123368"/>
            <a:ext cx="7798647" cy="613053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3867" b="1" spc="127" dirty="0"/>
              <a:t>6</a:t>
            </a:r>
            <a:r>
              <a:rPr sz="3867" b="1" spc="-339" dirty="0"/>
              <a:t> </a:t>
            </a:r>
            <a:r>
              <a:rPr sz="3867" b="1" spc="-33" dirty="0"/>
              <a:t>Great</a:t>
            </a:r>
            <a:r>
              <a:rPr sz="3867" b="1" spc="-380" dirty="0"/>
              <a:t> </a:t>
            </a:r>
            <a:r>
              <a:rPr sz="3867" b="1" spc="120" dirty="0"/>
              <a:t>Ideas</a:t>
            </a:r>
            <a:r>
              <a:rPr sz="3867" b="1" spc="-393" dirty="0"/>
              <a:t> </a:t>
            </a:r>
            <a:r>
              <a:rPr sz="3867" b="1" spc="100" dirty="0"/>
              <a:t>in</a:t>
            </a:r>
            <a:r>
              <a:rPr sz="3867" b="1" spc="-347" dirty="0"/>
              <a:t> </a:t>
            </a:r>
            <a:r>
              <a:rPr sz="3867" b="1" spc="-107" dirty="0"/>
              <a:t>Computer</a:t>
            </a:r>
            <a:r>
              <a:rPr sz="3867" b="1" spc="-360" dirty="0"/>
              <a:t> </a:t>
            </a:r>
            <a:r>
              <a:rPr sz="3867" b="1" spc="-67" dirty="0"/>
              <a:t>Architecture</a:t>
            </a:r>
            <a:endParaRPr sz="3867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814F1-AB82-4F05-9A74-30167F19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7617" y="2503423"/>
            <a:ext cx="6185407" cy="24323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02EE39-369C-440E-B11F-7ADFD990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9407" y="1543465"/>
            <a:ext cx="7927045" cy="276295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25016" indent="-408930">
              <a:lnSpc>
                <a:spcPts val="3347"/>
              </a:lnSpc>
              <a:spcBef>
                <a:spcPts val="127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933" spc="-20" dirty="0">
                <a:latin typeface="Calibri"/>
                <a:cs typeface="Calibri"/>
              </a:rPr>
              <a:t>Avi,</a:t>
            </a:r>
            <a:r>
              <a:rPr sz="2933" spc="-33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Bora, </a:t>
            </a:r>
            <a:r>
              <a:rPr sz="2933" spc="-13" dirty="0">
                <a:latin typeface="Calibri"/>
                <a:cs typeface="Calibri"/>
              </a:rPr>
              <a:t>Caroline,</a:t>
            </a:r>
            <a:r>
              <a:rPr sz="2933" spc="-2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Dan</a:t>
            </a:r>
            <a:r>
              <a:rPr lang="en-US" sz="2933" spc="-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each </a:t>
            </a:r>
            <a:r>
              <a:rPr sz="2933" spc="-27" dirty="0">
                <a:latin typeface="Calibri"/>
                <a:cs typeface="Calibri"/>
              </a:rPr>
              <a:t>have </a:t>
            </a:r>
            <a:r>
              <a:rPr sz="2933" spc="-7" dirty="0">
                <a:latin typeface="Calibri"/>
                <a:cs typeface="Calibri"/>
              </a:rPr>
              <a:t>one load </a:t>
            </a:r>
            <a:r>
              <a:rPr sz="2933" dirty="0">
                <a:latin typeface="Calibri"/>
                <a:cs typeface="Calibri"/>
              </a:rPr>
              <a:t>of </a:t>
            </a:r>
            <a:r>
              <a:rPr sz="2933" spc="-7" dirty="0">
                <a:latin typeface="Calibri"/>
                <a:cs typeface="Calibri"/>
              </a:rPr>
              <a:t>clothes </a:t>
            </a:r>
            <a:r>
              <a:rPr sz="2933" spc="-645" dirty="0">
                <a:latin typeface="Calibri"/>
                <a:cs typeface="Calibri"/>
              </a:rPr>
              <a:t> </a:t>
            </a:r>
            <a:r>
              <a:rPr sz="2933" spc="-27" dirty="0">
                <a:latin typeface="Calibri"/>
                <a:cs typeface="Calibri"/>
              </a:rPr>
              <a:t>to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wash, </a:t>
            </a:r>
            <a:r>
              <a:rPr sz="2933" spc="-53" dirty="0">
                <a:latin typeface="Calibri"/>
                <a:cs typeface="Calibri"/>
              </a:rPr>
              <a:t>dry,</a:t>
            </a:r>
            <a:r>
              <a:rPr sz="2933" spc="-7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fold,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and</a:t>
            </a:r>
            <a:r>
              <a:rPr sz="2933" spc="-20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put </a:t>
            </a:r>
            <a:r>
              <a:rPr sz="2933" spc="-7" dirty="0">
                <a:latin typeface="Calibri"/>
                <a:cs typeface="Calibri"/>
              </a:rPr>
              <a:t> </a:t>
            </a:r>
            <a:r>
              <a:rPr sz="2933" spc="-27" dirty="0">
                <a:latin typeface="Calibri"/>
                <a:cs typeface="Calibri"/>
              </a:rPr>
              <a:t>away</a:t>
            </a:r>
            <a:endParaRPr sz="2933" dirty="0">
              <a:latin typeface="Calibri"/>
              <a:cs typeface="Calibri"/>
            </a:endParaRPr>
          </a:p>
          <a:p>
            <a:pPr marL="815320" lvl="1" indent="-340351">
              <a:spcBef>
                <a:spcPts val="260"/>
              </a:spcBef>
              <a:buSzPct val="8947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533" spc="-20" dirty="0">
                <a:latin typeface="Calibri"/>
                <a:cs typeface="Calibri"/>
              </a:rPr>
              <a:t>Washer</a:t>
            </a:r>
            <a:r>
              <a:rPr sz="2533" spc="-40" dirty="0">
                <a:latin typeface="Calibri"/>
                <a:cs typeface="Calibri"/>
              </a:rPr>
              <a:t> </a:t>
            </a:r>
            <a:r>
              <a:rPr sz="2533" spc="-27" dirty="0">
                <a:latin typeface="Calibri"/>
                <a:cs typeface="Calibri"/>
              </a:rPr>
              <a:t>takes</a:t>
            </a:r>
            <a:r>
              <a:rPr sz="2533" spc="-33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30</a:t>
            </a:r>
            <a:r>
              <a:rPr sz="2533" spc="-20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minutes</a:t>
            </a:r>
            <a:endParaRPr sz="2933" dirty="0">
              <a:latin typeface="Calibri"/>
              <a:cs typeface="Calibri"/>
            </a:endParaRPr>
          </a:p>
          <a:p>
            <a:pPr marL="815320" lvl="1" indent="-340351">
              <a:buSzPct val="8947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533" spc="-7" dirty="0">
                <a:latin typeface="Calibri"/>
                <a:cs typeface="Calibri"/>
              </a:rPr>
              <a:t>Dryer</a:t>
            </a:r>
            <a:r>
              <a:rPr sz="2533" spc="-13" dirty="0">
                <a:latin typeface="Calibri"/>
                <a:cs typeface="Calibri"/>
              </a:rPr>
              <a:t> </a:t>
            </a:r>
            <a:r>
              <a:rPr sz="2533" spc="-27" dirty="0">
                <a:latin typeface="Calibri"/>
                <a:cs typeface="Calibri"/>
              </a:rPr>
              <a:t>takes</a:t>
            </a:r>
            <a:r>
              <a:rPr sz="2533" spc="-40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30</a:t>
            </a:r>
            <a:r>
              <a:rPr sz="2533" spc="-20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minutes</a:t>
            </a:r>
            <a:endParaRPr sz="2933" dirty="0">
              <a:latin typeface="Calibri"/>
              <a:cs typeface="Calibri"/>
            </a:endParaRPr>
          </a:p>
          <a:p>
            <a:pPr marL="815320" lvl="1" indent="-340351">
              <a:buSzPct val="8947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533" dirty="0">
                <a:latin typeface="Calibri"/>
                <a:cs typeface="Calibri"/>
              </a:rPr>
              <a:t>“Folder” </a:t>
            </a:r>
            <a:r>
              <a:rPr sz="2533" spc="-27" dirty="0">
                <a:latin typeface="Calibri"/>
                <a:cs typeface="Calibri"/>
              </a:rPr>
              <a:t>takes</a:t>
            </a:r>
            <a:r>
              <a:rPr sz="2533" spc="-40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30</a:t>
            </a:r>
            <a:r>
              <a:rPr sz="2533" spc="-20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minutes</a:t>
            </a:r>
            <a:endParaRPr sz="2933" dirty="0">
              <a:latin typeface="Calibri"/>
              <a:cs typeface="Calibri"/>
            </a:endParaRPr>
          </a:p>
          <a:p>
            <a:pPr marL="815320" marR="215895" lvl="1" indent="-339505">
              <a:lnSpc>
                <a:spcPts val="2733"/>
              </a:lnSpc>
              <a:buSzPct val="8947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533" dirty="0">
                <a:latin typeface="Calibri"/>
                <a:cs typeface="Calibri"/>
              </a:rPr>
              <a:t>“Stasher”</a:t>
            </a:r>
            <a:r>
              <a:rPr sz="2533" spc="-7" dirty="0">
                <a:latin typeface="Calibri"/>
                <a:cs typeface="Calibri"/>
              </a:rPr>
              <a:t> </a:t>
            </a:r>
            <a:r>
              <a:rPr sz="2533" spc="-27" dirty="0">
                <a:latin typeface="Calibri"/>
                <a:cs typeface="Calibri"/>
              </a:rPr>
              <a:t>takes </a:t>
            </a:r>
            <a:r>
              <a:rPr sz="2533" spc="-7" dirty="0">
                <a:latin typeface="Calibri"/>
                <a:cs typeface="Calibri"/>
              </a:rPr>
              <a:t>30</a:t>
            </a:r>
            <a:r>
              <a:rPr sz="2533" spc="-20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minutes</a:t>
            </a:r>
            <a:r>
              <a:rPr sz="2533" spc="7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to </a:t>
            </a:r>
            <a:r>
              <a:rPr sz="2533" spc="-553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put</a:t>
            </a:r>
            <a:r>
              <a:rPr sz="2533" spc="-7" dirty="0">
                <a:latin typeface="Calibri"/>
                <a:cs typeface="Calibri"/>
              </a:rPr>
              <a:t> clothes</a:t>
            </a:r>
            <a:r>
              <a:rPr sz="2533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into</a:t>
            </a:r>
            <a:r>
              <a:rPr sz="2533" dirty="0">
                <a:latin typeface="Calibri"/>
                <a:cs typeface="Calibri"/>
              </a:rPr>
              <a:t> </a:t>
            </a:r>
            <a:r>
              <a:rPr sz="2533" spc="-27" dirty="0">
                <a:latin typeface="Calibri"/>
                <a:cs typeface="Calibri"/>
              </a:rPr>
              <a:t>drawers</a:t>
            </a:r>
            <a:endParaRPr sz="2533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393954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Gotta Do Laundry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08990" y="3421541"/>
            <a:ext cx="614679" cy="816187"/>
            <a:chOff x="7206742" y="2566156"/>
            <a:chExt cx="461009" cy="612140"/>
          </a:xfrm>
        </p:grpSpPr>
        <p:sp>
          <p:nvSpPr>
            <p:cNvPr id="5" name="object 5"/>
            <p:cNvSpPr/>
            <p:nvPr/>
          </p:nvSpPr>
          <p:spPr>
            <a:xfrm>
              <a:off x="7213092" y="2667012"/>
              <a:ext cx="448309" cy="504825"/>
            </a:xfrm>
            <a:custGeom>
              <a:avLst/>
              <a:gdLst/>
              <a:ahLst/>
              <a:cxnLst/>
              <a:rect l="l" t="t" r="r" b="b"/>
              <a:pathLst>
                <a:path w="448309" h="504825">
                  <a:moveTo>
                    <a:pt x="448043" y="0"/>
                  </a:moveTo>
                  <a:lnTo>
                    <a:pt x="336067" y="111975"/>
                  </a:lnTo>
                  <a:lnTo>
                    <a:pt x="0" y="111975"/>
                  </a:lnTo>
                  <a:lnTo>
                    <a:pt x="0" y="504444"/>
                  </a:lnTo>
                  <a:lnTo>
                    <a:pt x="336054" y="504444"/>
                  </a:lnTo>
                  <a:lnTo>
                    <a:pt x="448043" y="392455"/>
                  </a:lnTo>
                  <a:lnTo>
                    <a:pt x="4480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2667002"/>
              <a:ext cx="448309" cy="112395"/>
            </a:xfrm>
            <a:custGeom>
              <a:avLst/>
              <a:gdLst/>
              <a:ahLst/>
              <a:cxnLst/>
              <a:rect l="l" t="t" r="r" b="b"/>
              <a:pathLst>
                <a:path w="448309" h="112394">
                  <a:moveTo>
                    <a:pt x="448056" y="0"/>
                  </a:moveTo>
                  <a:lnTo>
                    <a:pt x="111988" y="0"/>
                  </a:lnTo>
                  <a:lnTo>
                    <a:pt x="0" y="111988"/>
                  </a:lnTo>
                  <a:lnTo>
                    <a:pt x="336067" y="111988"/>
                  </a:lnTo>
                  <a:lnTo>
                    <a:pt x="448056" y="0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2667002"/>
              <a:ext cx="448309" cy="504825"/>
            </a:xfrm>
            <a:custGeom>
              <a:avLst/>
              <a:gdLst/>
              <a:ahLst/>
              <a:cxnLst/>
              <a:rect l="l" t="t" r="r" b="b"/>
              <a:pathLst>
                <a:path w="448309" h="504825">
                  <a:moveTo>
                    <a:pt x="0" y="111988"/>
                  </a:moveTo>
                  <a:lnTo>
                    <a:pt x="111988" y="0"/>
                  </a:lnTo>
                  <a:lnTo>
                    <a:pt x="448056" y="0"/>
                  </a:lnTo>
                  <a:lnTo>
                    <a:pt x="448056" y="392455"/>
                  </a:lnTo>
                  <a:lnTo>
                    <a:pt x="336067" y="504444"/>
                  </a:lnTo>
                  <a:lnTo>
                    <a:pt x="0" y="504444"/>
                  </a:lnTo>
                  <a:lnTo>
                    <a:pt x="0" y="111988"/>
                  </a:lnTo>
                  <a:close/>
                </a:path>
                <a:path w="448309" h="504825">
                  <a:moveTo>
                    <a:pt x="0" y="111988"/>
                  </a:moveTo>
                  <a:lnTo>
                    <a:pt x="336067" y="111988"/>
                  </a:lnTo>
                  <a:lnTo>
                    <a:pt x="448056" y="0"/>
                  </a:lnTo>
                </a:path>
                <a:path w="448309" h="504825">
                  <a:moveTo>
                    <a:pt x="336067" y="111988"/>
                  </a:moveTo>
                  <a:lnTo>
                    <a:pt x="336067" y="50444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7313676" y="2572511"/>
              <a:ext cx="347980" cy="104139"/>
            </a:xfrm>
            <a:custGeom>
              <a:avLst/>
              <a:gdLst/>
              <a:ahLst/>
              <a:cxnLst/>
              <a:rect l="l" t="t" r="r" b="b"/>
              <a:pathLst>
                <a:path w="347979" h="104139">
                  <a:moveTo>
                    <a:pt x="347472" y="0"/>
                  </a:moveTo>
                  <a:lnTo>
                    <a:pt x="321564" y="25908"/>
                  </a:lnTo>
                  <a:lnTo>
                    <a:pt x="0" y="25908"/>
                  </a:lnTo>
                  <a:lnTo>
                    <a:pt x="0" y="103632"/>
                  </a:lnTo>
                  <a:lnTo>
                    <a:pt x="321564" y="103632"/>
                  </a:lnTo>
                  <a:lnTo>
                    <a:pt x="347472" y="77736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7313676" y="2572506"/>
              <a:ext cx="347980" cy="26034"/>
            </a:xfrm>
            <a:custGeom>
              <a:avLst/>
              <a:gdLst/>
              <a:ahLst/>
              <a:cxnLst/>
              <a:rect l="l" t="t" r="r" b="b"/>
              <a:pathLst>
                <a:path w="347979" h="26035">
                  <a:moveTo>
                    <a:pt x="347472" y="0"/>
                  </a:moveTo>
                  <a:lnTo>
                    <a:pt x="25908" y="0"/>
                  </a:lnTo>
                  <a:lnTo>
                    <a:pt x="0" y="25907"/>
                  </a:lnTo>
                  <a:lnTo>
                    <a:pt x="321564" y="25907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31313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3676" y="2572506"/>
              <a:ext cx="347980" cy="104139"/>
            </a:xfrm>
            <a:custGeom>
              <a:avLst/>
              <a:gdLst/>
              <a:ahLst/>
              <a:cxnLst/>
              <a:rect l="l" t="t" r="r" b="b"/>
              <a:pathLst>
                <a:path w="347979" h="104139">
                  <a:moveTo>
                    <a:pt x="0" y="25907"/>
                  </a:moveTo>
                  <a:lnTo>
                    <a:pt x="25908" y="0"/>
                  </a:lnTo>
                  <a:lnTo>
                    <a:pt x="347472" y="0"/>
                  </a:lnTo>
                  <a:lnTo>
                    <a:pt x="347472" y="77736"/>
                  </a:lnTo>
                  <a:lnTo>
                    <a:pt x="321564" y="103631"/>
                  </a:lnTo>
                  <a:lnTo>
                    <a:pt x="0" y="103631"/>
                  </a:lnTo>
                  <a:lnTo>
                    <a:pt x="0" y="25907"/>
                  </a:lnTo>
                  <a:close/>
                </a:path>
                <a:path w="347979" h="104139">
                  <a:moveTo>
                    <a:pt x="0" y="25907"/>
                  </a:moveTo>
                  <a:lnTo>
                    <a:pt x="321564" y="25907"/>
                  </a:lnTo>
                  <a:lnTo>
                    <a:pt x="347472" y="0"/>
                  </a:lnTo>
                </a:path>
                <a:path w="347979" h="104139">
                  <a:moveTo>
                    <a:pt x="321564" y="25907"/>
                  </a:moveTo>
                  <a:lnTo>
                    <a:pt x="321564" y="1036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348728" y="2619756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29718" y="0"/>
                  </a:moveTo>
                  <a:lnTo>
                    <a:pt x="18152" y="1497"/>
                  </a:lnTo>
                  <a:lnTo>
                    <a:pt x="8705" y="5581"/>
                  </a:lnTo>
                  <a:lnTo>
                    <a:pt x="2336" y="11637"/>
                  </a:lnTo>
                  <a:lnTo>
                    <a:pt x="0" y="19050"/>
                  </a:lnTo>
                  <a:lnTo>
                    <a:pt x="2336" y="26462"/>
                  </a:lnTo>
                  <a:lnTo>
                    <a:pt x="8705" y="32518"/>
                  </a:lnTo>
                  <a:lnTo>
                    <a:pt x="18152" y="36602"/>
                  </a:lnTo>
                  <a:lnTo>
                    <a:pt x="29718" y="38100"/>
                  </a:lnTo>
                  <a:lnTo>
                    <a:pt x="41283" y="36602"/>
                  </a:lnTo>
                  <a:lnTo>
                    <a:pt x="50730" y="32518"/>
                  </a:lnTo>
                  <a:lnTo>
                    <a:pt x="57099" y="26462"/>
                  </a:lnTo>
                  <a:lnTo>
                    <a:pt x="59436" y="19050"/>
                  </a:lnTo>
                  <a:lnTo>
                    <a:pt x="57099" y="11637"/>
                  </a:lnTo>
                  <a:lnTo>
                    <a:pt x="50730" y="5581"/>
                  </a:lnTo>
                  <a:lnTo>
                    <a:pt x="41283" y="1497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348728" y="2619756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0" y="19050"/>
                  </a:moveTo>
                  <a:lnTo>
                    <a:pt x="2336" y="11637"/>
                  </a:lnTo>
                  <a:lnTo>
                    <a:pt x="8705" y="5581"/>
                  </a:lnTo>
                  <a:lnTo>
                    <a:pt x="18152" y="1497"/>
                  </a:lnTo>
                  <a:lnTo>
                    <a:pt x="29718" y="0"/>
                  </a:lnTo>
                  <a:lnTo>
                    <a:pt x="41283" y="1497"/>
                  </a:lnTo>
                  <a:lnTo>
                    <a:pt x="50730" y="5581"/>
                  </a:lnTo>
                  <a:lnTo>
                    <a:pt x="57099" y="11637"/>
                  </a:lnTo>
                  <a:lnTo>
                    <a:pt x="59436" y="19050"/>
                  </a:lnTo>
                  <a:lnTo>
                    <a:pt x="57099" y="26462"/>
                  </a:lnTo>
                  <a:lnTo>
                    <a:pt x="50730" y="32518"/>
                  </a:lnTo>
                  <a:lnTo>
                    <a:pt x="41283" y="36602"/>
                  </a:lnTo>
                  <a:lnTo>
                    <a:pt x="29718" y="38100"/>
                  </a:lnTo>
                  <a:lnTo>
                    <a:pt x="18152" y="36602"/>
                  </a:lnTo>
                  <a:lnTo>
                    <a:pt x="8705" y="32518"/>
                  </a:lnTo>
                  <a:lnTo>
                    <a:pt x="2336" y="26462"/>
                  </a:lnTo>
                  <a:lnTo>
                    <a:pt x="0" y="190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8718" y="2900939"/>
              <a:ext cx="236220" cy="114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268718" y="2900939"/>
              <a:ext cx="236220" cy="114300"/>
            </a:xfrm>
            <a:custGeom>
              <a:avLst/>
              <a:gdLst/>
              <a:ahLst/>
              <a:cxnLst/>
              <a:rect l="l" t="t" r="r" b="b"/>
              <a:pathLst>
                <a:path w="236220" h="114300">
                  <a:moveTo>
                    <a:pt x="0" y="33464"/>
                  </a:moveTo>
                  <a:lnTo>
                    <a:pt x="33464" y="0"/>
                  </a:lnTo>
                  <a:lnTo>
                    <a:pt x="202755" y="0"/>
                  </a:lnTo>
                  <a:lnTo>
                    <a:pt x="236220" y="33464"/>
                  </a:lnTo>
                  <a:lnTo>
                    <a:pt x="236220" y="80822"/>
                  </a:lnTo>
                  <a:lnTo>
                    <a:pt x="202755" y="114299"/>
                  </a:lnTo>
                  <a:lnTo>
                    <a:pt x="33464" y="114299"/>
                  </a:lnTo>
                  <a:lnTo>
                    <a:pt x="0" y="80822"/>
                  </a:lnTo>
                  <a:lnTo>
                    <a:pt x="0" y="3346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639808" y="4415197"/>
            <a:ext cx="587587" cy="657860"/>
            <a:chOff x="7229856" y="3311397"/>
            <a:chExt cx="440690" cy="493395"/>
          </a:xfrm>
        </p:grpSpPr>
        <p:sp>
          <p:nvSpPr>
            <p:cNvPr id="16" name="object 16"/>
            <p:cNvSpPr/>
            <p:nvPr/>
          </p:nvSpPr>
          <p:spPr>
            <a:xfrm>
              <a:off x="7231380" y="3547871"/>
              <a:ext cx="439420" cy="256540"/>
            </a:xfrm>
            <a:custGeom>
              <a:avLst/>
              <a:gdLst/>
              <a:ahLst/>
              <a:cxnLst/>
              <a:rect l="l" t="t" r="r" b="b"/>
              <a:pathLst>
                <a:path w="439420" h="256539">
                  <a:moveTo>
                    <a:pt x="123444" y="108204"/>
                  </a:moveTo>
                  <a:lnTo>
                    <a:pt x="0" y="108204"/>
                  </a:lnTo>
                  <a:lnTo>
                    <a:pt x="0" y="123444"/>
                  </a:lnTo>
                  <a:lnTo>
                    <a:pt x="123444" y="123444"/>
                  </a:lnTo>
                  <a:lnTo>
                    <a:pt x="123444" y="108204"/>
                  </a:lnTo>
                  <a:close/>
                </a:path>
                <a:path w="439420" h="256539">
                  <a:moveTo>
                    <a:pt x="438912" y="0"/>
                  </a:moveTo>
                  <a:lnTo>
                    <a:pt x="208788" y="0"/>
                  </a:lnTo>
                  <a:lnTo>
                    <a:pt x="208788" y="13716"/>
                  </a:lnTo>
                  <a:lnTo>
                    <a:pt x="283222" y="13716"/>
                  </a:lnTo>
                  <a:lnTo>
                    <a:pt x="256006" y="108204"/>
                  </a:lnTo>
                  <a:lnTo>
                    <a:pt x="207264" y="108204"/>
                  </a:lnTo>
                  <a:lnTo>
                    <a:pt x="207264" y="123444"/>
                  </a:lnTo>
                  <a:lnTo>
                    <a:pt x="251612" y="123444"/>
                  </a:lnTo>
                  <a:lnTo>
                    <a:pt x="213347" y="256362"/>
                  </a:lnTo>
                  <a:lnTo>
                    <a:pt x="241007" y="256362"/>
                  </a:lnTo>
                  <a:lnTo>
                    <a:pt x="279273" y="123444"/>
                  </a:lnTo>
                  <a:lnTo>
                    <a:pt x="437388" y="123444"/>
                  </a:lnTo>
                  <a:lnTo>
                    <a:pt x="437388" y="108204"/>
                  </a:lnTo>
                  <a:lnTo>
                    <a:pt x="283654" y="108204"/>
                  </a:lnTo>
                  <a:lnTo>
                    <a:pt x="310870" y="13716"/>
                  </a:lnTo>
                  <a:lnTo>
                    <a:pt x="438912" y="13716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1898" y="3311397"/>
              <a:ext cx="70611" cy="782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29856" y="3409192"/>
              <a:ext cx="227965" cy="395605"/>
            </a:xfrm>
            <a:custGeom>
              <a:avLst/>
              <a:gdLst/>
              <a:ahLst/>
              <a:cxnLst/>
              <a:rect l="l" t="t" r="r" b="b"/>
              <a:pathLst>
                <a:path w="227965" h="395604">
                  <a:moveTo>
                    <a:pt x="102184" y="0"/>
                  </a:moveTo>
                  <a:lnTo>
                    <a:pt x="92710" y="0"/>
                  </a:lnTo>
                  <a:lnTo>
                    <a:pt x="88493" y="1193"/>
                  </a:lnTo>
                  <a:lnTo>
                    <a:pt x="85331" y="2387"/>
                  </a:lnTo>
                  <a:lnTo>
                    <a:pt x="81114" y="3581"/>
                  </a:lnTo>
                  <a:lnTo>
                    <a:pt x="77952" y="5956"/>
                  </a:lnTo>
                  <a:lnTo>
                    <a:pt x="73736" y="8343"/>
                  </a:lnTo>
                  <a:lnTo>
                    <a:pt x="69532" y="15506"/>
                  </a:lnTo>
                  <a:lnTo>
                    <a:pt x="67424" y="17894"/>
                  </a:lnTo>
                  <a:lnTo>
                    <a:pt x="65316" y="22669"/>
                  </a:lnTo>
                  <a:lnTo>
                    <a:pt x="63207" y="25057"/>
                  </a:lnTo>
                  <a:lnTo>
                    <a:pt x="62153" y="29832"/>
                  </a:lnTo>
                  <a:lnTo>
                    <a:pt x="1054" y="184988"/>
                  </a:lnTo>
                  <a:lnTo>
                    <a:pt x="1054" y="187375"/>
                  </a:lnTo>
                  <a:lnTo>
                    <a:pt x="0" y="189763"/>
                  </a:lnTo>
                  <a:lnTo>
                    <a:pt x="0" y="200507"/>
                  </a:lnTo>
                  <a:lnTo>
                    <a:pt x="12636" y="219595"/>
                  </a:lnTo>
                  <a:lnTo>
                    <a:pt x="14744" y="221983"/>
                  </a:lnTo>
                  <a:lnTo>
                    <a:pt x="148539" y="221983"/>
                  </a:lnTo>
                  <a:lnTo>
                    <a:pt x="148539" y="395046"/>
                  </a:lnTo>
                  <a:lnTo>
                    <a:pt x="187515" y="395046"/>
                  </a:lnTo>
                  <a:lnTo>
                    <a:pt x="187515" y="187375"/>
                  </a:lnTo>
                  <a:lnTo>
                    <a:pt x="185407" y="182600"/>
                  </a:lnTo>
                  <a:lnTo>
                    <a:pt x="185407" y="181406"/>
                  </a:lnTo>
                  <a:lnTo>
                    <a:pt x="181190" y="176631"/>
                  </a:lnTo>
                  <a:lnTo>
                    <a:pt x="174879" y="173050"/>
                  </a:lnTo>
                  <a:lnTo>
                    <a:pt x="161175" y="173050"/>
                  </a:lnTo>
                  <a:lnTo>
                    <a:pt x="89547" y="168274"/>
                  </a:lnTo>
                  <a:lnTo>
                    <a:pt x="109562" y="100253"/>
                  </a:lnTo>
                  <a:lnTo>
                    <a:pt x="124307" y="124117"/>
                  </a:lnTo>
                  <a:lnTo>
                    <a:pt x="211747" y="124117"/>
                  </a:lnTo>
                  <a:lnTo>
                    <a:pt x="213855" y="122923"/>
                  </a:lnTo>
                  <a:lnTo>
                    <a:pt x="218071" y="122923"/>
                  </a:lnTo>
                  <a:lnTo>
                    <a:pt x="220167" y="120535"/>
                  </a:lnTo>
                  <a:lnTo>
                    <a:pt x="222275" y="119341"/>
                  </a:lnTo>
                  <a:lnTo>
                    <a:pt x="223329" y="116954"/>
                  </a:lnTo>
                  <a:lnTo>
                    <a:pt x="225437" y="115760"/>
                  </a:lnTo>
                  <a:lnTo>
                    <a:pt x="226491" y="113372"/>
                  </a:lnTo>
                  <a:lnTo>
                    <a:pt x="226491" y="110985"/>
                  </a:lnTo>
                  <a:lnTo>
                    <a:pt x="227545" y="108597"/>
                  </a:lnTo>
                  <a:lnTo>
                    <a:pt x="227545" y="101447"/>
                  </a:lnTo>
                  <a:lnTo>
                    <a:pt x="224383" y="94284"/>
                  </a:lnTo>
                  <a:lnTo>
                    <a:pt x="219113" y="88315"/>
                  </a:lnTo>
                  <a:lnTo>
                    <a:pt x="217017" y="87121"/>
                  </a:lnTo>
                  <a:lnTo>
                    <a:pt x="215963" y="85928"/>
                  </a:lnTo>
                  <a:lnTo>
                    <a:pt x="144322" y="85928"/>
                  </a:lnTo>
                  <a:lnTo>
                    <a:pt x="129578" y="58470"/>
                  </a:lnTo>
                  <a:lnTo>
                    <a:pt x="131686" y="56083"/>
                  </a:lnTo>
                  <a:lnTo>
                    <a:pt x="132740" y="52514"/>
                  </a:lnTo>
                  <a:lnTo>
                    <a:pt x="132740" y="48933"/>
                  </a:lnTo>
                  <a:lnTo>
                    <a:pt x="133794" y="45351"/>
                  </a:lnTo>
                  <a:lnTo>
                    <a:pt x="133794" y="32219"/>
                  </a:lnTo>
                  <a:lnTo>
                    <a:pt x="131686" y="25057"/>
                  </a:lnTo>
                  <a:lnTo>
                    <a:pt x="130632" y="23863"/>
                  </a:lnTo>
                  <a:lnTo>
                    <a:pt x="129578" y="20281"/>
                  </a:lnTo>
                  <a:lnTo>
                    <a:pt x="128524" y="17894"/>
                  </a:lnTo>
                  <a:lnTo>
                    <a:pt x="126415" y="14312"/>
                  </a:lnTo>
                  <a:lnTo>
                    <a:pt x="124307" y="11925"/>
                  </a:lnTo>
                  <a:lnTo>
                    <a:pt x="121145" y="9537"/>
                  </a:lnTo>
                  <a:lnTo>
                    <a:pt x="119037" y="7150"/>
                  </a:lnTo>
                  <a:lnTo>
                    <a:pt x="115874" y="4775"/>
                  </a:lnTo>
                  <a:lnTo>
                    <a:pt x="112725" y="3581"/>
                  </a:lnTo>
                  <a:lnTo>
                    <a:pt x="109562" y="1193"/>
                  </a:lnTo>
                  <a:lnTo>
                    <a:pt x="105346" y="1193"/>
                  </a:lnTo>
                  <a:lnTo>
                    <a:pt x="102184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9631342" y="2379125"/>
            <a:ext cx="614679" cy="816187"/>
            <a:chOff x="7223506" y="1784344"/>
            <a:chExt cx="461009" cy="612140"/>
          </a:xfrm>
        </p:grpSpPr>
        <p:sp>
          <p:nvSpPr>
            <p:cNvPr id="20" name="object 20"/>
            <p:cNvSpPr/>
            <p:nvPr/>
          </p:nvSpPr>
          <p:spPr>
            <a:xfrm>
              <a:off x="7229856" y="1997176"/>
              <a:ext cx="336550" cy="393065"/>
            </a:xfrm>
            <a:custGeom>
              <a:avLst/>
              <a:gdLst/>
              <a:ahLst/>
              <a:cxnLst/>
              <a:rect l="l" t="t" r="r" b="b"/>
              <a:pathLst>
                <a:path w="336550" h="393064">
                  <a:moveTo>
                    <a:pt x="336067" y="0"/>
                  </a:moveTo>
                  <a:lnTo>
                    <a:pt x="0" y="0"/>
                  </a:lnTo>
                  <a:lnTo>
                    <a:pt x="0" y="392455"/>
                  </a:lnTo>
                  <a:lnTo>
                    <a:pt x="336067" y="392455"/>
                  </a:lnTo>
                  <a:lnTo>
                    <a:pt x="336067" y="0"/>
                  </a:lnTo>
                  <a:close/>
                </a:path>
              </a:pathLst>
            </a:custGeom>
            <a:solidFill>
              <a:srgbClr val="3CA8C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565919" y="1885190"/>
              <a:ext cx="112395" cy="504825"/>
            </a:xfrm>
            <a:custGeom>
              <a:avLst/>
              <a:gdLst/>
              <a:ahLst/>
              <a:cxnLst/>
              <a:rect l="l" t="t" r="r" b="b"/>
              <a:pathLst>
                <a:path w="112395" h="504825">
                  <a:moveTo>
                    <a:pt x="111988" y="0"/>
                  </a:moveTo>
                  <a:lnTo>
                    <a:pt x="0" y="111988"/>
                  </a:lnTo>
                  <a:lnTo>
                    <a:pt x="0" y="504443"/>
                  </a:lnTo>
                  <a:lnTo>
                    <a:pt x="111988" y="392455"/>
                  </a:lnTo>
                  <a:lnTo>
                    <a:pt x="111988" y="0"/>
                  </a:lnTo>
                  <a:close/>
                </a:path>
              </a:pathLst>
            </a:custGeom>
            <a:solidFill>
              <a:srgbClr val="3086A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9856" y="1885190"/>
              <a:ext cx="448309" cy="112395"/>
            </a:xfrm>
            <a:custGeom>
              <a:avLst/>
              <a:gdLst/>
              <a:ahLst/>
              <a:cxnLst/>
              <a:rect l="l" t="t" r="r" b="b"/>
              <a:pathLst>
                <a:path w="448309" h="112394">
                  <a:moveTo>
                    <a:pt x="448056" y="0"/>
                  </a:moveTo>
                  <a:lnTo>
                    <a:pt x="111988" y="0"/>
                  </a:lnTo>
                  <a:lnTo>
                    <a:pt x="0" y="111988"/>
                  </a:lnTo>
                  <a:lnTo>
                    <a:pt x="336067" y="111988"/>
                  </a:lnTo>
                  <a:lnTo>
                    <a:pt x="448056" y="0"/>
                  </a:lnTo>
                  <a:close/>
                </a:path>
              </a:pathLst>
            </a:custGeom>
            <a:solidFill>
              <a:srgbClr val="62B8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229856" y="1885190"/>
              <a:ext cx="448309" cy="504825"/>
            </a:xfrm>
            <a:custGeom>
              <a:avLst/>
              <a:gdLst/>
              <a:ahLst/>
              <a:cxnLst/>
              <a:rect l="l" t="t" r="r" b="b"/>
              <a:pathLst>
                <a:path w="448309" h="504825">
                  <a:moveTo>
                    <a:pt x="0" y="111988"/>
                  </a:moveTo>
                  <a:lnTo>
                    <a:pt x="111988" y="0"/>
                  </a:lnTo>
                  <a:lnTo>
                    <a:pt x="448056" y="0"/>
                  </a:lnTo>
                  <a:lnTo>
                    <a:pt x="448056" y="392455"/>
                  </a:lnTo>
                  <a:lnTo>
                    <a:pt x="336067" y="504443"/>
                  </a:lnTo>
                  <a:lnTo>
                    <a:pt x="0" y="504443"/>
                  </a:lnTo>
                  <a:lnTo>
                    <a:pt x="0" y="111988"/>
                  </a:lnTo>
                  <a:close/>
                </a:path>
                <a:path w="448309" h="504825">
                  <a:moveTo>
                    <a:pt x="0" y="111988"/>
                  </a:moveTo>
                  <a:lnTo>
                    <a:pt x="336067" y="111988"/>
                  </a:lnTo>
                  <a:lnTo>
                    <a:pt x="448056" y="0"/>
                  </a:lnTo>
                </a:path>
                <a:path w="448309" h="504825">
                  <a:moveTo>
                    <a:pt x="336067" y="111988"/>
                  </a:moveTo>
                  <a:lnTo>
                    <a:pt x="336067" y="50444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0440" y="1816608"/>
              <a:ext cx="321945" cy="78105"/>
            </a:xfrm>
            <a:custGeom>
              <a:avLst/>
              <a:gdLst/>
              <a:ahLst/>
              <a:cxnLst/>
              <a:rect l="l" t="t" r="r" b="b"/>
              <a:pathLst>
                <a:path w="321945" h="78105">
                  <a:moveTo>
                    <a:pt x="321564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321564" y="77724"/>
                  </a:lnTo>
                  <a:lnTo>
                    <a:pt x="321564" y="0"/>
                  </a:lnTo>
                  <a:close/>
                </a:path>
              </a:pathLst>
            </a:custGeom>
            <a:solidFill>
              <a:srgbClr val="3CA8C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652009" y="1790694"/>
              <a:ext cx="26034" cy="104139"/>
            </a:xfrm>
            <a:custGeom>
              <a:avLst/>
              <a:gdLst/>
              <a:ahLst/>
              <a:cxnLst/>
              <a:rect l="l" t="t" r="r" b="b"/>
              <a:pathLst>
                <a:path w="26034" h="104139">
                  <a:moveTo>
                    <a:pt x="25908" y="0"/>
                  </a:moveTo>
                  <a:lnTo>
                    <a:pt x="0" y="25908"/>
                  </a:lnTo>
                  <a:lnTo>
                    <a:pt x="0" y="103632"/>
                  </a:lnTo>
                  <a:lnTo>
                    <a:pt x="25908" y="77736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3086A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330440" y="1790694"/>
              <a:ext cx="347980" cy="26034"/>
            </a:xfrm>
            <a:custGeom>
              <a:avLst/>
              <a:gdLst/>
              <a:ahLst/>
              <a:cxnLst/>
              <a:rect l="l" t="t" r="r" b="b"/>
              <a:pathLst>
                <a:path w="347979" h="26035">
                  <a:moveTo>
                    <a:pt x="347472" y="0"/>
                  </a:moveTo>
                  <a:lnTo>
                    <a:pt x="25908" y="0"/>
                  </a:lnTo>
                  <a:lnTo>
                    <a:pt x="0" y="25908"/>
                  </a:lnTo>
                  <a:lnTo>
                    <a:pt x="321564" y="25908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62B8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330440" y="1790694"/>
              <a:ext cx="347980" cy="104139"/>
            </a:xfrm>
            <a:custGeom>
              <a:avLst/>
              <a:gdLst/>
              <a:ahLst/>
              <a:cxnLst/>
              <a:rect l="l" t="t" r="r" b="b"/>
              <a:pathLst>
                <a:path w="347979" h="104139">
                  <a:moveTo>
                    <a:pt x="0" y="25908"/>
                  </a:moveTo>
                  <a:lnTo>
                    <a:pt x="25908" y="0"/>
                  </a:lnTo>
                  <a:lnTo>
                    <a:pt x="347472" y="0"/>
                  </a:lnTo>
                  <a:lnTo>
                    <a:pt x="347472" y="77736"/>
                  </a:lnTo>
                  <a:lnTo>
                    <a:pt x="321564" y="103632"/>
                  </a:lnTo>
                  <a:lnTo>
                    <a:pt x="0" y="103632"/>
                  </a:lnTo>
                  <a:lnTo>
                    <a:pt x="0" y="25908"/>
                  </a:lnTo>
                  <a:close/>
                </a:path>
                <a:path w="347979" h="104139">
                  <a:moveTo>
                    <a:pt x="0" y="25908"/>
                  </a:moveTo>
                  <a:lnTo>
                    <a:pt x="321564" y="25908"/>
                  </a:lnTo>
                  <a:lnTo>
                    <a:pt x="347472" y="0"/>
                  </a:lnTo>
                </a:path>
                <a:path w="347979" h="104139">
                  <a:moveTo>
                    <a:pt x="321564" y="25908"/>
                  </a:moveTo>
                  <a:lnTo>
                    <a:pt x="321564" y="10363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319010" y="1928622"/>
              <a:ext cx="238125" cy="38100"/>
            </a:xfrm>
            <a:custGeom>
              <a:avLst/>
              <a:gdLst/>
              <a:ahLst/>
              <a:cxnLst/>
              <a:rect l="l" t="t" r="r" b="b"/>
              <a:pathLst>
                <a:path w="238125" h="38100">
                  <a:moveTo>
                    <a:pt x="237744" y="0"/>
                  </a:moveTo>
                  <a:lnTo>
                    <a:pt x="66662" y="0"/>
                  </a:lnTo>
                  <a:lnTo>
                    <a:pt x="0" y="38100"/>
                  </a:lnTo>
                  <a:lnTo>
                    <a:pt x="171081" y="38100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3CA8C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319010" y="1928622"/>
              <a:ext cx="238125" cy="38100"/>
            </a:xfrm>
            <a:custGeom>
              <a:avLst/>
              <a:gdLst/>
              <a:ahLst/>
              <a:cxnLst/>
              <a:rect l="l" t="t" r="r" b="b"/>
              <a:pathLst>
                <a:path w="238125" h="38100">
                  <a:moveTo>
                    <a:pt x="0" y="38100"/>
                  </a:moveTo>
                  <a:lnTo>
                    <a:pt x="66662" y="0"/>
                  </a:lnTo>
                  <a:lnTo>
                    <a:pt x="237744" y="0"/>
                  </a:lnTo>
                  <a:lnTo>
                    <a:pt x="171081" y="38100"/>
                  </a:lnTo>
                  <a:lnTo>
                    <a:pt x="0" y="381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577328" y="1837944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29718" y="0"/>
                  </a:moveTo>
                  <a:lnTo>
                    <a:pt x="18152" y="1497"/>
                  </a:lnTo>
                  <a:lnTo>
                    <a:pt x="8705" y="5581"/>
                  </a:lnTo>
                  <a:lnTo>
                    <a:pt x="2336" y="11637"/>
                  </a:lnTo>
                  <a:lnTo>
                    <a:pt x="0" y="19050"/>
                  </a:lnTo>
                  <a:lnTo>
                    <a:pt x="2336" y="26462"/>
                  </a:lnTo>
                  <a:lnTo>
                    <a:pt x="8705" y="32518"/>
                  </a:lnTo>
                  <a:lnTo>
                    <a:pt x="18152" y="36602"/>
                  </a:lnTo>
                  <a:lnTo>
                    <a:pt x="29718" y="38100"/>
                  </a:lnTo>
                  <a:lnTo>
                    <a:pt x="41283" y="36602"/>
                  </a:lnTo>
                  <a:lnTo>
                    <a:pt x="50730" y="32518"/>
                  </a:lnTo>
                  <a:lnTo>
                    <a:pt x="57099" y="26462"/>
                  </a:lnTo>
                  <a:lnTo>
                    <a:pt x="59436" y="19050"/>
                  </a:lnTo>
                  <a:lnTo>
                    <a:pt x="57099" y="11637"/>
                  </a:lnTo>
                  <a:lnTo>
                    <a:pt x="50730" y="5581"/>
                  </a:lnTo>
                  <a:lnTo>
                    <a:pt x="41283" y="1497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3CA8C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577328" y="1837944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0" y="19050"/>
                  </a:moveTo>
                  <a:lnTo>
                    <a:pt x="2336" y="11637"/>
                  </a:lnTo>
                  <a:lnTo>
                    <a:pt x="8705" y="5581"/>
                  </a:lnTo>
                  <a:lnTo>
                    <a:pt x="18152" y="1497"/>
                  </a:lnTo>
                  <a:lnTo>
                    <a:pt x="29718" y="0"/>
                  </a:lnTo>
                  <a:lnTo>
                    <a:pt x="41283" y="1497"/>
                  </a:lnTo>
                  <a:lnTo>
                    <a:pt x="50730" y="5581"/>
                  </a:lnTo>
                  <a:lnTo>
                    <a:pt x="57099" y="11637"/>
                  </a:lnTo>
                  <a:lnTo>
                    <a:pt x="59436" y="19050"/>
                  </a:lnTo>
                  <a:lnTo>
                    <a:pt x="57099" y="26462"/>
                  </a:lnTo>
                  <a:lnTo>
                    <a:pt x="50730" y="32518"/>
                  </a:lnTo>
                  <a:lnTo>
                    <a:pt x="41283" y="36602"/>
                  </a:lnTo>
                  <a:lnTo>
                    <a:pt x="29718" y="38100"/>
                  </a:lnTo>
                  <a:lnTo>
                    <a:pt x="18152" y="36602"/>
                  </a:lnTo>
                  <a:lnTo>
                    <a:pt x="8705" y="32518"/>
                  </a:lnTo>
                  <a:lnTo>
                    <a:pt x="2336" y="26462"/>
                  </a:lnTo>
                  <a:lnTo>
                    <a:pt x="0" y="190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907948" y="1525697"/>
            <a:ext cx="1993053" cy="483447"/>
            <a:chOff x="6680961" y="1144272"/>
            <a:chExt cx="1494790" cy="362585"/>
          </a:xfrm>
        </p:grpSpPr>
        <p:sp>
          <p:nvSpPr>
            <p:cNvPr id="33" name="object 33"/>
            <p:cNvSpPr/>
            <p:nvPr/>
          </p:nvSpPr>
          <p:spPr>
            <a:xfrm>
              <a:off x="6687311" y="115062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79" h="349884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7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9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6"/>
                  </a:lnTo>
                  <a:lnTo>
                    <a:pt x="329907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1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687311" y="115062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79" h="349884">
                  <a:moveTo>
                    <a:pt x="42430" y="4749"/>
                  </a:moveTo>
                  <a:lnTo>
                    <a:pt x="98653" y="16637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1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40512" y="184162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9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068311" y="115062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79" h="349884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7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9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6"/>
                  </a:lnTo>
                  <a:lnTo>
                    <a:pt x="329907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1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068311" y="115062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79" h="349884">
                  <a:moveTo>
                    <a:pt x="42430" y="4749"/>
                  </a:moveTo>
                  <a:lnTo>
                    <a:pt x="98653" y="16637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1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40512" y="184162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9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449311" y="115062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79" h="349884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7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9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6"/>
                  </a:lnTo>
                  <a:lnTo>
                    <a:pt x="329907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1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449311" y="115062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79" h="349884">
                  <a:moveTo>
                    <a:pt x="42430" y="4749"/>
                  </a:moveTo>
                  <a:lnTo>
                    <a:pt x="98653" y="16637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1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40512" y="184162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9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821167" y="115062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79" h="349884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7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9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6"/>
                  </a:lnTo>
                  <a:lnTo>
                    <a:pt x="329907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1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821167" y="115062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79" h="349884">
                  <a:moveTo>
                    <a:pt x="42430" y="4749"/>
                  </a:moveTo>
                  <a:lnTo>
                    <a:pt x="98653" y="16637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1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40512" y="184162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9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051530" y="1630149"/>
            <a:ext cx="173820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  <a:tabLst>
                <a:tab pos="520687" algn="l"/>
                <a:tab pos="1026981" algn="l"/>
                <a:tab pos="1524809" algn="l"/>
              </a:tabLst>
            </a:pPr>
            <a:r>
              <a:rPr sz="2133" b="1" spc="-7" dirty="0">
                <a:solidFill>
                  <a:srgbClr val="D7E055"/>
                </a:solidFill>
                <a:latin typeface="Arial"/>
                <a:cs typeface="Arial"/>
              </a:rPr>
              <a:t>A	B	C	D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663844" y="5382421"/>
            <a:ext cx="479213" cy="775547"/>
            <a:chOff x="7247883" y="4036816"/>
            <a:chExt cx="359410" cy="581660"/>
          </a:xfrm>
        </p:grpSpPr>
        <p:sp>
          <p:nvSpPr>
            <p:cNvPr id="43" name="object 43"/>
            <p:cNvSpPr/>
            <p:nvPr/>
          </p:nvSpPr>
          <p:spPr>
            <a:xfrm>
              <a:off x="7254233" y="4043166"/>
              <a:ext cx="346710" cy="568960"/>
            </a:xfrm>
            <a:custGeom>
              <a:avLst/>
              <a:gdLst/>
              <a:ahLst/>
              <a:cxnLst/>
              <a:rect l="l" t="t" r="r" b="b"/>
              <a:pathLst>
                <a:path w="346709" h="568960">
                  <a:moveTo>
                    <a:pt x="167932" y="0"/>
                  </a:moveTo>
                  <a:lnTo>
                    <a:pt x="157365" y="4762"/>
                  </a:lnTo>
                  <a:lnTo>
                    <a:pt x="149974" y="11899"/>
                  </a:lnTo>
                  <a:lnTo>
                    <a:pt x="145757" y="24993"/>
                  </a:lnTo>
                  <a:lnTo>
                    <a:pt x="143636" y="34518"/>
                  </a:lnTo>
                  <a:lnTo>
                    <a:pt x="145757" y="44030"/>
                  </a:lnTo>
                  <a:lnTo>
                    <a:pt x="149974" y="58305"/>
                  </a:lnTo>
                  <a:lnTo>
                    <a:pt x="154203" y="78536"/>
                  </a:lnTo>
                  <a:lnTo>
                    <a:pt x="152095" y="90436"/>
                  </a:lnTo>
                  <a:lnTo>
                    <a:pt x="145757" y="99961"/>
                  </a:lnTo>
                  <a:lnTo>
                    <a:pt x="135191" y="110667"/>
                  </a:lnTo>
                  <a:lnTo>
                    <a:pt x="122516" y="117805"/>
                  </a:lnTo>
                  <a:lnTo>
                    <a:pt x="113017" y="124942"/>
                  </a:lnTo>
                  <a:lnTo>
                    <a:pt x="104559" y="134467"/>
                  </a:lnTo>
                  <a:lnTo>
                    <a:pt x="96113" y="147561"/>
                  </a:lnTo>
                  <a:lnTo>
                    <a:pt x="87668" y="168973"/>
                  </a:lnTo>
                  <a:lnTo>
                    <a:pt x="80276" y="193967"/>
                  </a:lnTo>
                  <a:lnTo>
                    <a:pt x="73939" y="213004"/>
                  </a:lnTo>
                  <a:lnTo>
                    <a:pt x="71818" y="237985"/>
                  </a:lnTo>
                  <a:lnTo>
                    <a:pt x="69710" y="267741"/>
                  </a:lnTo>
                  <a:lnTo>
                    <a:pt x="69710" y="298678"/>
                  </a:lnTo>
                  <a:lnTo>
                    <a:pt x="71818" y="309384"/>
                  </a:lnTo>
                  <a:lnTo>
                    <a:pt x="76047" y="314147"/>
                  </a:lnTo>
                  <a:lnTo>
                    <a:pt x="84493" y="316522"/>
                  </a:lnTo>
                  <a:lnTo>
                    <a:pt x="89776" y="314147"/>
                  </a:lnTo>
                  <a:lnTo>
                    <a:pt x="91884" y="309384"/>
                  </a:lnTo>
                  <a:lnTo>
                    <a:pt x="91884" y="259410"/>
                  </a:lnTo>
                  <a:lnTo>
                    <a:pt x="94005" y="240372"/>
                  </a:lnTo>
                  <a:lnTo>
                    <a:pt x="96113" y="228473"/>
                  </a:lnTo>
                  <a:lnTo>
                    <a:pt x="102450" y="215379"/>
                  </a:lnTo>
                  <a:lnTo>
                    <a:pt x="110896" y="213004"/>
                  </a:lnTo>
                  <a:lnTo>
                    <a:pt x="119354" y="215379"/>
                  </a:lnTo>
                  <a:lnTo>
                    <a:pt x="122516" y="222516"/>
                  </a:lnTo>
                  <a:lnTo>
                    <a:pt x="119354" y="245135"/>
                  </a:lnTo>
                  <a:lnTo>
                    <a:pt x="117233" y="274878"/>
                  </a:lnTo>
                  <a:lnTo>
                    <a:pt x="113017" y="301053"/>
                  </a:lnTo>
                  <a:lnTo>
                    <a:pt x="106679" y="326047"/>
                  </a:lnTo>
                  <a:lnTo>
                    <a:pt x="100342" y="358178"/>
                  </a:lnTo>
                  <a:lnTo>
                    <a:pt x="91884" y="384352"/>
                  </a:lnTo>
                  <a:lnTo>
                    <a:pt x="71818" y="418858"/>
                  </a:lnTo>
                  <a:lnTo>
                    <a:pt x="57035" y="441464"/>
                  </a:lnTo>
                  <a:lnTo>
                    <a:pt x="12674" y="499770"/>
                  </a:lnTo>
                  <a:lnTo>
                    <a:pt x="0" y="522389"/>
                  </a:lnTo>
                  <a:lnTo>
                    <a:pt x="0" y="531901"/>
                  </a:lnTo>
                  <a:lnTo>
                    <a:pt x="12674" y="549757"/>
                  </a:lnTo>
                  <a:lnTo>
                    <a:pt x="32740" y="568794"/>
                  </a:lnTo>
                  <a:lnTo>
                    <a:pt x="52819" y="568794"/>
                  </a:lnTo>
                  <a:lnTo>
                    <a:pt x="57035" y="564032"/>
                  </a:lnTo>
                  <a:lnTo>
                    <a:pt x="47536" y="552132"/>
                  </a:lnTo>
                  <a:lnTo>
                    <a:pt x="39077" y="539038"/>
                  </a:lnTo>
                  <a:lnTo>
                    <a:pt x="39077" y="529526"/>
                  </a:lnTo>
                  <a:lnTo>
                    <a:pt x="52819" y="506920"/>
                  </a:lnTo>
                  <a:lnTo>
                    <a:pt x="73939" y="483120"/>
                  </a:lnTo>
                  <a:lnTo>
                    <a:pt x="106679" y="436714"/>
                  </a:lnTo>
                  <a:lnTo>
                    <a:pt x="135191" y="397446"/>
                  </a:lnTo>
                  <a:lnTo>
                    <a:pt x="145757" y="384352"/>
                  </a:lnTo>
                  <a:lnTo>
                    <a:pt x="152095" y="374827"/>
                  </a:lnTo>
                  <a:lnTo>
                    <a:pt x="189052" y="390296"/>
                  </a:lnTo>
                  <a:lnTo>
                    <a:pt x="215455" y="429564"/>
                  </a:lnTo>
                  <a:lnTo>
                    <a:pt x="246087" y="475970"/>
                  </a:lnTo>
                  <a:lnTo>
                    <a:pt x="291503" y="549757"/>
                  </a:lnTo>
                  <a:lnTo>
                    <a:pt x="298894" y="554507"/>
                  </a:lnTo>
                  <a:lnTo>
                    <a:pt x="309460" y="554507"/>
                  </a:lnTo>
                  <a:lnTo>
                    <a:pt x="320014" y="543801"/>
                  </a:lnTo>
                  <a:lnTo>
                    <a:pt x="333743" y="534289"/>
                  </a:lnTo>
                  <a:lnTo>
                    <a:pt x="344309" y="524764"/>
                  </a:lnTo>
                  <a:lnTo>
                    <a:pt x="346417" y="515239"/>
                  </a:lnTo>
                  <a:lnTo>
                    <a:pt x="333743" y="517626"/>
                  </a:lnTo>
                  <a:lnTo>
                    <a:pt x="320014" y="515239"/>
                  </a:lnTo>
                  <a:lnTo>
                    <a:pt x="274599" y="448614"/>
                  </a:lnTo>
                  <a:lnTo>
                    <a:pt x="233413" y="372452"/>
                  </a:lnTo>
                  <a:lnTo>
                    <a:pt x="211239" y="330809"/>
                  </a:lnTo>
                  <a:lnTo>
                    <a:pt x="194335" y="277253"/>
                  </a:lnTo>
                  <a:lnTo>
                    <a:pt x="194335" y="254647"/>
                  </a:lnTo>
                  <a:lnTo>
                    <a:pt x="198564" y="240372"/>
                  </a:lnTo>
                  <a:lnTo>
                    <a:pt x="207009" y="233235"/>
                  </a:lnTo>
                  <a:lnTo>
                    <a:pt x="213347" y="233235"/>
                  </a:lnTo>
                  <a:lnTo>
                    <a:pt x="221792" y="237985"/>
                  </a:lnTo>
                  <a:lnTo>
                    <a:pt x="237642" y="252272"/>
                  </a:lnTo>
                  <a:lnTo>
                    <a:pt x="256654" y="267741"/>
                  </a:lnTo>
                  <a:lnTo>
                    <a:pt x="270382" y="274878"/>
                  </a:lnTo>
                  <a:lnTo>
                    <a:pt x="278828" y="277253"/>
                  </a:lnTo>
                  <a:lnTo>
                    <a:pt x="285165" y="274878"/>
                  </a:lnTo>
                  <a:lnTo>
                    <a:pt x="289394" y="267741"/>
                  </a:lnTo>
                  <a:lnTo>
                    <a:pt x="287273" y="261785"/>
                  </a:lnTo>
                  <a:lnTo>
                    <a:pt x="285165" y="254647"/>
                  </a:lnTo>
                  <a:lnTo>
                    <a:pt x="272491" y="240372"/>
                  </a:lnTo>
                  <a:lnTo>
                    <a:pt x="248196" y="222516"/>
                  </a:lnTo>
                  <a:lnTo>
                    <a:pt x="235521" y="210616"/>
                  </a:lnTo>
                  <a:lnTo>
                    <a:pt x="227075" y="193967"/>
                  </a:lnTo>
                  <a:lnTo>
                    <a:pt x="219684" y="168973"/>
                  </a:lnTo>
                  <a:lnTo>
                    <a:pt x="217576" y="145173"/>
                  </a:lnTo>
                  <a:lnTo>
                    <a:pt x="213347" y="134467"/>
                  </a:lnTo>
                  <a:lnTo>
                    <a:pt x="207009" y="122567"/>
                  </a:lnTo>
                  <a:lnTo>
                    <a:pt x="196443" y="110667"/>
                  </a:lnTo>
                  <a:lnTo>
                    <a:pt x="189052" y="103530"/>
                  </a:lnTo>
                  <a:lnTo>
                    <a:pt x="189052" y="92824"/>
                  </a:lnTo>
                  <a:lnTo>
                    <a:pt x="194335" y="78536"/>
                  </a:lnTo>
                  <a:lnTo>
                    <a:pt x="198564" y="71399"/>
                  </a:lnTo>
                  <a:lnTo>
                    <a:pt x="202780" y="61887"/>
                  </a:lnTo>
                  <a:lnTo>
                    <a:pt x="207009" y="46418"/>
                  </a:lnTo>
                  <a:lnTo>
                    <a:pt x="202780" y="29756"/>
                  </a:lnTo>
                  <a:lnTo>
                    <a:pt x="200672" y="16662"/>
                  </a:lnTo>
                  <a:lnTo>
                    <a:pt x="194335" y="7150"/>
                  </a:lnTo>
                  <a:lnTo>
                    <a:pt x="182714" y="2387"/>
                  </a:lnTo>
                  <a:lnTo>
                    <a:pt x="1679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7254233" y="4043166"/>
              <a:ext cx="346710" cy="568960"/>
            </a:xfrm>
            <a:custGeom>
              <a:avLst/>
              <a:gdLst/>
              <a:ahLst/>
              <a:cxnLst/>
              <a:rect l="l" t="t" r="r" b="b"/>
              <a:pathLst>
                <a:path w="346709" h="568960">
                  <a:moveTo>
                    <a:pt x="344309" y="524764"/>
                  </a:moveTo>
                  <a:lnTo>
                    <a:pt x="346417" y="515239"/>
                  </a:lnTo>
                  <a:lnTo>
                    <a:pt x="333743" y="517626"/>
                  </a:lnTo>
                  <a:lnTo>
                    <a:pt x="320014" y="515239"/>
                  </a:lnTo>
                  <a:lnTo>
                    <a:pt x="274599" y="448614"/>
                  </a:lnTo>
                  <a:lnTo>
                    <a:pt x="233413" y="372452"/>
                  </a:lnTo>
                  <a:lnTo>
                    <a:pt x="211239" y="330809"/>
                  </a:lnTo>
                  <a:lnTo>
                    <a:pt x="194335" y="277253"/>
                  </a:lnTo>
                  <a:lnTo>
                    <a:pt x="194335" y="254647"/>
                  </a:lnTo>
                  <a:lnTo>
                    <a:pt x="198564" y="240372"/>
                  </a:lnTo>
                  <a:lnTo>
                    <a:pt x="207009" y="233235"/>
                  </a:lnTo>
                  <a:lnTo>
                    <a:pt x="213347" y="233235"/>
                  </a:lnTo>
                  <a:lnTo>
                    <a:pt x="221792" y="237985"/>
                  </a:lnTo>
                  <a:lnTo>
                    <a:pt x="237642" y="252272"/>
                  </a:lnTo>
                  <a:lnTo>
                    <a:pt x="256654" y="267741"/>
                  </a:lnTo>
                  <a:lnTo>
                    <a:pt x="270382" y="274878"/>
                  </a:lnTo>
                  <a:lnTo>
                    <a:pt x="278828" y="277253"/>
                  </a:lnTo>
                  <a:lnTo>
                    <a:pt x="285165" y="274878"/>
                  </a:lnTo>
                  <a:lnTo>
                    <a:pt x="289394" y="267741"/>
                  </a:lnTo>
                  <a:lnTo>
                    <a:pt x="287273" y="261785"/>
                  </a:lnTo>
                  <a:lnTo>
                    <a:pt x="285165" y="254647"/>
                  </a:lnTo>
                  <a:lnTo>
                    <a:pt x="272491" y="240372"/>
                  </a:lnTo>
                  <a:lnTo>
                    <a:pt x="248196" y="222516"/>
                  </a:lnTo>
                  <a:lnTo>
                    <a:pt x="235521" y="210616"/>
                  </a:lnTo>
                  <a:lnTo>
                    <a:pt x="227075" y="193967"/>
                  </a:lnTo>
                  <a:lnTo>
                    <a:pt x="219684" y="168973"/>
                  </a:lnTo>
                  <a:lnTo>
                    <a:pt x="217576" y="145173"/>
                  </a:lnTo>
                  <a:lnTo>
                    <a:pt x="213347" y="134467"/>
                  </a:lnTo>
                  <a:lnTo>
                    <a:pt x="207009" y="122567"/>
                  </a:lnTo>
                  <a:lnTo>
                    <a:pt x="196443" y="110667"/>
                  </a:lnTo>
                  <a:lnTo>
                    <a:pt x="189052" y="103530"/>
                  </a:lnTo>
                  <a:lnTo>
                    <a:pt x="189052" y="92824"/>
                  </a:lnTo>
                  <a:lnTo>
                    <a:pt x="194335" y="78536"/>
                  </a:lnTo>
                  <a:lnTo>
                    <a:pt x="198564" y="71399"/>
                  </a:lnTo>
                  <a:lnTo>
                    <a:pt x="202780" y="61887"/>
                  </a:lnTo>
                  <a:lnTo>
                    <a:pt x="207009" y="46418"/>
                  </a:lnTo>
                  <a:lnTo>
                    <a:pt x="202780" y="29756"/>
                  </a:lnTo>
                  <a:lnTo>
                    <a:pt x="200672" y="16662"/>
                  </a:lnTo>
                  <a:lnTo>
                    <a:pt x="194335" y="7150"/>
                  </a:lnTo>
                  <a:lnTo>
                    <a:pt x="182714" y="2387"/>
                  </a:lnTo>
                  <a:lnTo>
                    <a:pt x="167932" y="0"/>
                  </a:lnTo>
                  <a:lnTo>
                    <a:pt x="157365" y="4762"/>
                  </a:lnTo>
                  <a:lnTo>
                    <a:pt x="149974" y="11899"/>
                  </a:lnTo>
                  <a:lnTo>
                    <a:pt x="145757" y="24993"/>
                  </a:lnTo>
                  <a:lnTo>
                    <a:pt x="143636" y="34518"/>
                  </a:lnTo>
                  <a:lnTo>
                    <a:pt x="145757" y="44030"/>
                  </a:lnTo>
                  <a:lnTo>
                    <a:pt x="149974" y="58305"/>
                  </a:lnTo>
                  <a:lnTo>
                    <a:pt x="152095" y="69024"/>
                  </a:lnTo>
                  <a:lnTo>
                    <a:pt x="154203" y="78536"/>
                  </a:lnTo>
                  <a:lnTo>
                    <a:pt x="152095" y="90436"/>
                  </a:lnTo>
                  <a:lnTo>
                    <a:pt x="145757" y="99961"/>
                  </a:lnTo>
                  <a:lnTo>
                    <a:pt x="135191" y="110667"/>
                  </a:lnTo>
                  <a:lnTo>
                    <a:pt x="122516" y="117805"/>
                  </a:lnTo>
                  <a:lnTo>
                    <a:pt x="113017" y="124942"/>
                  </a:lnTo>
                  <a:lnTo>
                    <a:pt x="104559" y="134467"/>
                  </a:lnTo>
                  <a:lnTo>
                    <a:pt x="96113" y="147561"/>
                  </a:lnTo>
                  <a:lnTo>
                    <a:pt x="87668" y="168973"/>
                  </a:lnTo>
                  <a:lnTo>
                    <a:pt x="80276" y="193967"/>
                  </a:lnTo>
                  <a:lnTo>
                    <a:pt x="73939" y="213004"/>
                  </a:lnTo>
                  <a:lnTo>
                    <a:pt x="71818" y="237985"/>
                  </a:lnTo>
                  <a:lnTo>
                    <a:pt x="69710" y="267741"/>
                  </a:lnTo>
                  <a:lnTo>
                    <a:pt x="69710" y="284403"/>
                  </a:lnTo>
                  <a:lnTo>
                    <a:pt x="69710" y="298678"/>
                  </a:lnTo>
                  <a:lnTo>
                    <a:pt x="71818" y="309384"/>
                  </a:lnTo>
                  <a:lnTo>
                    <a:pt x="76047" y="314147"/>
                  </a:lnTo>
                  <a:lnTo>
                    <a:pt x="84493" y="316522"/>
                  </a:lnTo>
                  <a:lnTo>
                    <a:pt x="89776" y="314147"/>
                  </a:lnTo>
                  <a:lnTo>
                    <a:pt x="91884" y="309384"/>
                  </a:lnTo>
                  <a:lnTo>
                    <a:pt x="91884" y="289153"/>
                  </a:lnTo>
                  <a:lnTo>
                    <a:pt x="91884" y="259410"/>
                  </a:lnTo>
                  <a:lnTo>
                    <a:pt x="94005" y="240372"/>
                  </a:lnTo>
                  <a:lnTo>
                    <a:pt x="96113" y="228473"/>
                  </a:lnTo>
                  <a:lnTo>
                    <a:pt x="102450" y="215379"/>
                  </a:lnTo>
                  <a:lnTo>
                    <a:pt x="110896" y="213004"/>
                  </a:lnTo>
                  <a:lnTo>
                    <a:pt x="119354" y="215379"/>
                  </a:lnTo>
                  <a:lnTo>
                    <a:pt x="122516" y="222516"/>
                  </a:lnTo>
                  <a:lnTo>
                    <a:pt x="119354" y="245135"/>
                  </a:lnTo>
                  <a:lnTo>
                    <a:pt x="117233" y="274878"/>
                  </a:lnTo>
                  <a:lnTo>
                    <a:pt x="113017" y="301053"/>
                  </a:lnTo>
                  <a:lnTo>
                    <a:pt x="106679" y="326047"/>
                  </a:lnTo>
                  <a:lnTo>
                    <a:pt x="100342" y="358178"/>
                  </a:lnTo>
                  <a:lnTo>
                    <a:pt x="91884" y="384352"/>
                  </a:lnTo>
                  <a:lnTo>
                    <a:pt x="71818" y="418858"/>
                  </a:lnTo>
                  <a:lnTo>
                    <a:pt x="57035" y="441464"/>
                  </a:lnTo>
                  <a:lnTo>
                    <a:pt x="30632" y="475970"/>
                  </a:lnTo>
                  <a:lnTo>
                    <a:pt x="12674" y="499770"/>
                  </a:lnTo>
                  <a:lnTo>
                    <a:pt x="0" y="522389"/>
                  </a:lnTo>
                  <a:lnTo>
                    <a:pt x="0" y="531901"/>
                  </a:lnTo>
                  <a:lnTo>
                    <a:pt x="12674" y="549757"/>
                  </a:lnTo>
                  <a:lnTo>
                    <a:pt x="32740" y="568794"/>
                  </a:lnTo>
                  <a:lnTo>
                    <a:pt x="52819" y="568794"/>
                  </a:lnTo>
                  <a:lnTo>
                    <a:pt x="57035" y="564032"/>
                  </a:lnTo>
                  <a:lnTo>
                    <a:pt x="47536" y="552132"/>
                  </a:lnTo>
                  <a:lnTo>
                    <a:pt x="39077" y="539038"/>
                  </a:lnTo>
                  <a:lnTo>
                    <a:pt x="39077" y="529526"/>
                  </a:lnTo>
                  <a:lnTo>
                    <a:pt x="52819" y="506920"/>
                  </a:lnTo>
                  <a:lnTo>
                    <a:pt x="73939" y="483120"/>
                  </a:lnTo>
                  <a:lnTo>
                    <a:pt x="106679" y="436714"/>
                  </a:lnTo>
                  <a:lnTo>
                    <a:pt x="135191" y="397446"/>
                  </a:lnTo>
                  <a:lnTo>
                    <a:pt x="145757" y="384352"/>
                  </a:lnTo>
                  <a:lnTo>
                    <a:pt x="152095" y="374827"/>
                  </a:lnTo>
                  <a:lnTo>
                    <a:pt x="189052" y="390296"/>
                  </a:lnTo>
                  <a:lnTo>
                    <a:pt x="215455" y="429564"/>
                  </a:lnTo>
                  <a:lnTo>
                    <a:pt x="246087" y="475970"/>
                  </a:lnTo>
                  <a:lnTo>
                    <a:pt x="274599" y="522389"/>
                  </a:lnTo>
                  <a:lnTo>
                    <a:pt x="291503" y="549757"/>
                  </a:lnTo>
                  <a:lnTo>
                    <a:pt x="298894" y="554507"/>
                  </a:lnTo>
                  <a:lnTo>
                    <a:pt x="309460" y="554507"/>
                  </a:lnTo>
                  <a:lnTo>
                    <a:pt x="320014" y="543801"/>
                  </a:lnTo>
                  <a:lnTo>
                    <a:pt x="333743" y="534289"/>
                  </a:lnTo>
                  <a:lnTo>
                    <a:pt x="344309" y="524764"/>
                  </a:lnTo>
                </a:path>
              </a:pathLst>
            </a:custGeom>
            <a:ln w="127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128592" y="6594174"/>
            <a:ext cx="102785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0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73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sz="1467" b="1" spc="-73" dirty="0">
                <a:solidFill>
                  <a:srgbClr val="FFFFFF"/>
                </a:solidFill>
                <a:latin typeface="Trebuchet MS"/>
                <a:cs typeface="Trebuchet MS"/>
              </a:rPr>
              <a:pPr marL="16933">
                <a:spcBef>
                  <a:spcPts val="60"/>
                </a:spcBef>
              </a:pPr>
              <a:t>31</a:t>
            </a:fld>
            <a:r>
              <a:rPr sz="1467" b="1" spc="-73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3C57F24D-C88D-4CB0-A5F0-333BA68D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-229775"/>
            <a:ext cx="4315460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Sequential Laundry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9948" y="2177683"/>
            <a:ext cx="176953" cy="13291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20319">
              <a:spcBef>
                <a:spcPts val="127"/>
              </a:spcBef>
            </a:pPr>
            <a:r>
              <a:rPr sz="2133" b="1" i="1" spc="-7" dirty="0">
                <a:latin typeface="Calibri"/>
                <a:cs typeface="Calibri"/>
              </a:rPr>
              <a:t>T</a:t>
            </a:r>
            <a:endParaRPr sz="2133">
              <a:latin typeface="Calibri"/>
              <a:cs typeface="Calibri"/>
            </a:endParaRPr>
          </a:p>
          <a:p>
            <a:pPr marL="22859" marR="6773" indent="-6773" algn="just"/>
            <a:r>
              <a:rPr sz="2133" b="1" i="1" spc="-7" dirty="0">
                <a:latin typeface="Calibri"/>
                <a:cs typeface="Calibri"/>
              </a:rPr>
              <a:t>a  s </a:t>
            </a:r>
            <a:r>
              <a:rPr sz="2133" b="1" i="1" spc="-467" dirty="0">
                <a:latin typeface="Calibri"/>
                <a:cs typeface="Calibri"/>
              </a:rPr>
              <a:t> </a:t>
            </a:r>
            <a:r>
              <a:rPr sz="2133" b="1" i="1" spc="-7" dirty="0">
                <a:latin typeface="Calibri"/>
                <a:cs typeface="Calibri"/>
              </a:rPr>
              <a:t>k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1841" y="3803272"/>
            <a:ext cx="215053" cy="16573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i="1" spc="-7" dirty="0">
                <a:latin typeface="Calibri"/>
                <a:cs typeface="Calibri"/>
              </a:rPr>
              <a:t>O</a:t>
            </a:r>
            <a:endParaRPr sz="2133">
              <a:latin typeface="Calibri"/>
              <a:cs typeface="Calibri"/>
            </a:endParaRPr>
          </a:p>
          <a:p>
            <a:pPr marL="34711" marR="26246" indent="23706" algn="just"/>
            <a:r>
              <a:rPr sz="2133" b="1" i="1" spc="-7" dirty="0">
                <a:latin typeface="Calibri"/>
                <a:cs typeface="Calibri"/>
              </a:rPr>
              <a:t>r </a:t>
            </a:r>
            <a:r>
              <a:rPr sz="2133" b="1" i="1" spc="-467" dirty="0">
                <a:latin typeface="Calibri"/>
                <a:cs typeface="Calibri"/>
              </a:rPr>
              <a:t> </a:t>
            </a:r>
            <a:r>
              <a:rPr sz="2133" b="1" i="1" spc="-7" dirty="0">
                <a:latin typeface="Calibri"/>
                <a:cs typeface="Calibri"/>
              </a:rPr>
              <a:t>d  e  r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65603" y="2266455"/>
            <a:ext cx="594360" cy="3213947"/>
            <a:chOff x="2568414" y="1615694"/>
            <a:chExt cx="445770" cy="2410460"/>
          </a:xfrm>
        </p:grpSpPr>
        <p:sp>
          <p:nvSpPr>
            <p:cNvPr id="6" name="object 6"/>
            <p:cNvSpPr/>
            <p:nvPr/>
          </p:nvSpPr>
          <p:spPr>
            <a:xfrm>
              <a:off x="2597657" y="1628394"/>
              <a:ext cx="9525" cy="2334260"/>
            </a:xfrm>
            <a:custGeom>
              <a:avLst/>
              <a:gdLst/>
              <a:ahLst/>
              <a:cxnLst/>
              <a:rect l="l" t="t" r="r" b="b"/>
              <a:pathLst>
                <a:path w="9525" h="2334260">
                  <a:moveTo>
                    <a:pt x="0" y="0"/>
                  </a:moveTo>
                  <a:lnTo>
                    <a:pt x="8902" y="233375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568414" y="3949302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292"/>
                  </a:lnTo>
                  <a:lnTo>
                    <a:pt x="38392" y="7633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59379" y="1819654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323532" y="0"/>
                  </a:moveTo>
                  <a:lnTo>
                    <a:pt x="236550" y="17906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100"/>
                  </a:lnTo>
                  <a:lnTo>
                    <a:pt x="97586" y="0"/>
                  </a:lnTo>
                  <a:lnTo>
                    <a:pt x="98653" y="16713"/>
                  </a:lnTo>
                  <a:lnTo>
                    <a:pt x="42430" y="4775"/>
                  </a:lnTo>
                  <a:lnTo>
                    <a:pt x="121983" y="99047"/>
                  </a:lnTo>
                  <a:lnTo>
                    <a:pt x="108204" y="102628"/>
                  </a:lnTo>
                  <a:lnTo>
                    <a:pt x="66827" y="118148"/>
                  </a:lnTo>
                  <a:lnTo>
                    <a:pt x="25463" y="153949"/>
                  </a:lnTo>
                  <a:lnTo>
                    <a:pt x="3187" y="201675"/>
                  </a:lnTo>
                  <a:lnTo>
                    <a:pt x="0" y="227939"/>
                  </a:lnTo>
                  <a:lnTo>
                    <a:pt x="1054" y="239864"/>
                  </a:lnTo>
                  <a:lnTo>
                    <a:pt x="13792" y="276859"/>
                  </a:lnTo>
                  <a:lnTo>
                    <a:pt x="43497" y="312661"/>
                  </a:lnTo>
                  <a:lnTo>
                    <a:pt x="77431" y="334149"/>
                  </a:lnTo>
                  <a:lnTo>
                    <a:pt x="114566" y="347268"/>
                  </a:lnTo>
                  <a:lnTo>
                    <a:pt x="141084" y="350850"/>
                  </a:lnTo>
                  <a:lnTo>
                    <a:pt x="200482" y="350850"/>
                  </a:lnTo>
                  <a:lnTo>
                    <a:pt x="250342" y="342493"/>
                  </a:lnTo>
                  <a:lnTo>
                    <a:pt x="297014" y="318630"/>
                  </a:lnTo>
                  <a:lnTo>
                    <a:pt x="329895" y="282828"/>
                  </a:lnTo>
                  <a:lnTo>
                    <a:pt x="346875" y="238671"/>
                  </a:lnTo>
                  <a:lnTo>
                    <a:pt x="347929" y="223164"/>
                  </a:lnTo>
                  <a:lnTo>
                    <a:pt x="346875" y="207644"/>
                  </a:lnTo>
                  <a:lnTo>
                    <a:pt x="320357" y="150367"/>
                  </a:lnTo>
                  <a:lnTo>
                    <a:pt x="290652" y="124117"/>
                  </a:lnTo>
                  <a:lnTo>
                    <a:pt x="253530" y="106210"/>
                  </a:lnTo>
                  <a:lnTo>
                    <a:pt x="217462" y="99047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659379" y="1819654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42430" y="4775"/>
                  </a:moveTo>
                  <a:lnTo>
                    <a:pt x="98653" y="16713"/>
                  </a:lnTo>
                  <a:lnTo>
                    <a:pt x="97586" y="0"/>
                  </a:lnTo>
                  <a:lnTo>
                    <a:pt x="165481" y="19100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906"/>
                  </a:lnTo>
                  <a:lnTo>
                    <a:pt x="323532" y="0"/>
                  </a:lnTo>
                  <a:lnTo>
                    <a:pt x="217462" y="99047"/>
                  </a:lnTo>
                  <a:lnTo>
                    <a:pt x="228066" y="100241"/>
                  </a:lnTo>
                  <a:lnTo>
                    <a:pt x="239737" y="102628"/>
                  </a:lnTo>
                  <a:lnTo>
                    <a:pt x="253530" y="106210"/>
                  </a:lnTo>
                  <a:lnTo>
                    <a:pt x="265188" y="110985"/>
                  </a:lnTo>
                  <a:lnTo>
                    <a:pt x="278980" y="118148"/>
                  </a:lnTo>
                  <a:lnTo>
                    <a:pt x="290652" y="124117"/>
                  </a:lnTo>
                  <a:lnTo>
                    <a:pt x="302323" y="132460"/>
                  </a:lnTo>
                  <a:lnTo>
                    <a:pt x="311873" y="142011"/>
                  </a:lnTo>
                  <a:lnTo>
                    <a:pt x="320357" y="150367"/>
                  </a:lnTo>
                  <a:lnTo>
                    <a:pt x="327774" y="161112"/>
                  </a:lnTo>
                  <a:lnTo>
                    <a:pt x="335203" y="171843"/>
                  </a:lnTo>
                  <a:lnTo>
                    <a:pt x="340512" y="184975"/>
                  </a:lnTo>
                  <a:lnTo>
                    <a:pt x="344754" y="196913"/>
                  </a:lnTo>
                  <a:lnTo>
                    <a:pt x="346875" y="207644"/>
                  </a:lnTo>
                  <a:lnTo>
                    <a:pt x="347929" y="223164"/>
                  </a:lnTo>
                  <a:lnTo>
                    <a:pt x="346875" y="238671"/>
                  </a:lnTo>
                  <a:lnTo>
                    <a:pt x="343687" y="250609"/>
                  </a:lnTo>
                  <a:lnTo>
                    <a:pt x="340512" y="262547"/>
                  </a:lnTo>
                  <a:lnTo>
                    <a:pt x="309753" y="307886"/>
                  </a:lnTo>
                  <a:lnTo>
                    <a:pt x="272618" y="332955"/>
                  </a:lnTo>
                  <a:lnTo>
                    <a:pt x="228066" y="348462"/>
                  </a:lnTo>
                  <a:lnTo>
                    <a:pt x="213220" y="349656"/>
                  </a:lnTo>
                  <a:lnTo>
                    <a:pt x="200482" y="350850"/>
                  </a:lnTo>
                  <a:lnTo>
                    <a:pt x="141084" y="350850"/>
                  </a:lnTo>
                  <a:lnTo>
                    <a:pt x="129413" y="349656"/>
                  </a:lnTo>
                  <a:lnTo>
                    <a:pt x="77431" y="334149"/>
                  </a:lnTo>
                  <a:lnTo>
                    <a:pt x="43497" y="312661"/>
                  </a:lnTo>
                  <a:lnTo>
                    <a:pt x="13792" y="276859"/>
                  </a:lnTo>
                  <a:lnTo>
                    <a:pt x="4241" y="250609"/>
                  </a:lnTo>
                  <a:lnTo>
                    <a:pt x="1054" y="239864"/>
                  </a:lnTo>
                  <a:lnTo>
                    <a:pt x="0" y="227939"/>
                  </a:lnTo>
                  <a:lnTo>
                    <a:pt x="1054" y="218389"/>
                  </a:lnTo>
                  <a:lnTo>
                    <a:pt x="3187" y="201675"/>
                  </a:lnTo>
                  <a:lnTo>
                    <a:pt x="25463" y="153949"/>
                  </a:lnTo>
                  <a:lnTo>
                    <a:pt x="66827" y="118148"/>
                  </a:lnTo>
                  <a:lnTo>
                    <a:pt x="108204" y="102628"/>
                  </a:lnTo>
                  <a:lnTo>
                    <a:pt x="121983" y="99047"/>
                  </a:lnTo>
                  <a:lnTo>
                    <a:pt x="42430" y="4775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21726" y="2634659"/>
            <a:ext cx="229447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A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86552" y="3202533"/>
            <a:ext cx="480907" cy="483447"/>
            <a:chOff x="2659126" y="2317752"/>
            <a:chExt cx="360680" cy="362585"/>
          </a:xfrm>
        </p:grpSpPr>
        <p:sp>
          <p:nvSpPr>
            <p:cNvPr id="12" name="object 12"/>
            <p:cNvSpPr/>
            <p:nvPr/>
          </p:nvSpPr>
          <p:spPr>
            <a:xfrm>
              <a:off x="2665476" y="23241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6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8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5"/>
                  </a:lnTo>
                  <a:lnTo>
                    <a:pt x="329895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0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665476" y="23241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42430" y="4749"/>
                  </a:moveTo>
                  <a:lnTo>
                    <a:pt x="98653" y="16636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0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27774" y="160400"/>
                  </a:lnTo>
                  <a:lnTo>
                    <a:pt x="335203" y="171094"/>
                  </a:lnTo>
                  <a:lnTo>
                    <a:pt x="340512" y="184162"/>
                  </a:lnTo>
                  <a:lnTo>
                    <a:pt x="344754" y="196049"/>
                  </a:lnTo>
                  <a:lnTo>
                    <a:pt x="346875" y="206743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8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27186" y="3306175"/>
            <a:ext cx="229447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B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970295" y="3862927"/>
            <a:ext cx="480907" cy="485140"/>
            <a:chOff x="2646933" y="2813048"/>
            <a:chExt cx="360680" cy="363855"/>
          </a:xfrm>
        </p:grpSpPr>
        <p:sp>
          <p:nvSpPr>
            <p:cNvPr id="16" name="object 16"/>
            <p:cNvSpPr/>
            <p:nvPr/>
          </p:nvSpPr>
          <p:spPr>
            <a:xfrm>
              <a:off x="2653283" y="2819398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323532" y="0"/>
                  </a:moveTo>
                  <a:lnTo>
                    <a:pt x="236550" y="17907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100"/>
                  </a:lnTo>
                  <a:lnTo>
                    <a:pt x="97586" y="0"/>
                  </a:lnTo>
                  <a:lnTo>
                    <a:pt x="98653" y="16713"/>
                  </a:lnTo>
                  <a:lnTo>
                    <a:pt x="42430" y="4775"/>
                  </a:lnTo>
                  <a:lnTo>
                    <a:pt x="121983" y="99047"/>
                  </a:lnTo>
                  <a:lnTo>
                    <a:pt x="108204" y="102628"/>
                  </a:lnTo>
                  <a:lnTo>
                    <a:pt x="66827" y="118148"/>
                  </a:lnTo>
                  <a:lnTo>
                    <a:pt x="25463" y="153949"/>
                  </a:lnTo>
                  <a:lnTo>
                    <a:pt x="3187" y="201676"/>
                  </a:lnTo>
                  <a:lnTo>
                    <a:pt x="0" y="227939"/>
                  </a:lnTo>
                  <a:lnTo>
                    <a:pt x="1054" y="239864"/>
                  </a:lnTo>
                  <a:lnTo>
                    <a:pt x="13792" y="276860"/>
                  </a:lnTo>
                  <a:lnTo>
                    <a:pt x="43497" y="312661"/>
                  </a:lnTo>
                  <a:lnTo>
                    <a:pt x="77431" y="334149"/>
                  </a:lnTo>
                  <a:lnTo>
                    <a:pt x="114566" y="347268"/>
                  </a:lnTo>
                  <a:lnTo>
                    <a:pt x="141084" y="350850"/>
                  </a:lnTo>
                  <a:lnTo>
                    <a:pt x="200482" y="350850"/>
                  </a:lnTo>
                  <a:lnTo>
                    <a:pt x="250342" y="342493"/>
                  </a:lnTo>
                  <a:lnTo>
                    <a:pt x="297014" y="318630"/>
                  </a:lnTo>
                  <a:lnTo>
                    <a:pt x="329895" y="282829"/>
                  </a:lnTo>
                  <a:lnTo>
                    <a:pt x="346875" y="238671"/>
                  </a:lnTo>
                  <a:lnTo>
                    <a:pt x="347929" y="223164"/>
                  </a:lnTo>
                  <a:lnTo>
                    <a:pt x="346875" y="207645"/>
                  </a:lnTo>
                  <a:lnTo>
                    <a:pt x="320357" y="150368"/>
                  </a:lnTo>
                  <a:lnTo>
                    <a:pt x="290652" y="124117"/>
                  </a:lnTo>
                  <a:lnTo>
                    <a:pt x="253530" y="106210"/>
                  </a:lnTo>
                  <a:lnTo>
                    <a:pt x="217462" y="99047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653283" y="2819398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42430" y="4775"/>
                  </a:moveTo>
                  <a:lnTo>
                    <a:pt x="98653" y="16713"/>
                  </a:lnTo>
                  <a:lnTo>
                    <a:pt x="97586" y="0"/>
                  </a:lnTo>
                  <a:lnTo>
                    <a:pt x="165481" y="19100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907"/>
                  </a:lnTo>
                  <a:lnTo>
                    <a:pt x="323532" y="0"/>
                  </a:lnTo>
                  <a:lnTo>
                    <a:pt x="217462" y="99047"/>
                  </a:lnTo>
                  <a:lnTo>
                    <a:pt x="228066" y="100241"/>
                  </a:lnTo>
                  <a:lnTo>
                    <a:pt x="239737" y="102628"/>
                  </a:lnTo>
                  <a:lnTo>
                    <a:pt x="253530" y="106210"/>
                  </a:lnTo>
                  <a:lnTo>
                    <a:pt x="265188" y="110985"/>
                  </a:lnTo>
                  <a:lnTo>
                    <a:pt x="278980" y="118148"/>
                  </a:lnTo>
                  <a:lnTo>
                    <a:pt x="290652" y="124117"/>
                  </a:lnTo>
                  <a:lnTo>
                    <a:pt x="302323" y="132461"/>
                  </a:lnTo>
                  <a:lnTo>
                    <a:pt x="311873" y="142011"/>
                  </a:lnTo>
                  <a:lnTo>
                    <a:pt x="320357" y="150368"/>
                  </a:lnTo>
                  <a:lnTo>
                    <a:pt x="327774" y="161112"/>
                  </a:lnTo>
                  <a:lnTo>
                    <a:pt x="335203" y="171843"/>
                  </a:lnTo>
                  <a:lnTo>
                    <a:pt x="340512" y="184975"/>
                  </a:lnTo>
                  <a:lnTo>
                    <a:pt x="344754" y="196913"/>
                  </a:lnTo>
                  <a:lnTo>
                    <a:pt x="346875" y="207645"/>
                  </a:lnTo>
                  <a:lnTo>
                    <a:pt x="347929" y="223164"/>
                  </a:lnTo>
                  <a:lnTo>
                    <a:pt x="346875" y="238671"/>
                  </a:lnTo>
                  <a:lnTo>
                    <a:pt x="343687" y="250609"/>
                  </a:lnTo>
                  <a:lnTo>
                    <a:pt x="340512" y="262547"/>
                  </a:lnTo>
                  <a:lnTo>
                    <a:pt x="309753" y="307886"/>
                  </a:lnTo>
                  <a:lnTo>
                    <a:pt x="272618" y="332955"/>
                  </a:lnTo>
                  <a:lnTo>
                    <a:pt x="228066" y="348462"/>
                  </a:lnTo>
                  <a:lnTo>
                    <a:pt x="213220" y="349656"/>
                  </a:lnTo>
                  <a:lnTo>
                    <a:pt x="200482" y="350850"/>
                  </a:lnTo>
                  <a:lnTo>
                    <a:pt x="141084" y="350850"/>
                  </a:lnTo>
                  <a:lnTo>
                    <a:pt x="129413" y="349656"/>
                  </a:lnTo>
                  <a:lnTo>
                    <a:pt x="77431" y="334149"/>
                  </a:lnTo>
                  <a:lnTo>
                    <a:pt x="43497" y="312661"/>
                  </a:lnTo>
                  <a:lnTo>
                    <a:pt x="13792" y="276860"/>
                  </a:lnTo>
                  <a:lnTo>
                    <a:pt x="4241" y="250609"/>
                  </a:lnTo>
                  <a:lnTo>
                    <a:pt x="1054" y="239864"/>
                  </a:lnTo>
                  <a:lnTo>
                    <a:pt x="0" y="227939"/>
                  </a:lnTo>
                  <a:lnTo>
                    <a:pt x="1054" y="218389"/>
                  </a:lnTo>
                  <a:lnTo>
                    <a:pt x="3187" y="201676"/>
                  </a:lnTo>
                  <a:lnTo>
                    <a:pt x="25463" y="153949"/>
                  </a:lnTo>
                  <a:lnTo>
                    <a:pt x="66827" y="118148"/>
                  </a:lnTo>
                  <a:lnTo>
                    <a:pt x="108204" y="102628"/>
                  </a:lnTo>
                  <a:lnTo>
                    <a:pt x="121983" y="99047"/>
                  </a:lnTo>
                  <a:lnTo>
                    <a:pt x="42430" y="4775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09724" y="3968164"/>
            <a:ext cx="229447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C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980456" y="4523333"/>
            <a:ext cx="480907" cy="483447"/>
            <a:chOff x="2654554" y="3308352"/>
            <a:chExt cx="360680" cy="362585"/>
          </a:xfrm>
        </p:grpSpPr>
        <p:sp>
          <p:nvSpPr>
            <p:cNvPr id="20" name="object 20"/>
            <p:cNvSpPr/>
            <p:nvPr/>
          </p:nvSpPr>
          <p:spPr>
            <a:xfrm>
              <a:off x="2660904" y="33147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6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8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5"/>
                  </a:lnTo>
                  <a:lnTo>
                    <a:pt x="329895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0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0904" y="33147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42430" y="4749"/>
                  </a:moveTo>
                  <a:lnTo>
                    <a:pt x="98653" y="16636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0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27774" y="160400"/>
                  </a:lnTo>
                  <a:lnTo>
                    <a:pt x="335203" y="171094"/>
                  </a:lnTo>
                  <a:lnTo>
                    <a:pt x="340512" y="184162"/>
                  </a:lnTo>
                  <a:lnTo>
                    <a:pt x="344754" y="196049"/>
                  </a:lnTo>
                  <a:lnTo>
                    <a:pt x="346875" y="206743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8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20837" y="4626982"/>
            <a:ext cx="229447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D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644918" y="2566508"/>
            <a:ext cx="1554480" cy="518160"/>
            <a:chOff x="3152900" y="1840734"/>
            <a:chExt cx="1165860" cy="388620"/>
          </a:xfrm>
        </p:grpSpPr>
        <p:sp>
          <p:nvSpPr>
            <p:cNvPr id="24" name="object 24"/>
            <p:cNvSpPr/>
            <p:nvPr/>
          </p:nvSpPr>
          <p:spPr>
            <a:xfrm>
              <a:off x="3477768" y="1906523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68"/>
                  </a:lnTo>
                  <a:lnTo>
                    <a:pt x="226326" y="315468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77768" y="1906521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477768" y="1906521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7"/>
                  </a:lnTo>
                  <a:lnTo>
                    <a:pt x="0" y="315467"/>
                  </a:lnTo>
                  <a:lnTo>
                    <a:pt x="0" y="75425"/>
                  </a:lnTo>
                  <a:close/>
                </a:path>
                <a:path w="302260" h="315594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4">
                  <a:moveTo>
                    <a:pt x="226326" y="75425"/>
                  </a:moveTo>
                  <a:lnTo>
                    <a:pt x="226326" y="315467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9998" y="1840734"/>
              <a:ext cx="245872" cy="78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object 28"/>
            <p:cNvSpPr/>
            <p:nvPr/>
          </p:nvSpPr>
          <p:spPr>
            <a:xfrm>
              <a:off x="3515106" y="2053595"/>
              <a:ext cx="160020" cy="70485"/>
            </a:xfrm>
            <a:custGeom>
              <a:avLst/>
              <a:gdLst/>
              <a:ahLst/>
              <a:cxnLst/>
              <a:rect l="l" t="t" r="r" b="b"/>
              <a:pathLst>
                <a:path w="160020" h="70485">
                  <a:moveTo>
                    <a:pt x="139496" y="0"/>
                  </a:moveTo>
                  <a:lnTo>
                    <a:pt x="20523" y="0"/>
                  </a:lnTo>
                  <a:lnTo>
                    <a:pt x="0" y="20523"/>
                  </a:lnTo>
                  <a:lnTo>
                    <a:pt x="0" y="49568"/>
                  </a:lnTo>
                  <a:lnTo>
                    <a:pt x="20523" y="70104"/>
                  </a:lnTo>
                  <a:lnTo>
                    <a:pt x="139496" y="70104"/>
                  </a:lnTo>
                  <a:lnTo>
                    <a:pt x="160020" y="49568"/>
                  </a:lnTo>
                  <a:lnTo>
                    <a:pt x="160020" y="20523"/>
                  </a:lnTo>
                  <a:lnTo>
                    <a:pt x="139496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515106" y="2053595"/>
              <a:ext cx="160020" cy="70485"/>
            </a:xfrm>
            <a:custGeom>
              <a:avLst/>
              <a:gdLst/>
              <a:ahLst/>
              <a:cxnLst/>
              <a:rect l="l" t="t" r="r" b="b"/>
              <a:pathLst>
                <a:path w="160020" h="70485">
                  <a:moveTo>
                    <a:pt x="0" y="20523"/>
                  </a:moveTo>
                  <a:lnTo>
                    <a:pt x="20523" y="0"/>
                  </a:lnTo>
                  <a:lnTo>
                    <a:pt x="139496" y="0"/>
                  </a:lnTo>
                  <a:lnTo>
                    <a:pt x="160020" y="20523"/>
                  </a:lnTo>
                  <a:lnTo>
                    <a:pt x="160020" y="49568"/>
                  </a:lnTo>
                  <a:lnTo>
                    <a:pt x="139496" y="70104"/>
                  </a:lnTo>
                  <a:lnTo>
                    <a:pt x="20523" y="70104"/>
                  </a:lnTo>
                  <a:lnTo>
                    <a:pt x="0" y="49568"/>
                  </a:lnTo>
                  <a:lnTo>
                    <a:pt x="0" y="20523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1709" y="1880552"/>
              <a:ext cx="307863" cy="3147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object 31"/>
            <p:cNvSpPr/>
            <p:nvPr/>
          </p:nvSpPr>
          <p:spPr>
            <a:xfrm>
              <a:off x="3159252" y="1984235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83295" y="1909569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9252" y="1909569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159250" y="1909569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6750" y="1845306"/>
              <a:ext cx="257555" cy="3766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object 36"/>
            <p:cNvSpPr/>
            <p:nvPr/>
          </p:nvSpPr>
          <p:spPr>
            <a:xfrm>
              <a:off x="4091943" y="1891280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5">
                  <a:moveTo>
                    <a:pt x="106794" y="0"/>
                  </a:move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4322" y="156057"/>
                  </a:lnTo>
                  <a:lnTo>
                    <a:pt x="44322" y="174091"/>
                  </a:lnTo>
                  <a:lnTo>
                    <a:pt x="45669" y="180339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39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7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85381" y="320446"/>
                  </a:lnTo>
                  <a:lnTo>
                    <a:pt x="190080" y="323214"/>
                  </a:lnTo>
                  <a:lnTo>
                    <a:pt x="196799" y="323214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2"/>
                  </a:lnTo>
                  <a:lnTo>
                    <a:pt x="134327" y="192824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1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7"/>
                  </a:lnTo>
                  <a:lnTo>
                    <a:pt x="131648" y="27050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6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091943" y="1891280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5">
                  <a:moveTo>
                    <a:pt x="218960" y="305879"/>
                  </a:move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2"/>
                  </a:lnTo>
                  <a:lnTo>
                    <a:pt x="148437" y="217093"/>
                  </a:lnTo>
                  <a:lnTo>
                    <a:pt x="124929" y="172707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2689" y="152590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1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7"/>
                  </a:lnTo>
                  <a:lnTo>
                    <a:pt x="131648" y="27050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6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6710" y="40233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5669" y="138722"/>
                  </a:lnTo>
                  <a:lnTo>
                    <a:pt x="44322" y="156057"/>
                  </a:lnTo>
                  <a:lnTo>
                    <a:pt x="44322" y="165773"/>
                  </a:lnTo>
                  <a:lnTo>
                    <a:pt x="44322" y="174091"/>
                  </a:lnTo>
                  <a:lnTo>
                    <a:pt x="45669" y="180339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39"/>
                  </a:lnTo>
                  <a:lnTo>
                    <a:pt x="58432" y="168541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19469" y="277444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7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74624" y="304495"/>
                  </a:lnTo>
                  <a:lnTo>
                    <a:pt x="185381" y="320446"/>
                  </a:lnTo>
                  <a:lnTo>
                    <a:pt x="190080" y="323214"/>
                  </a:lnTo>
                  <a:lnTo>
                    <a:pt x="196799" y="323214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158760" y="3212684"/>
            <a:ext cx="1554480" cy="518160"/>
            <a:chOff x="4288282" y="2325366"/>
            <a:chExt cx="1165860" cy="388620"/>
          </a:xfrm>
        </p:grpSpPr>
        <p:sp>
          <p:nvSpPr>
            <p:cNvPr id="39" name="object 39"/>
            <p:cNvSpPr/>
            <p:nvPr/>
          </p:nvSpPr>
          <p:spPr>
            <a:xfrm>
              <a:off x="4613148" y="2391155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68"/>
                  </a:lnTo>
                  <a:lnTo>
                    <a:pt x="226326" y="315468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613148" y="2391153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613148" y="2391153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7"/>
                  </a:lnTo>
                  <a:lnTo>
                    <a:pt x="0" y="315467"/>
                  </a:lnTo>
                  <a:lnTo>
                    <a:pt x="0" y="75425"/>
                  </a:lnTo>
                  <a:close/>
                </a:path>
                <a:path w="302260" h="315594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4">
                  <a:moveTo>
                    <a:pt x="226326" y="75425"/>
                  </a:moveTo>
                  <a:lnTo>
                    <a:pt x="226326" y="315467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3852" y="2325366"/>
              <a:ext cx="247396" cy="78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object 43"/>
            <p:cNvSpPr/>
            <p:nvPr/>
          </p:nvSpPr>
          <p:spPr>
            <a:xfrm>
              <a:off x="4650486" y="2538215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137515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7"/>
                  </a:lnTo>
                  <a:lnTo>
                    <a:pt x="137515" y="71627"/>
                  </a:lnTo>
                  <a:lnTo>
                    <a:pt x="158496" y="50660"/>
                  </a:lnTo>
                  <a:lnTo>
                    <a:pt x="158496" y="20980"/>
                  </a:lnTo>
                  <a:lnTo>
                    <a:pt x="137515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650486" y="2538215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0" y="20980"/>
                  </a:moveTo>
                  <a:lnTo>
                    <a:pt x="20967" y="0"/>
                  </a:lnTo>
                  <a:lnTo>
                    <a:pt x="137515" y="0"/>
                  </a:lnTo>
                  <a:lnTo>
                    <a:pt x="158496" y="20980"/>
                  </a:lnTo>
                  <a:lnTo>
                    <a:pt x="158496" y="50660"/>
                  </a:lnTo>
                  <a:lnTo>
                    <a:pt x="137515" y="71627"/>
                  </a:lnTo>
                  <a:lnTo>
                    <a:pt x="20967" y="71627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7089" y="2365184"/>
              <a:ext cx="307850" cy="3147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object 46"/>
            <p:cNvSpPr/>
            <p:nvPr/>
          </p:nvSpPr>
          <p:spPr>
            <a:xfrm>
              <a:off x="4294632" y="2468867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518675" y="2394201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294632" y="2394201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294632" y="2394201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2130" y="2329938"/>
              <a:ext cx="257556" cy="3766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1" name="object 51"/>
            <p:cNvSpPr/>
            <p:nvPr/>
          </p:nvSpPr>
          <p:spPr>
            <a:xfrm>
              <a:off x="5227323" y="2375912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5">
                  <a:moveTo>
                    <a:pt x="106794" y="0"/>
                  </a:move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4322" y="156057"/>
                  </a:lnTo>
                  <a:lnTo>
                    <a:pt x="44322" y="174091"/>
                  </a:lnTo>
                  <a:lnTo>
                    <a:pt x="45669" y="180340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40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8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85381" y="320446"/>
                  </a:lnTo>
                  <a:lnTo>
                    <a:pt x="190080" y="323215"/>
                  </a:lnTo>
                  <a:lnTo>
                    <a:pt x="196799" y="323215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3"/>
                  </a:lnTo>
                  <a:lnTo>
                    <a:pt x="134327" y="192824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2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8"/>
                  </a:lnTo>
                  <a:lnTo>
                    <a:pt x="131648" y="27051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7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227323" y="2375912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5">
                  <a:moveTo>
                    <a:pt x="218960" y="305879"/>
                  </a:move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3"/>
                  </a:lnTo>
                  <a:lnTo>
                    <a:pt x="148437" y="217093"/>
                  </a:lnTo>
                  <a:lnTo>
                    <a:pt x="124929" y="172707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2689" y="152590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2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8"/>
                  </a:lnTo>
                  <a:lnTo>
                    <a:pt x="131648" y="27051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7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6710" y="40233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5669" y="138722"/>
                  </a:lnTo>
                  <a:lnTo>
                    <a:pt x="44322" y="156057"/>
                  </a:lnTo>
                  <a:lnTo>
                    <a:pt x="44322" y="165773"/>
                  </a:lnTo>
                  <a:lnTo>
                    <a:pt x="44322" y="174091"/>
                  </a:lnTo>
                  <a:lnTo>
                    <a:pt x="45669" y="180340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40"/>
                  </a:lnTo>
                  <a:lnTo>
                    <a:pt x="58432" y="168541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19469" y="277444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8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74624" y="304495"/>
                  </a:lnTo>
                  <a:lnTo>
                    <a:pt x="185381" y="320446"/>
                  </a:lnTo>
                  <a:lnTo>
                    <a:pt x="190080" y="323215"/>
                  </a:lnTo>
                  <a:lnTo>
                    <a:pt x="196799" y="323215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5851415" y="3858861"/>
            <a:ext cx="1554480" cy="520700"/>
            <a:chOff x="5557773" y="2809998"/>
            <a:chExt cx="1165860" cy="390525"/>
          </a:xfrm>
        </p:grpSpPr>
        <p:sp>
          <p:nvSpPr>
            <p:cNvPr id="54" name="object 54"/>
            <p:cNvSpPr/>
            <p:nvPr/>
          </p:nvSpPr>
          <p:spPr>
            <a:xfrm>
              <a:off x="5882640" y="2875787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68"/>
                  </a:lnTo>
                  <a:lnTo>
                    <a:pt x="226326" y="315468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882639" y="2875785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882639" y="2875785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7"/>
                  </a:lnTo>
                  <a:lnTo>
                    <a:pt x="0" y="315467"/>
                  </a:lnTo>
                  <a:lnTo>
                    <a:pt x="0" y="75425"/>
                  </a:lnTo>
                  <a:close/>
                </a:path>
                <a:path w="302260" h="315594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4">
                  <a:moveTo>
                    <a:pt x="226326" y="75425"/>
                  </a:moveTo>
                  <a:lnTo>
                    <a:pt x="226326" y="315467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4869" y="2809998"/>
              <a:ext cx="245872" cy="78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object 58"/>
            <p:cNvSpPr/>
            <p:nvPr/>
          </p:nvSpPr>
          <p:spPr>
            <a:xfrm>
              <a:off x="5919977" y="3022847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5">
                  <a:moveTo>
                    <a:pt x="139039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7"/>
                  </a:lnTo>
                  <a:lnTo>
                    <a:pt x="139039" y="71627"/>
                  </a:lnTo>
                  <a:lnTo>
                    <a:pt x="160020" y="50660"/>
                  </a:lnTo>
                  <a:lnTo>
                    <a:pt x="160020" y="20980"/>
                  </a:lnTo>
                  <a:lnTo>
                    <a:pt x="13903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919977" y="3022847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5">
                  <a:moveTo>
                    <a:pt x="0" y="20980"/>
                  </a:moveTo>
                  <a:lnTo>
                    <a:pt x="20967" y="0"/>
                  </a:lnTo>
                  <a:lnTo>
                    <a:pt x="139039" y="0"/>
                  </a:lnTo>
                  <a:lnTo>
                    <a:pt x="160020" y="20980"/>
                  </a:lnTo>
                  <a:lnTo>
                    <a:pt x="160020" y="50660"/>
                  </a:lnTo>
                  <a:lnTo>
                    <a:pt x="139039" y="71627"/>
                  </a:lnTo>
                  <a:lnTo>
                    <a:pt x="20967" y="71627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6581" y="2851340"/>
              <a:ext cx="307863" cy="3132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1" name="object 61"/>
            <p:cNvSpPr/>
            <p:nvPr/>
          </p:nvSpPr>
          <p:spPr>
            <a:xfrm>
              <a:off x="5564123" y="2955023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5788167" y="2880357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5564123" y="2880357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564123" y="2880357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1621" y="2814570"/>
              <a:ext cx="257555" cy="378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6" name="object 66"/>
            <p:cNvSpPr/>
            <p:nvPr/>
          </p:nvSpPr>
          <p:spPr>
            <a:xfrm>
              <a:off x="6496815" y="2860550"/>
              <a:ext cx="220345" cy="333375"/>
            </a:xfrm>
            <a:custGeom>
              <a:avLst/>
              <a:gdLst/>
              <a:ahLst/>
              <a:cxnLst/>
              <a:rect l="l" t="t" r="r" b="b"/>
              <a:pathLst>
                <a:path w="220345" h="333375">
                  <a:moveTo>
                    <a:pt x="106794" y="0"/>
                  </a:moveTo>
                  <a:lnTo>
                    <a:pt x="100075" y="2781"/>
                  </a:lnTo>
                  <a:lnTo>
                    <a:pt x="95376" y="6959"/>
                  </a:lnTo>
                  <a:lnTo>
                    <a:pt x="92684" y="14630"/>
                  </a:lnTo>
                  <a:lnTo>
                    <a:pt x="91338" y="20205"/>
                  </a:lnTo>
                  <a:lnTo>
                    <a:pt x="92684" y="25780"/>
                  </a:lnTo>
                  <a:lnTo>
                    <a:pt x="95376" y="34137"/>
                  </a:lnTo>
                  <a:lnTo>
                    <a:pt x="98056" y="45986"/>
                  </a:lnTo>
                  <a:lnTo>
                    <a:pt x="96710" y="52958"/>
                  </a:lnTo>
                  <a:lnTo>
                    <a:pt x="92684" y="58521"/>
                  </a:lnTo>
                  <a:lnTo>
                    <a:pt x="85966" y="64795"/>
                  </a:lnTo>
                  <a:lnTo>
                    <a:pt x="77914" y="68973"/>
                  </a:lnTo>
                  <a:lnTo>
                    <a:pt x="71869" y="73164"/>
                  </a:lnTo>
                  <a:lnTo>
                    <a:pt x="66497" y="78739"/>
                  </a:lnTo>
                  <a:lnTo>
                    <a:pt x="61112" y="86398"/>
                  </a:lnTo>
                  <a:lnTo>
                    <a:pt x="55740" y="98945"/>
                  </a:lnTo>
                  <a:lnTo>
                    <a:pt x="51041" y="113576"/>
                  </a:lnTo>
                  <a:lnTo>
                    <a:pt x="47015" y="124726"/>
                  </a:lnTo>
                  <a:lnTo>
                    <a:pt x="44322" y="156768"/>
                  </a:lnTo>
                  <a:lnTo>
                    <a:pt x="44322" y="174891"/>
                  </a:lnTo>
                  <a:lnTo>
                    <a:pt x="45669" y="181165"/>
                  </a:lnTo>
                  <a:lnTo>
                    <a:pt x="48361" y="183946"/>
                  </a:lnTo>
                  <a:lnTo>
                    <a:pt x="53733" y="185343"/>
                  </a:lnTo>
                  <a:lnTo>
                    <a:pt x="57086" y="183946"/>
                  </a:lnTo>
                  <a:lnTo>
                    <a:pt x="58432" y="181165"/>
                  </a:lnTo>
                  <a:lnTo>
                    <a:pt x="58432" y="151891"/>
                  </a:lnTo>
                  <a:lnTo>
                    <a:pt x="59778" y="140741"/>
                  </a:lnTo>
                  <a:lnTo>
                    <a:pt x="61112" y="133781"/>
                  </a:lnTo>
                  <a:lnTo>
                    <a:pt x="65150" y="126110"/>
                  </a:lnTo>
                  <a:lnTo>
                    <a:pt x="70523" y="124726"/>
                  </a:lnTo>
                  <a:lnTo>
                    <a:pt x="75895" y="126110"/>
                  </a:lnTo>
                  <a:lnTo>
                    <a:pt x="77914" y="130289"/>
                  </a:lnTo>
                  <a:lnTo>
                    <a:pt x="75895" y="143535"/>
                  </a:lnTo>
                  <a:lnTo>
                    <a:pt x="74548" y="160959"/>
                  </a:lnTo>
                  <a:lnTo>
                    <a:pt x="71869" y="176288"/>
                  </a:lnTo>
                  <a:lnTo>
                    <a:pt x="67830" y="190919"/>
                  </a:lnTo>
                  <a:lnTo>
                    <a:pt x="63804" y="209727"/>
                  </a:lnTo>
                  <a:lnTo>
                    <a:pt x="58432" y="225056"/>
                  </a:lnTo>
                  <a:lnTo>
                    <a:pt x="45669" y="245262"/>
                  </a:lnTo>
                  <a:lnTo>
                    <a:pt x="36271" y="258508"/>
                  </a:lnTo>
                  <a:lnTo>
                    <a:pt x="8051" y="292646"/>
                  </a:lnTo>
                  <a:lnTo>
                    <a:pt x="0" y="305879"/>
                  </a:lnTo>
                  <a:lnTo>
                    <a:pt x="0" y="311454"/>
                  </a:lnTo>
                  <a:lnTo>
                    <a:pt x="8051" y="321906"/>
                  </a:lnTo>
                  <a:lnTo>
                    <a:pt x="20815" y="333057"/>
                  </a:lnTo>
                  <a:lnTo>
                    <a:pt x="33578" y="333057"/>
                  </a:lnTo>
                  <a:lnTo>
                    <a:pt x="36271" y="330276"/>
                  </a:lnTo>
                  <a:lnTo>
                    <a:pt x="30225" y="323303"/>
                  </a:lnTo>
                  <a:lnTo>
                    <a:pt x="24853" y="315633"/>
                  </a:lnTo>
                  <a:lnTo>
                    <a:pt x="24853" y="310057"/>
                  </a:lnTo>
                  <a:lnTo>
                    <a:pt x="33578" y="296824"/>
                  </a:lnTo>
                  <a:lnTo>
                    <a:pt x="47015" y="282892"/>
                  </a:lnTo>
                  <a:lnTo>
                    <a:pt x="67830" y="255714"/>
                  </a:lnTo>
                  <a:lnTo>
                    <a:pt x="85966" y="232727"/>
                  </a:lnTo>
                  <a:lnTo>
                    <a:pt x="92684" y="225056"/>
                  </a:lnTo>
                  <a:lnTo>
                    <a:pt x="96710" y="219481"/>
                  </a:lnTo>
                  <a:lnTo>
                    <a:pt x="137020" y="251536"/>
                  </a:lnTo>
                  <a:lnTo>
                    <a:pt x="185381" y="321906"/>
                  </a:lnTo>
                  <a:lnTo>
                    <a:pt x="190080" y="324700"/>
                  </a:lnTo>
                  <a:lnTo>
                    <a:pt x="196799" y="324700"/>
                  </a:lnTo>
                  <a:lnTo>
                    <a:pt x="203517" y="318427"/>
                  </a:lnTo>
                  <a:lnTo>
                    <a:pt x="212242" y="312851"/>
                  </a:lnTo>
                  <a:lnTo>
                    <a:pt x="218960" y="307276"/>
                  </a:lnTo>
                  <a:lnTo>
                    <a:pt x="220306" y="301701"/>
                  </a:lnTo>
                  <a:lnTo>
                    <a:pt x="212242" y="303098"/>
                  </a:lnTo>
                  <a:lnTo>
                    <a:pt x="203517" y="301701"/>
                  </a:lnTo>
                  <a:lnTo>
                    <a:pt x="174624" y="262686"/>
                  </a:lnTo>
                  <a:lnTo>
                    <a:pt x="134327" y="193700"/>
                  </a:lnTo>
                  <a:lnTo>
                    <a:pt x="123583" y="162344"/>
                  </a:lnTo>
                  <a:lnTo>
                    <a:pt x="123583" y="149110"/>
                  </a:lnTo>
                  <a:lnTo>
                    <a:pt x="126276" y="140741"/>
                  </a:lnTo>
                  <a:lnTo>
                    <a:pt x="131648" y="136563"/>
                  </a:lnTo>
                  <a:lnTo>
                    <a:pt x="135674" y="136563"/>
                  </a:lnTo>
                  <a:lnTo>
                    <a:pt x="141046" y="139357"/>
                  </a:lnTo>
                  <a:lnTo>
                    <a:pt x="151117" y="147713"/>
                  </a:lnTo>
                  <a:lnTo>
                    <a:pt x="163207" y="156768"/>
                  </a:lnTo>
                  <a:lnTo>
                    <a:pt x="171945" y="160959"/>
                  </a:lnTo>
                  <a:lnTo>
                    <a:pt x="177317" y="162344"/>
                  </a:lnTo>
                  <a:lnTo>
                    <a:pt x="181343" y="160959"/>
                  </a:lnTo>
                  <a:lnTo>
                    <a:pt x="184035" y="156768"/>
                  </a:lnTo>
                  <a:lnTo>
                    <a:pt x="181343" y="149110"/>
                  </a:lnTo>
                  <a:lnTo>
                    <a:pt x="173291" y="140741"/>
                  </a:lnTo>
                  <a:lnTo>
                    <a:pt x="157835" y="130289"/>
                  </a:lnTo>
                  <a:lnTo>
                    <a:pt x="149783" y="123329"/>
                  </a:lnTo>
                  <a:lnTo>
                    <a:pt x="144411" y="113576"/>
                  </a:lnTo>
                  <a:lnTo>
                    <a:pt x="139699" y="98945"/>
                  </a:lnTo>
                  <a:lnTo>
                    <a:pt x="138366" y="85001"/>
                  </a:lnTo>
                  <a:lnTo>
                    <a:pt x="135674" y="78739"/>
                  </a:lnTo>
                  <a:lnTo>
                    <a:pt x="131648" y="71767"/>
                  </a:lnTo>
                  <a:lnTo>
                    <a:pt x="124929" y="64795"/>
                  </a:lnTo>
                  <a:lnTo>
                    <a:pt x="120230" y="60617"/>
                  </a:lnTo>
                  <a:lnTo>
                    <a:pt x="120230" y="54343"/>
                  </a:lnTo>
                  <a:lnTo>
                    <a:pt x="123583" y="45986"/>
                  </a:lnTo>
                  <a:lnTo>
                    <a:pt x="126276" y="41808"/>
                  </a:lnTo>
                  <a:lnTo>
                    <a:pt x="128955" y="36233"/>
                  </a:lnTo>
                  <a:lnTo>
                    <a:pt x="131648" y="27177"/>
                  </a:lnTo>
                  <a:lnTo>
                    <a:pt x="128955" y="17411"/>
                  </a:lnTo>
                  <a:lnTo>
                    <a:pt x="127609" y="9753"/>
                  </a:lnTo>
                  <a:lnTo>
                    <a:pt x="123583" y="4178"/>
                  </a:lnTo>
                  <a:lnTo>
                    <a:pt x="116192" y="1396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6496815" y="2860550"/>
              <a:ext cx="220345" cy="333375"/>
            </a:xfrm>
            <a:custGeom>
              <a:avLst/>
              <a:gdLst/>
              <a:ahLst/>
              <a:cxnLst/>
              <a:rect l="l" t="t" r="r" b="b"/>
              <a:pathLst>
                <a:path w="220345" h="333375">
                  <a:moveTo>
                    <a:pt x="218960" y="307276"/>
                  </a:moveTo>
                  <a:lnTo>
                    <a:pt x="220306" y="301701"/>
                  </a:lnTo>
                  <a:lnTo>
                    <a:pt x="212242" y="303098"/>
                  </a:lnTo>
                  <a:lnTo>
                    <a:pt x="203517" y="301701"/>
                  </a:lnTo>
                  <a:lnTo>
                    <a:pt x="174624" y="262686"/>
                  </a:lnTo>
                  <a:lnTo>
                    <a:pt x="148437" y="218084"/>
                  </a:lnTo>
                  <a:lnTo>
                    <a:pt x="124929" y="173494"/>
                  </a:lnTo>
                  <a:lnTo>
                    <a:pt x="123583" y="162344"/>
                  </a:lnTo>
                  <a:lnTo>
                    <a:pt x="123583" y="149110"/>
                  </a:lnTo>
                  <a:lnTo>
                    <a:pt x="126276" y="140741"/>
                  </a:lnTo>
                  <a:lnTo>
                    <a:pt x="131648" y="136563"/>
                  </a:lnTo>
                  <a:lnTo>
                    <a:pt x="135674" y="136563"/>
                  </a:lnTo>
                  <a:lnTo>
                    <a:pt x="141046" y="139357"/>
                  </a:lnTo>
                  <a:lnTo>
                    <a:pt x="151117" y="147713"/>
                  </a:lnTo>
                  <a:lnTo>
                    <a:pt x="163207" y="156768"/>
                  </a:lnTo>
                  <a:lnTo>
                    <a:pt x="171945" y="160959"/>
                  </a:lnTo>
                  <a:lnTo>
                    <a:pt x="177317" y="162344"/>
                  </a:lnTo>
                  <a:lnTo>
                    <a:pt x="181343" y="160959"/>
                  </a:lnTo>
                  <a:lnTo>
                    <a:pt x="184035" y="156768"/>
                  </a:lnTo>
                  <a:lnTo>
                    <a:pt x="182689" y="153288"/>
                  </a:lnTo>
                  <a:lnTo>
                    <a:pt x="181343" y="149110"/>
                  </a:lnTo>
                  <a:lnTo>
                    <a:pt x="173291" y="140741"/>
                  </a:lnTo>
                  <a:lnTo>
                    <a:pt x="157835" y="130289"/>
                  </a:lnTo>
                  <a:lnTo>
                    <a:pt x="149783" y="123329"/>
                  </a:lnTo>
                  <a:lnTo>
                    <a:pt x="144411" y="113576"/>
                  </a:lnTo>
                  <a:lnTo>
                    <a:pt x="139699" y="98945"/>
                  </a:lnTo>
                  <a:lnTo>
                    <a:pt x="138366" y="85001"/>
                  </a:lnTo>
                  <a:lnTo>
                    <a:pt x="135674" y="78739"/>
                  </a:lnTo>
                  <a:lnTo>
                    <a:pt x="131648" y="71767"/>
                  </a:lnTo>
                  <a:lnTo>
                    <a:pt x="124929" y="64795"/>
                  </a:lnTo>
                  <a:lnTo>
                    <a:pt x="120230" y="60617"/>
                  </a:lnTo>
                  <a:lnTo>
                    <a:pt x="120230" y="54343"/>
                  </a:lnTo>
                  <a:lnTo>
                    <a:pt x="123583" y="45986"/>
                  </a:lnTo>
                  <a:lnTo>
                    <a:pt x="126276" y="41808"/>
                  </a:lnTo>
                  <a:lnTo>
                    <a:pt x="128955" y="36233"/>
                  </a:lnTo>
                  <a:lnTo>
                    <a:pt x="131648" y="27177"/>
                  </a:lnTo>
                  <a:lnTo>
                    <a:pt x="128955" y="17411"/>
                  </a:lnTo>
                  <a:lnTo>
                    <a:pt x="127609" y="9753"/>
                  </a:lnTo>
                  <a:lnTo>
                    <a:pt x="123583" y="4178"/>
                  </a:lnTo>
                  <a:lnTo>
                    <a:pt x="116192" y="1396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59"/>
                  </a:lnTo>
                  <a:lnTo>
                    <a:pt x="92684" y="14630"/>
                  </a:lnTo>
                  <a:lnTo>
                    <a:pt x="91338" y="20205"/>
                  </a:lnTo>
                  <a:lnTo>
                    <a:pt x="92684" y="25780"/>
                  </a:lnTo>
                  <a:lnTo>
                    <a:pt x="95376" y="34137"/>
                  </a:lnTo>
                  <a:lnTo>
                    <a:pt x="96710" y="40411"/>
                  </a:lnTo>
                  <a:lnTo>
                    <a:pt x="98056" y="45986"/>
                  </a:lnTo>
                  <a:lnTo>
                    <a:pt x="96710" y="52958"/>
                  </a:lnTo>
                  <a:lnTo>
                    <a:pt x="92684" y="58521"/>
                  </a:lnTo>
                  <a:lnTo>
                    <a:pt x="85966" y="64795"/>
                  </a:lnTo>
                  <a:lnTo>
                    <a:pt x="77914" y="68973"/>
                  </a:lnTo>
                  <a:lnTo>
                    <a:pt x="71869" y="73164"/>
                  </a:lnTo>
                  <a:lnTo>
                    <a:pt x="66497" y="78739"/>
                  </a:lnTo>
                  <a:lnTo>
                    <a:pt x="61112" y="86398"/>
                  </a:lnTo>
                  <a:lnTo>
                    <a:pt x="55740" y="98945"/>
                  </a:lnTo>
                  <a:lnTo>
                    <a:pt x="51041" y="113576"/>
                  </a:lnTo>
                  <a:lnTo>
                    <a:pt x="47015" y="124726"/>
                  </a:lnTo>
                  <a:lnTo>
                    <a:pt x="45669" y="139357"/>
                  </a:lnTo>
                  <a:lnTo>
                    <a:pt x="44322" y="156768"/>
                  </a:lnTo>
                  <a:lnTo>
                    <a:pt x="44322" y="166522"/>
                  </a:lnTo>
                  <a:lnTo>
                    <a:pt x="44322" y="174891"/>
                  </a:lnTo>
                  <a:lnTo>
                    <a:pt x="45669" y="181165"/>
                  </a:lnTo>
                  <a:lnTo>
                    <a:pt x="48361" y="183946"/>
                  </a:lnTo>
                  <a:lnTo>
                    <a:pt x="53733" y="185343"/>
                  </a:lnTo>
                  <a:lnTo>
                    <a:pt x="57086" y="183946"/>
                  </a:lnTo>
                  <a:lnTo>
                    <a:pt x="58432" y="181165"/>
                  </a:lnTo>
                  <a:lnTo>
                    <a:pt x="58432" y="169316"/>
                  </a:lnTo>
                  <a:lnTo>
                    <a:pt x="58432" y="151891"/>
                  </a:lnTo>
                  <a:lnTo>
                    <a:pt x="59778" y="140741"/>
                  </a:lnTo>
                  <a:lnTo>
                    <a:pt x="61112" y="133781"/>
                  </a:lnTo>
                  <a:lnTo>
                    <a:pt x="65150" y="126110"/>
                  </a:lnTo>
                  <a:lnTo>
                    <a:pt x="70523" y="124726"/>
                  </a:lnTo>
                  <a:lnTo>
                    <a:pt x="75895" y="126110"/>
                  </a:lnTo>
                  <a:lnTo>
                    <a:pt x="77914" y="130289"/>
                  </a:lnTo>
                  <a:lnTo>
                    <a:pt x="75895" y="143535"/>
                  </a:lnTo>
                  <a:lnTo>
                    <a:pt x="74548" y="160959"/>
                  </a:lnTo>
                  <a:lnTo>
                    <a:pt x="71869" y="176288"/>
                  </a:lnTo>
                  <a:lnTo>
                    <a:pt x="67830" y="190919"/>
                  </a:lnTo>
                  <a:lnTo>
                    <a:pt x="63804" y="209727"/>
                  </a:lnTo>
                  <a:lnTo>
                    <a:pt x="58432" y="225056"/>
                  </a:lnTo>
                  <a:lnTo>
                    <a:pt x="45669" y="245262"/>
                  </a:lnTo>
                  <a:lnTo>
                    <a:pt x="36271" y="258508"/>
                  </a:lnTo>
                  <a:lnTo>
                    <a:pt x="19469" y="278714"/>
                  </a:lnTo>
                  <a:lnTo>
                    <a:pt x="8051" y="292646"/>
                  </a:lnTo>
                  <a:lnTo>
                    <a:pt x="0" y="305879"/>
                  </a:lnTo>
                  <a:lnTo>
                    <a:pt x="0" y="311454"/>
                  </a:lnTo>
                  <a:lnTo>
                    <a:pt x="8051" y="321906"/>
                  </a:lnTo>
                  <a:lnTo>
                    <a:pt x="20815" y="333057"/>
                  </a:lnTo>
                  <a:lnTo>
                    <a:pt x="33578" y="333057"/>
                  </a:lnTo>
                  <a:lnTo>
                    <a:pt x="36271" y="330276"/>
                  </a:lnTo>
                  <a:lnTo>
                    <a:pt x="30225" y="323303"/>
                  </a:lnTo>
                  <a:lnTo>
                    <a:pt x="24853" y="315633"/>
                  </a:lnTo>
                  <a:lnTo>
                    <a:pt x="24853" y="310057"/>
                  </a:lnTo>
                  <a:lnTo>
                    <a:pt x="33578" y="296824"/>
                  </a:lnTo>
                  <a:lnTo>
                    <a:pt x="47015" y="282892"/>
                  </a:lnTo>
                  <a:lnTo>
                    <a:pt x="67830" y="255714"/>
                  </a:lnTo>
                  <a:lnTo>
                    <a:pt x="85966" y="232727"/>
                  </a:lnTo>
                  <a:lnTo>
                    <a:pt x="92684" y="225056"/>
                  </a:lnTo>
                  <a:lnTo>
                    <a:pt x="96710" y="219481"/>
                  </a:lnTo>
                  <a:lnTo>
                    <a:pt x="137020" y="251536"/>
                  </a:lnTo>
                  <a:lnTo>
                    <a:pt x="174624" y="305879"/>
                  </a:lnTo>
                  <a:lnTo>
                    <a:pt x="185381" y="321906"/>
                  </a:lnTo>
                  <a:lnTo>
                    <a:pt x="190080" y="324700"/>
                  </a:lnTo>
                  <a:lnTo>
                    <a:pt x="196799" y="324700"/>
                  </a:lnTo>
                  <a:lnTo>
                    <a:pt x="203517" y="318427"/>
                  </a:lnTo>
                  <a:lnTo>
                    <a:pt x="212242" y="312851"/>
                  </a:lnTo>
                  <a:lnTo>
                    <a:pt x="218960" y="307276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7548136" y="4413596"/>
            <a:ext cx="1554480" cy="518160"/>
            <a:chOff x="6830314" y="3226050"/>
            <a:chExt cx="1165860" cy="388620"/>
          </a:xfrm>
        </p:grpSpPr>
        <p:sp>
          <p:nvSpPr>
            <p:cNvPr id="69" name="object 69"/>
            <p:cNvSpPr/>
            <p:nvPr/>
          </p:nvSpPr>
          <p:spPr>
            <a:xfrm>
              <a:off x="7155180" y="3291839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59" h="315595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68"/>
                  </a:lnTo>
                  <a:lnTo>
                    <a:pt x="226326" y="315468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155180" y="3291837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59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7155180" y="3291837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59" h="315595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8"/>
                  </a:lnTo>
                  <a:lnTo>
                    <a:pt x="0" y="315468"/>
                  </a:lnTo>
                  <a:lnTo>
                    <a:pt x="0" y="75425"/>
                  </a:lnTo>
                  <a:close/>
                </a:path>
                <a:path w="302259" h="315595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59" h="315595">
                  <a:moveTo>
                    <a:pt x="226326" y="75425"/>
                  </a:moveTo>
                  <a:lnTo>
                    <a:pt x="226326" y="315468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7410" y="3226050"/>
              <a:ext cx="245872" cy="78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3" name="object 73"/>
            <p:cNvSpPr/>
            <p:nvPr/>
          </p:nvSpPr>
          <p:spPr>
            <a:xfrm>
              <a:off x="7192518" y="3438899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4">
                  <a:moveTo>
                    <a:pt x="139039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8"/>
                  </a:lnTo>
                  <a:lnTo>
                    <a:pt x="139039" y="71628"/>
                  </a:lnTo>
                  <a:lnTo>
                    <a:pt x="160020" y="50660"/>
                  </a:lnTo>
                  <a:lnTo>
                    <a:pt x="160020" y="20980"/>
                  </a:lnTo>
                  <a:lnTo>
                    <a:pt x="13903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192518" y="3438899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4">
                  <a:moveTo>
                    <a:pt x="0" y="20980"/>
                  </a:moveTo>
                  <a:lnTo>
                    <a:pt x="20967" y="0"/>
                  </a:lnTo>
                  <a:lnTo>
                    <a:pt x="139039" y="0"/>
                  </a:lnTo>
                  <a:lnTo>
                    <a:pt x="160020" y="20980"/>
                  </a:lnTo>
                  <a:lnTo>
                    <a:pt x="160020" y="50660"/>
                  </a:lnTo>
                  <a:lnTo>
                    <a:pt x="139039" y="71628"/>
                  </a:lnTo>
                  <a:lnTo>
                    <a:pt x="20967" y="71628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9121" y="3265868"/>
              <a:ext cx="307850" cy="3147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6" name="object 76"/>
            <p:cNvSpPr/>
            <p:nvPr/>
          </p:nvSpPr>
          <p:spPr>
            <a:xfrm>
              <a:off x="6836664" y="3369551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060707" y="3294885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20">
                  <a:moveTo>
                    <a:pt x="74663" y="0"/>
                  </a:moveTo>
                  <a:lnTo>
                    <a:pt x="0" y="74663"/>
                  </a:lnTo>
                  <a:lnTo>
                    <a:pt x="0" y="312420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836664" y="3294885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4" h="74929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836664" y="3294885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4" h="312420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20"/>
                  </a:lnTo>
                  <a:lnTo>
                    <a:pt x="0" y="312420"/>
                  </a:lnTo>
                  <a:lnTo>
                    <a:pt x="0" y="74663"/>
                  </a:lnTo>
                  <a:close/>
                </a:path>
                <a:path w="299084" h="312420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4162" y="3230622"/>
              <a:ext cx="257556" cy="3766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1" name="object 81"/>
            <p:cNvSpPr/>
            <p:nvPr/>
          </p:nvSpPr>
          <p:spPr>
            <a:xfrm>
              <a:off x="7769355" y="3276596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4">
                  <a:moveTo>
                    <a:pt x="106794" y="0"/>
                  </a:move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4322" y="156057"/>
                  </a:lnTo>
                  <a:lnTo>
                    <a:pt x="44322" y="174091"/>
                  </a:lnTo>
                  <a:lnTo>
                    <a:pt x="45669" y="180340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40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8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85381" y="320446"/>
                  </a:lnTo>
                  <a:lnTo>
                    <a:pt x="190080" y="323215"/>
                  </a:lnTo>
                  <a:lnTo>
                    <a:pt x="196799" y="323215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3"/>
                  </a:lnTo>
                  <a:lnTo>
                    <a:pt x="134327" y="192824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411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2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8"/>
                  </a:lnTo>
                  <a:lnTo>
                    <a:pt x="131648" y="27051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7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769355" y="3276596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4">
                  <a:moveTo>
                    <a:pt x="218960" y="305879"/>
                  </a:move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3"/>
                  </a:lnTo>
                  <a:lnTo>
                    <a:pt x="148437" y="217093"/>
                  </a:lnTo>
                  <a:lnTo>
                    <a:pt x="124929" y="172707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2689" y="152590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411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2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8"/>
                  </a:lnTo>
                  <a:lnTo>
                    <a:pt x="131648" y="27051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7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6710" y="40233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5669" y="138722"/>
                  </a:lnTo>
                  <a:lnTo>
                    <a:pt x="44322" y="156057"/>
                  </a:lnTo>
                  <a:lnTo>
                    <a:pt x="44322" y="165773"/>
                  </a:lnTo>
                  <a:lnTo>
                    <a:pt x="44322" y="174091"/>
                  </a:lnTo>
                  <a:lnTo>
                    <a:pt x="45669" y="180340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40"/>
                  </a:lnTo>
                  <a:lnTo>
                    <a:pt x="58432" y="168541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19469" y="277444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8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74624" y="304495"/>
                  </a:lnTo>
                  <a:lnTo>
                    <a:pt x="185381" y="320446"/>
                  </a:lnTo>
                  <a:lnTo>
                    <a:pt x="190080" y="323215"/>
                  </a:lnTo>
                  <a:lnTo>
                    <a:pt x="196799" y="323215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317327" y="5794143"/>
            <a:ext cx="6293273" cy="427532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-7" dirty="0">
                <a:latin typeface="Calibri"/>
                <a:cs typeface="Calibri"/>
              </a:rPr>
              <a:t>Sequential</a:t>
            </a:r>
            <a:r>
              <a:rPr sz="2667" b="1" spc="-40" dirty="0">
                <a:latin typeface="Calibri"/>
                <a:cs typeface="Calibri"/>
              </a:rPr>
              <a:t> </a:t>
            </a:r>
            <a:r>
              <a:rPr sz="2667" b="1" dirty="0">
                <a:latin typeface="Calibri"/>
                <a:cs typeface="Calibri"/>
              </a:rPr>
              <a:t>laundry</a:t>
            </a:r>
            <a:r>
              <a:rPr sz="2667" b="1" spc="-20" dirty="0">
                <a:latin typeface="Calibri"/>
                <a:cs typeface="Calibri"/>
              </a:rPr>
              <a:t> </a:t>
            </a:r>
            <a:r>
              <a:rPr sz="2667" b="1" spc="-27" dirty="0">
                <a:latin typeface="Calibri"/>
                <a:cs typeface="Calibri"/>
              </a:rPr>
              <a:t>takes</a:t>
            </a:r>
            <a:r>
              <a:rPr sz="2667" b="1" dirty="0">
                <a:latin typeface="Calibri"/>
                <a:cs typeface="Calibri"/>
              </a:rPr>
              <a:t> 8</a:t>
            </a:r>
            <a:r>
              <a:rPr sz="2667" b="1" spc="-20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alibri"/>
                <a:cs typeface="Calibri"/>
              </a:rPr>
              <a:t>hours</a:t>
            </a:r>
            <a:r>
              <a:rPr sz="2667" b="1" spc="-27" dirty="0">
                <a:latin typeface="Calibri"/>
                <a:cs typeface="Calibri"/>
              </a:rPr>
              <a:t> </a:t>
            </a:r>
            <a:r>
              <a:rPr sz="2667" b="1" spc="-20" dirty="0">
                <a:latin typeface="Calibri"/>
                <a:cs typeface="Calibri"/>
              </a:rPr>
              <a:t>for</a:t>
            </a:r>
            <a:r>
              <a:rPr sz="2667" b="1" spc="-13" dirty="0">
                <a:latin typeface="Calibri"/>
                <a:cs typeface="Calibri"/>
              </a:rPr>
              <a:t> </a:t>
            </a:r>
            <a:r>
              <a:rPr sz="2667" b="1" dirty="0">
                <a:latin typeface="Calibri"/>
                <a:cs typeface="Calibri"/>
              </a:rPr>
              <a:t>4</a:t>
            </a:r>
            <a:r>
              <a:rPr sz="2667" b="1" spc="-13" dirty="0">
                <a:latin typeface="Calibri"/>
                <a:cs typeface="Calibri"/>
              </a:rPr>
              <a:t> </a:t>
            </a:r>
            <a:r>
              <a:rPr sz="2667" b="1" dirty="0">
                <a:latin typeface="Calibri"/>
                <a:cs typeface="Calibri"/>
              </a:rPr>
              <a:t>loads!</a:t>
            </a:r>
            <a:endParaRPr sz="2667" dirty="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637470" y="1664981"/>
            <a:ext cx="5758180" cy="460587"/>
            <a:chOff x="3147314" y="1164589"/>
            <a:chExt cx="4318635" cy="345440"/>
          </a:xfrm>
        </p:grpSpPr>
        <p:sp>
          <p:nvSpPr>
            <p:cNvPr id="85" name="object 85"/>
            <p:cNvSpPr/>
            <p:nvPr/>
          </p:nvSpPr>
          <p:spPr>
            <a:xfrm>
              <a:off x="3160014" y="1287017"/>
              <a:ext cx="280670" cy="0"/>
            </a:xfrm>
            <a:custGeom>
              <a:avLst/>
              <a:gdLst/>
              <a:ahLst/>
              <a:cxnLst/>
              <a:rect l="l" t="t" r="r" b="b"/>
              <a:pathLst>
                <a:path w="280670">
                  <a:moveTo>
                    <a:pt x="0" y="0"/>
                  </a:moveTo>
                  <a:lnTo>
                    <a:pt x="280416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3480054" y="1283969"/>
              <a:ext cx="292735" cy="0"/>
            </a:xfrm>
            <a:custGeom>
              <a:avLst/>
              <a:gdLst/>
              <a:ahLst/>
              <a:cxnLst/>
              <a:rect l="l" t="t" r="r" b="b"/>
              <a:pathLst>
                <a:path w="292735">
                  <a:moveTo>
                    <a:pt x="0" y="0"/>
                  </a:moveTo>
                  <a:lnTo>
                    <a:pt x="292608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3461766" y="1177289"/>
              <a:ext cx="3175" cy="312420"/>
            </a:xfrm>
            <a:custGeom>
              <a:avLst/>
              <a:gdLst/>
              <a:ahLst/>
              <a:cxnLst/>
              <a:rect l="l" t="t" r="r" b="b"/>
              <a:pathLst>
                <a:path w="3175" h="312419">
                  <a:moveTo>
                    <a:pt x="0" y="0"/>
                  </a:moveTo>
                  <a:lnTo>
                    <a:pt x="3048" y="31242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3772662" y="1177289"/>
              <a:ext cx="3175" cy="320040"/>
            </a:xfrm>
            <a:custGeom>
              <a:avLst/>
              <a:gdLst/>
              <a:ahLst/>
              <a:cxnLst/>
              <a:rect l="l" t="t" r="r" b="b"/>
              <a:pathLst>
                <a:path w="3175" h="320040">
                  <a:moveTo>
                    <a:pt x="3048" y="0"/>
                  </a:moveTo>
                  <a:lnTo>
                    <a:pt x="0" y="32004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3801618" y="1283969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7368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4400550" y="1177289"/>
              <a:ext cx="5080" cy="320040"/>
            </a:xfrm>
            <a:custGeom>
              <a:avLst/>
              <a:gdLst/>
              <a:ahLst/>
              <a:cxnLst/>
              <a:rect l="l" t="t" r="r" b="b"/>
              <a:pathLst>
                <a:path w="5079" h="320040">
                  <a:moveTo>
                    <a:pt x="4572" y="0"/>
                  </a:moveTo>
                  <a:lnTo>
                    <a:pt x="0" y="32004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101846" y="1288541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132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4711446" y="1195577"/>
              <a:ext cx="1905" cy="291465"/>
            </a:xfrm>
            <a:custGeom>
              <a:avLst/>
              <a:gdLst/>
              <a:ahLst/>
              <a:cxnLst/>
              <a:rect l="l" t="t" r="r" b="b"/>
              <a:pathLst>
                <a:path w="1904" h="291465">
                  <a:moveTo>
                    <a:pt x="1524" y="0"/>
                  </a:moveTo>
                  <a:lnTo>
                    <a:pt x="0" y="29108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5029962" y="1177289"/>
              <a:ext cx="5080" cy="309880"/>
            </a:xfrm>
            <a:custGeom>
              <a:avLst/>
              <a:gdLst/>
              <a:ahLst/>
              <a:cxnLst/>
              <a:rect l="l" t="t" r="r" b="b"/>
              <a:pathLst>
                <a:path w="5079" h="309880">
                  <a:moveTo>
                    <a:pt x="4572" y="0"/>
                  </a:moveTo>
                  <a:lnTo>
                    <a:pt x="0" y="30937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4722114" y="1293113"/>
              <a:ext cx="292735" cy="0"/>
            </a:xfrm>
            <a:custGeom>
              <a:avLst/>
              <a:gdLst/>
              <a:ahLst/>
              <a:cxnLst/>
              <a:rect l="l" t="t" r="r" b="b"/>
              <a:pathLst>
                <a:path w="292735">
                  <a:moveTo>
                    <a:pt x="0" y="0"/>
                  </a:moveTo>
                  <a:lnTo>
                    <a:pt x="292608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874002" y="1283969"/>
              <a:ext cx="280670" cy="0"/>
            </a:xfrm>
            <a:custGeom>
              <a:avLst/>
              <a:gdLst/>
              <a:ahLst/>
              <a:cxnLst/>
              <a:rect l="l" t="t" r="r" b="b"/>
              <a:pathLst>
                <a:path w="280670">
                  <a:moveTo>
                    <a:pt x="0" y="0"/>
                  </a:moveTo>
                  <a:lnTo>
                    <a:pt x="280416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6576822" y="1283969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40">
                  <a:moveTo>
                    <a:pt x="0" y="0"/>
                  </a:moveTo>
                  <a:lnTo>
                    <a:pt x="28194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7160514" y="1293113"/>
              <a:ext cx="292735" cy="0"/>
            </a:xfrm>
            <a:custGeom>
              <a:avLst/>
              <a:gdLst/>
              <a:ahLst/>
              <a:cxnLst/>
              <a:rect l="l" t="t" r="r" b="b"/>
              <a:pathLst>
                <a:path w="292734">
                  <a:moveTo>
                    <a:pt x="0" y="0"/>
                  </a:moveTo>
                  <a:lnTo>
                    <a:pt x="292608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5968746" y="128396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56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2410241" y="1028399"/>
            <a:ext cx="61383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6</a:t>
            </a:r>
            <a:r>
              <a:rPr sz="2133" b="1" spc="-9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PM</a:t>
            </a:r>
            <a:endParaRPr sz="2133" dirty="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2625278" y="1377115"/>
            <a:ext cx="6509173" cy="748453"/>
            <a:chOff x="3138170" y="948689"/>
            <a:chExt cx="4881880" cy="561340"/>
          </a:xfrm>
        </p:grpSpPr>
        <p:sp>
          <p:nvSpPr>
            <p:cNvPr id="101" name="object 101"/>
            <p:cNvSpPr/>
            <p:nvPr/>
          </p:nvSpPr>
          <p:spPr>
            <a:xfrm>
              <a:off x="3150870" y="948689"/>
              <a:ext cx="0" cy="198120"/>
            </a:xfrm>
            <a:custGeom>
              <a:avLst/>
              <a:gdLst/>
              <a:ahLst/>
              <a:cxnLst/>
              <a:rect l="l" t="t" r="r" b="b"/>
              <a:pathLst>
                <a:path h="198119">
                  <a:moveTo>
                    <a:pt x="0" y="0"/>
                  </a:moveTo>
                  <a:lnTo>
                    <a:pt x="0" y="19812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160014" y="1046467"/>
              <a:ext cx="4796790" cy="18415"/>
            </a:xfrm>
            <a:custGeom>
              <a:avLst/>
              <a:gdLst/>
              <a:ahLst/>
              <a:cxnLst/>
              <a:rect l="l" t="t" r="r" b="b"/>
              <a:pathLst>
                <a:path w="4796790" h="18415">
                  <a:moveTo>
                    <a:pt x="0" y="18046"/>
                  </a:moveTo>
                  <a:lnTo>
                    <a:pt x="4796536" y="0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943703" y="1008415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0" y="0"/>
                  </a:moveTo>
                  <a:lnTo>
                    <a:pt x="292" y="76200"/>
                  </a:lnTo>
                  <a:lnTo>
                    <a:pt x="76352" y="37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091178" y="1177289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40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350002" y="1177289"/>
              <a:ext cx="0" cy="291465"/>
            </a:xfrm>
            <a:custGeom>
              <a:avLst/>
              <a:gdLst/>
              <a:ahLst/>
              <a:cxnLst/>
              <a:rect l="l" t="t" r="r" b="b"/>
              <a:pathLst>
                <a:path h="291465">
                  <a:moveTo>
                    <a:pt x="0" y="0"/>
                  </a:moveTo>
                  <a:lnTo>
                    <a:pt x="0" y="29108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052822" y="1288541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32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371338" y="1288541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94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451598" y="1293113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32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300977" y="1285493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275844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417314" y="1293113"/>
              <a:ext cx="280670" cy="0"/>
            </a:xfrm>
            <a:custGeom>
              <a:avLst/>
              <a:gdLst/>
              <a:ahLst/>
              <a:cxnLst/>
              <a:rect l="l" t="t" r="r" b="b"/>
              <a:pathLst>
                <a:path w="280670">
                  <a:moveTo>
                    <a:pt x="0" y="0"/>
                  </a:moveTo>
                  <a:lnTo>
                    <a:pt x="280416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656326" y="1283969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8892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738110" y="1299209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40">
                  <a:moveTo>
                    <a:pt x="0" y="0"/>
                  </a:moveTo>
                  <a:lnTo>
                    <a:pt x="28194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648705" y="1177289"/>
              <a:ext cx="5080" cy="312420"/>
            </a:xfrm>
            <a:custGeom>
              <a:avLst/>
              <a:gdLst/>
              <a:ahLst/>
              <a:cxnLst/>
              <a:rect l="l" t="t" r="r" b="b"/>
              <a:pathLst>
                <a:path w="5079" h="312419">
                  <a:moveTo>
                    <a:pt x="0" y="0"/>
                  </a:moveTo>
                  <a:lnTo>
                    <a:pt x="4572" y="31242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959602" y="1177289"/>
              <a:ext cx="3175" cy="320040"/>
            </a:xfrm>
            <a:custGeom>
              <a:avLst/>
              <a:gdLst/>
              <a:ahLst/>
              <a:cxnLst/>
              <a:rect l="l" t="t" r="r" b="b"/>
              <a:pathLst>
                <a:path w="3175" h="320040">
                  <a:moveTo>
                    <a:pt x="3048" y="0"/>
                  </a:moveTo>
                  <a:lnTo>
                    <a:pt x="0" y="32004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587490" y="1177289"/>
              <a:ext cx="5080" cy="320040"/>
            </a:xfrm>
            <a:custGeom>
              <a:avLst/>
              <a:gdLst/>
              <a:ahLst/>
              <a:cxnLst/>
              <a:rect l="l" t="t" r="r" b="b"/>
              <a:pathLst>
                <a:path w="5079" h="320040">
                  <a:moveTo>
                    <a:pt x="4572" y="0"/>
                  </a:moveTo>
                  <a:lnTo>
                    <a:pt x="0" y="32004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61810" y="1195577"/>
              <a:ext cx="3175" cy="291465"/>
            </a:xfrm>
            <a:custGeom>
              <a:avLst/>
              <a:gdLst/>
              <a:ahLst/>
              <a:cxnLst/>
              <a:rect l="l" t="t" r="r" b="b"/>
              <a:pathLst>
                <a:path w="3175" h="291465">
                  <a:moveTo>
                    <a:pt x="3048" y="0"/>
                  </a:moveTo>
                  <a:lnTo>
                    <a:pt x="0" y="29108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136129" y="1177289"/>
              <a:ext cx="5080" cy="309880"/>
            </a:xfrm>
            <a:custGeom>
              <a:avLst/>
              <a:gdLst/>
              <a:ahLst/>
              <a:cxnLst/>
              <a:rect l="l" t="t" r="r" b="b"/>
              <a:pathLst>
                <a:path w="5079" h="309880">
                  <a:moveTo>
                    <a:pt x="4572" y="0"/>
                  </a:moveTo>
                  <a:lnTo>
                    <a:pt x="0" y="30937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278118" y="1177289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40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453122" y="1175765"/>
              <a:ext cx="0" cy="292735"/>
            </a:xfrm>
            <a:custGeom>
              <a:avLst/>
              <a:gdLst/>
              <a:ahLst/>
              <a:cxnLst/>
              <a:rect l="l" t="t" r="r" b="b"/>
              <a:pathLst>
                <a:path h="292734">
                  <a:moveTo>
                    <a:pt x="0" y="0"/>
                  </a:moveTo>
                  <a:lnTo>
                    <a:pt x="0" y="29260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725917" y="1184909"/>
              <a:ext cx="0" cy="292735"/>
            </a:xfrm>
            <a:custGeom>
              <a:avLst/>
              <a:gdLst/>
              <a:ahLst/>
              <a:cxnLst/>
              <a:rect l="l" t="t" r="r" b="b"/>
              <a:pathLst>
                <a:path h="292734">
                  <a:moveTo>
                    <a:pt x="0" y="0"/>
                  </a:moveTo>
                  <a:lnTo>
                    <a:pt x="0" y="29260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995666" y="1175765"/>
              <a:ext cx="0" cy="292735"/>
            </a:xfrm>
            <a:custGeom>
              <a:avLst/>
              <a:gdLst/>
              <a:ahLst/>
              <a:cxnLst/>
              <a:rect l="l" t="t" r="r" b="b"/>
              <a:pathLst>
                <a:path h="292734">
                  <a:moveTo>
                    <a:pt x="0" y="0"/>
                  </a:moveTo>
                  <a:lnTo>
                    <a:pt x="0" y="29260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3421479" y="1045863"/>
            <a:ext cx="1710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7</a:t>
            </a:r>
            <a:endParaRPr sz="2133" dirty="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7128592" y="6594174"/>
            <a:ext cx="102785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40" dirty="0">
                <a:latin typeface="Trebuchet MS"/>
                <a:cs typeface="Trebuchet MS"/>
              </a:rPr>
              <a:t> </a:t>
            </a:r>
            <a:r>
              <a:rPr sz="1467" b="1" spc="-73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sz="1467" b="1" spc="-73" dirty="0">
                <a:latin typeface="Trebuchet MS"/>
                <a:cs typeface="Trebuchet MS"/>
              </a:rPr>
              <a:pPr marL="16933">
                <a:spcBef>
                  <a:spcPts val="60"/>
                </a:spcBef>
              </a:pPr>
              <a:t>32</a:t>
            </a:fld>
            <a:r>
              <a:rPr sz="1467" b="1" spc="-73" dirty="0">
                <a:latin typeface="Trebuchet MS"/>
                <a:cs typeface="Trebuchet MS"/>
              </a:rPr>
              <a:t>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4234408" y="1038024"/>
            <a:ext cx="1710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8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5082202" y="1065051"/>
            <a:ext cx="1710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9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848919" y="1049106"/>
            <a:ext cx="30649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13" dirty="0">
                <a:latin typeface="Calibri"/>
                <a:cs typeface="Calibri"/>
              </a:rPr>
              <a:t>10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724524" y="1973320"/>
            <a:ext cx="4005580" cy="847113"/>
          </a:xfrm>
          <a:prstGeom prst="rect">
            <a:avLst/>
          </a:prstGeom>
          <a:ln>
            <a:noFill/>
          </a:ln>
        </p:spPr>
        <p:txBody>
          <a:bodyPr vert="horz" wrap="square" lIns="0" tIns="99907" rIns="0" bIns="0" rtlCol="0">
            <a:spAutoFit/>
          </a:bodyPr>
          <a:lstStyle/>
          <a:p>
            <a:pPr algn="ctr">
              <a:spcBef>
                <a:spcPts val="787"/>
              </a:spcBef>
            </a:pP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33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80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1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80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320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8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20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480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339" dirty="0">
                <a:latin typeface="Calibri"/>
                <a:cs typeface="Calibri"/>
              </a:rPr>
              <a:t> </a:t>
            </a:r>
            <a:r>
              <a:rPr sz="2133" b="1" spc="-13" dirty="0">
                <a:latin typeface="Calibri"/>
                <a:cs typeface="Calibri"/>
              </a:rPr>
              <a:t>30</a:t>
            </a:r>
            <a:endParaRPr sz="2133">
              <a:latin typeface="Calibri"/>
              <a:cs typeface="Calibri"/>
            </a:endParaRPr>
          </a:p>
          <a:p>
            <a:pPr marL="740815" algn="ctr">
              <a:spcBef>
                <a:spcPts val="653"/>
              </a:spcBef>
            </a:pPr>
            <a:r>
              <a:rPr sz="2133" i="1" spc="-7" dirty="0">
                <a:latin typeface="Calibri"/>
                <a:cs typeface="Calibri"/>
              </a:rPr>
              <a:t>Time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6858516" y="2066626"/>
            <a:ext cx="2240280" cy="344539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3200" b="1" spc="-9" baseline="3472" dirty="0">
                <a:latin typeface="Calibri"/>
                <a:cs typeface="Calibri"/>
              </a:rPr>
              <a:t>30</a:t>
            </a:r>
            <a:r>
              <a:rPr sz="3200" b="1" spc="1040" baseline="3472" dirty="0">
                <a:latin typeface="Calibri"/>
                <a:cs typeface="Calibri"/>
              </a:rPr>
              <a:t> </a:t>
            </a:r>
            <a:r>
              <a:rPr sz="3200" b="1" spc="-9" baseline="3472" dirty="0">
                <a:latin typeface="Calibri"/>
                <a:cs typeface="Calibri"/>
              </a:rPr>
              <a:t>30</a:t>
            </a:r>
            <a:r>
              <a:rPr sz="3200" b="1" spc="269" baseline="3472" dirty="0">
                <a:latin typeface="Calibri"/>
                <a:cs typeface="Calibri"/>
              </a:rPr>
              <a:t> </a:t>
            </a:r>
            <a:r>
              <a:rPr sz="3200" b="1" spc="-9" baseline="3472" dirty="0">
                <a:latin typeface="Calibri"/>
                <a:cs typeface="Calibri"/>
              </a:rPr>
              <a:t>30</a:t>
            </a:r>
            <a:r>
              <a:rPr sz="3200" b="1" spc="309" baseline="3472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633" dirty="0">
                <a:latin typeface="Calibri"/>
                <a:cs typeface="Calibri"/>
              </a:rPr>
              <a:t> </a:t>
            </a:r>
            <a:r>
              <a:rPr sz="3200" b="1" spc="-9" baseline="3472" dirty="0">
                <a:latin typeface="Calibri"/>
                <a:cs typeface="Calibri"/>
              </a:rPr>
              <a:t>30</a:t>
            </a:r>
            <a:r>
              <a:rPr sz="3200" b="1" spc="309" baseline="3472" dirty="0">
                <a:latin typeface="Calibri"/>
                <a:cs typeface="Calibri"/>
              </a:rPr>
              <a:t> </a:t>
            </a:r>
            <a:r>
              <a:rPr sz="3200" b="1" spc="-20" baseline="3472" dirty="0">
                <a:latin typeface="Calibri"/>
                <a:cs typeface="Calibri"/>
              </a:rPr>
              <a:t>30</a:t>
            </a:r>
            <a:endParaRPr sz="3200" baseline="3472" dirty="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671499" y="1071274"/>
            <a:ext cx="30649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13" dirty="0">
                <a:latin typeface="Calibri"/>
                <a:cs typeface="Calibri"/>
              </a:rPr>
              <a:t>11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7490645" y="1072895"/>
            <a:ext cx="30649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13" dirty="0">
                <a:latin typeface="Calibri"/>
                <a:cs typeface="Calibri"/>
              </a:rPr>
              <a:t>12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8279522" y="1033167"/>
            <a:ext cx="1710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1</a:t>
            </a:r>
            <a:endParaRPr sz="2133" dirty="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8965431" y="1028303"/>
            <a:ext cx="1710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2</a:t>
            </a:r>
            <a:endParaRPr sz="2133" dirty="0">
              <a:latin typeface="Calibri"/>
              <a:cs typeface="Calibri"/>
            </a:endParaRPr>
          </a:p>
        </p:txBody>
      </p:sp>
      <p:sp>
        <p:nvSpPr>
          <p:cNvPr id="134" name="Slide Number Placeholder 133">
            <a:extLst>
              <a:ext uri="{FF2B5EF4-FFF2-40B4-BE49-F238E27FC236}">
                <a16:creationId xmlns:a16="http://schemas.microsoft.com/office/drawing/2014/main" id="{CC4679BA-1488-4C0E-9FB2-E6B2C6E4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-229775"/>
            <a:ext cx="3990340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Pipelined Laundry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9368" y="2138415"/>
            <a:ext cx="176953" cy="13291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20319">
              <a:spcBef>
                <a:spcPts val="127"/>
              </a:spcBef>
            </a:pPr>
            <a:r>
              <a:rPr sz="2133" b="1" i="1" spc="-7" dirty="0">
                <a:latin typeface="Calibri"/>
                <a:cs typeface="Calibri"/>
              </a:rPr>
              <a:t>T</a:t>
            </a:r>
            <a:endParaRPr sz="2133">
              <a:latin typeface="Calibri"/>
              <a:cs typeface="Calibri"/>
            </a:endParaRPr>
          </a:p>
          <a:p>
            <a:pPr marL="22859" marR="6773" indent="-6773" algn="just"/>
            <a:r>
              <a:rPr sz="2133" b="1" i="1" spc="-7" dirty="0">
                <a:latin typeface="Calibri"/>
                <a:cs typeface="Calibri"/>
              </a:rPr>
              <a:t>a  s </a:t>
            </a:r>
            <a:r>
              <a:rPr sz="2133" b="1" i="1" spc="-467" dirty="0">
                <a:latin typeface="Calibri"/>
                <a:cs typeface="Calibri"/>
              </a:rPr>
              <a:t> </a:t>
            </a:r>
            <a:r>
              <a:rPr sz="2133" b="1" i="1" spc="-7" dirty="0">
                <a:latin typeface="Calibri"/>
                <a:cs typeface="Calibri"/>
              </a:rPr>
              <a:t>k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1261" y="3764004"/>
            <a:ext cx="215053" cy="16573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i="1" spc="-7" dirty="0">
                <a:latin typeface="Calibri"/>
                <a:cs typeface="Calibri"/>
              </a:rPr>
              <a:t>O</a:t>
            </a:r>
            <a:endParaRPr sz="2133" dirty="0">
              <a:latin typeface="Calibri"/>
              <a:cs typeface="Calibri"/>
            </a:endParaRPr>
          </a:p>
          <a:p>
            <a:pPr marL="34711" marR="26246" indent="23706" algn="just"/>
            <a:r>
              <a:rPr sz="2133" b="1" i="1" spc="-7" dirty="0">
                <a:latin typeface="Calibri"/>
                <a:cs typeface="Calibri"/>
              </a:rPr>
              <a:t>r </a:t>
            </a:r>
            <a:r>
              <a:rPr sz="2133" b="1" i="1" spc="-467" dirty="0">
                <a:latin typeface="Calibri"/>
                <a:cs typeface="Calibri"/>
              </a:rPr>
              <a:t> </a:t>
            </a:r>
            <a:r>
              <a:rPr sz="2133" b="1" i="1" spc="-7" dirty="0">
                <a:latin typeface="Calibri"/>
                <a:cs typeface="Calibri"/>
              </a:rPr>
              <a:t>d  e  r</a:t>
            </a:r>
            <a:endParaRPr sz="2133"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43445"/>
              </p:ext>
            </p:extLst>
          </p:nvPr>
        </p:nvGraphicFramePr>
        <p:xfrm>
          <a:off x="2598281" y="1635198"/>
          <a:ext cx="2924384" cy="368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84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3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865023" y="2227187"/>
            <a:ext cx="594360" cy="3213947"/>
            <a:chOff x="2568414" y="1615694"/>
            <a:chExt cx="445770" cy="2410460"/>
          </a:xfrm>
        </p:grpSpPr>
        <p:sp>
          <p:nvSpPr>
            <p:cNvPr id="7" name="object 7"/>
            <p:cNvSpPr/>
            <p:nvPr/>
          </p:nvSpPr>
          <p:spPr>
            <a:xfrm>
              <a:off x="2597657" y="1628394"/>
              <a:ext cx="9525" cy="2334260"/>
            </a:xfrm>
            <a:custGeom>
              <a:avLst/>
              <a:gdLst/>
              <a:ahLst/>
              <a:cxnLst/>
              <a:rect l="l" t="t" r="r" b="b"/>
              <a:pathLst>
                <a:path w="9525" h="2334260">
                  <a:moveTo>
                    <a:pt x="0" y="0"/>
                  </a:moveTo>
                  <a:lnTo>
                    <a:pt x="8902" y="233375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568414" y="3949302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292"/>
                  </a:lnTo>
                  <a:lnTo>
                    <a:pt x="38392" y="7633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659379" y="1819654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323532" y="0"/>
                  </a:moveTo>
                  <a:lnTo>
                    <a:pt x="236550" y="17906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100"/>
                  </a:lnTo>
                  <a:lnTo>
                    <a:pt x="97586" y="0"/>
                  </a:lnTo>
                  <a:lnTo>
                    <a:pt x="98653" y="16713"/>
                  </a:lnTo>
                  <a:lnTo>
                    <a:pt x="42430" y="4775"/>
                  </a:lnTo>
                  <a:lnTo>
                    <a:pt x="121983" y="99047"/>
                  </a:lnTo>
                  <a:lnTo>
                    <a:pt x="108204" y="102628"/>
                  </a:lnTo>
                  <a:lnTo>
                    <a:pt x="66827" y="118148"/>
                  </a:lnTo>
                  <a:lnTo>
                    <a:pt x="25463" y="153949"/>
                  </a:lnTo>
                  <a:lnTo>
                    <a:pt x="3187" y="201675"/>
                  </a:lnTo>
                  <a:lnTo>
                    <a:pt x="0" y="227939"/>
                  </a:lnTo>
                  <a:lnTo>
                    <a:pt x="1054" y="239864"/>
                  </a:lnTo>
                  <a:lnTo>
                    <a:pt x="13792" y="276859"/>
                  </a:lnTo>
                  <a:lnTo>
                    <a:pt x="43497" y="312661"/>
                  </a:lnTo>
                  <a:lnTo>
                    <a:pt x="77431" y="334149"/>
                  </a:lnTo>
                  <a:lnTo>
                    <a:pt x="114566" y="347268"/>
                  </a:lnTo>
                  <a:lnTo>
                    <a:pt x="141084" y="350850"/>
                  </a:lnTo>
                  <a:lnTo>
                    <a:pt x="200482" y="350850"/>
                  </a:lnTo>
                  <a:lnTo>
                    <a:pt x="250342" y="342493"/>
                  </a:lnTo>
                  <a:lnTo>
                    <a:pt x="297014" y="318630"/>
                  </a:lnTo>
                  <a:lnTo>
                    <a:pt x="329895" y="282828"/>
                  </a:lnTo>
                  <a:lnTo>
                    <a:pt x="346875" y="238671"/>
                  </a:lnTo>
                  <a:lnTo>
                    <a:pt x="347929" y="223164"/>
                  </a:lnTo>
                  <a:lnTo>
                    <a:pt x="346875" y="207644"/>
                  </a:lnTo>
                  <a:lnTo>
                    <a:pt x="320357" y="150367"/>
                  </a:lnTo>
                  <a:lnTo>
                    <a:pt x="290652" y="124117"/>
                  </a:lnTo>
                  <a:lnTo>
                    <a:pt x="253530" y="106210"/>
                  </a:lnTo>
                  <a:lnTo>
                    <a:pt x="217462" y="99047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59379" y="1819654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42430" y="4775"/>
                  </a:moveTo>
                  <a:lnTo>
                    <a:pt x="98653" y="16713"/>
                  </a:lnTo>
                  <a:lnTo>
                    <a:pt x="97586" y="0"/>
                  </a:lnTo>
                  <a:lnTo>
                    <a:pt x="165481" y="19100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906"/>
                  </a:lnTo>
                  <a:lnTo>
                    <a:pt x="323532" y="0"/>
                  </a:lnTo>
                  <a:lnTo>
                    <a:pt x="217462" y="99047"/>
                  </a:lnTo>
                  <a:lnTo>
                    <a:pt x="228066" y="100241"/>
                  </a:lnTo>
                  <a:lnTo>
                    <a:pt x="239737" y="102628"/>
                  </a:lnTo>
                  <a:lnTo>
                    <a:pt x="253530" y="106210"/>
                  </a:lnTo>
                  <a:lnTo>
                    <a:pt x="265188" y="110985"/>
                  </a:lnTo>
                  <a:lnTo>
                    <a:pt x="278980" y="118148"/>
                  </a:lnTo>
                  <a:lnTo>
                    <a:pt x="290652" y="124117"/>
                  </a:lnTo>
                  <a:lnTo>
                    <a:pt x="302323" y="132460"/>
                  </a:lnTo>
                  <a:lnTo>
                    <a:pt x="311873" y="142011"/>
                  </a:lnTo>
                  <a:lnTo>
                    <a:pt x="320357" y="150367"/>
                  </a:lnTo>
                  <a:lnTo>
                    <a:pt x="327774" y="161112"/>
                  </a:lnTo>
                  <a:lnTo>
                    <a:pt x="335203" y="171843"/>
                  </a:lnTo>
                  <a:lnTo>
                    <a:pt x="340512" y="184975"/>
                  </a:lnTo>
                  <a:lnTo>
                    <a:pt x="344754" y="196913"/>
                  </a:lnTo>
                  <a:lnTo>
                    <a:pt x="346875" y="207644"/>
                  </a:lnTo>
                  <a:lnTo>
                    <a:pt x="347929" y="223164"/>
                  </a:lnTo>
                  <a:lnTo>
                    <a:pt x="346875" y="238671"/>
                  </a:lnTo>
                  <a:lnTo>
                    <a:pt x="343687" y="250609"/>
                  </a:lnTo>
                  <a:lnTo>
                    <a:pt x="340512" y="262547"/>
                  </a:lnTo>
                  <a:lnTo>
                    <a:pt x="309753" y="307886"/>
                  </a:lnTo>
                  <a:lnTo>
                    <a:pt x="272618" y="332955"/>
                  </a:lnTo>
                  <a:lnTo>
                    <a:pt x="228066" y="348462"/>
                  </a:lnTo>
                  <a:lnTo>
                    <a:pt x="213220" y="349656"/>
                  </a:lnTo>
                  <a:lnTo>
                    <a:pt x="200482" y="350850"/>
                  </a:lnTo>
                  <a:lnTo>
                    <a:pt x="141084" y="350850"/>
                  </a:lnTo>
                  <a:lnTo>
                    <a:pt x="129413" y="349656"/>
                  </a:lnTo>
                  <a:lnTo>
                    <a:pt x="77431" y="334149"/>
                  </a:lnTo>
                  <a:lnTo>
                    <a:pt x="43497" y="312661"/>
                  </a:lnTo>
                  <a:lnTo>
                    <a:pt x="13792" y="276859"/>
                  </a:lnTo>
                  <a:lnTo>
                    <a:pt x="4241" y="250609"/>
                  </a:lnTo>
                  <a:lnTo>
                    <a:pt x="1054" y="239864"/>
                  </a:lnTo>
                  <a:lnTo>
                    <a:pt x="0" y="227939"/>
                  </a:lnTo>
                  <a:lnTo>
                    <a:pt x="1054" y="218389"/>
                  </a:lnTo>
                  <a:lnTo>
                    <a:pt x="3187" y="201675"/>
                  </a:lnTo>
                  <a:lnTo>
                    <a:pt x="25463" y="153949"/>
                  </a:lnTo>
                  <a:lnTo>
                    <a:pt x="66827" y="118148"/>
                  </a:lnTo>
                  <a:lnTo>
                    <a:pt x="108204" y="102628"/>
                  </a:lnTo>
                  <a:lnTo>
                    <a:pt x="121983" y="99047"/>
                  </a:lnTo>
                  <a:lnTo>
                    <a:pt x="42430" y="4775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86638" y="2158081"/>
            <a:ext cx="3229187" cy="6317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lnSpc>
                <a:spcPts val="2433"/>
              </a:lnSpc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33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7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0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80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320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7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27" dirty="0">
                <a:latin typeface="Calibri"/>
                <a:cs typeface="Calibri"/>
              </a:rPr>
              <a:t> </a:t>
            </a:r>
            <a:r>
              <a:rPr sz="2133" b="1" spc="-13" dirty="0">
                <a:latin typeface="Calibri"/>
                <a:cs typeface="Calibri"/>
              </a:rPr>
              <a:t>30</a:t>
            </a:r>
            <a:endParaRPr sz="2133">
              <a:latin typeface="Calibri"/>
              <a:cs typeface="Calibri"/>
            </a:endParaRPr>
          </a:p>
          <a:p>
            <a:pPr marL="2103914">
              <a:lnSpc>
                <a:spcPts val="2433"/>
              </a:lnSpc>
            </a:pPr>
            <a:r>
              <a:rPr sz="2133" i="1" spc="-7" dirty="0">
                <a:latin typeface="Calibri"/>
                <a:cs typeface="Calibri"/>
              </a:rPr>
              <a:t>Time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72357" y="1015083"/>
            <a:ext cx="613833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6</a:t>
            </a:r>
            <a:r>
              <a:rPr sz="2133" b="1" spc="-9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PM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88122" y="1364264"/>
            <a:ext cx="3379893" cy="264160"/>
            <a:chOff x="3110738" y="968502"/>
            <a:chExt cx="2534920" cy="198120"/>
          </a:xfrm>
        </p:grpSpPr>
        <p:sp>
          <p:nvSpPr>
            <p:cNvPr id="14" name="object 14"/>
            <p:cNvSpPr/>
            <p:nvPr/>
          </p:nvSpPr>
          <p:spPr>
            <a:xfrm>
              <a:off x="3123438" y="968502"/>
              <a:ext cx="0" cy="198120"/>
            </a:xfrm>
            <a:custGeom>
              <a:avLst/>
              <a:gdLst/>
              <a:ahLst/>
              <a:cxnLst/>
              <a:rect l="l" t="t" r="r" b="b"/>
              <a:pathLst>
                <a:path h="198119">
                  <a:moveTo>
                    <a:pt x="0" y="0"/>
                  </a:moveTo>
                  <a:lnTo>
                    <a:pt x="0" y="19812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131058" y="1082802"/>
              <a:ext cx="2451100" cy="20955"/>
            </a:xfrm>
            <a:custGeom>
              <a:avLst/>
              <a:gdLst/>
              <a:ahLst/>
              <a:cxnLst/>
              <a:rect l="l" t="t" r="r" b="b"/>
              <a:pathLst>
                <a:path w="2451100" h="20955">
                  <a:moveTo>
                    <a:pt x="0" y="0"/>
                  </a:moveTo>
                  <a:lnTo>
                    <a:pt x="2451100" y="2080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569137" y="1065389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647" y="0"/>
                  </a:moveTo>
                  <a:lnTo>
                    <a:pt x="0" y="76200"/>
                  </a:lnTo>
                  <a:lnTo>
                    <a:pt x="76517" y="38747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3592" y="1032544"/>
            <a:ext cx="171027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7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6523" y="1024707"/>
            <a:ext cx="171027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8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44316" y="1051732"/>
            <a:ext cx="171027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9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11033" y="1035787"/>
            <a:ext cx="306493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13" dirty="0">
                <a:latin typeface="Calibri"/>
                <a:cs typeface="Calibri"/>
              </a:rPr>
              <a:t>10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1146" y="2595391"/>
            <a:ext cx="229447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A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85972" y="3163265"/>
            <a:ext cx="480907" cy="483447"/>
            <a:chOff x="2659126" y="2317752"/>
            <a:chExt cx="360680" cy="362585"/>
          </a:xfrm>
        </p:grpSpPr>
        <p:sp>
          <p:nvSpPr>
            <p:cNvPr id="23" name="object 23"/>
            <p:cNvSpPr/>
            <p:nvPr/>
          </p:nvSpPr>
          <p:spPr>
            <a:xfrm>
              <a:off x="2665476" y="23241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6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8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5"/>
                  </a:lnTo>
                  <a:lnTo>
                    <a:pt x="329895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0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665476" y="23241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42430" y="4749"/>
                  </a:moveTo>
                  <a:lnTo>
                    <a:pt x="98653" y="16636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0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27774" y="160400"/>
                  </a:lnTo>
                  <a:lnTo>
                    <a:pt x="335203" y="171094"/>
                  </a:lnTo>
                  <a:lnTo>
                    <a:pt x="340512" y="184162"/>
                  </a:lnTo>
                  <a:lnTo>
                    <a:pt x="344754" y="196049"/>
                  </a:lnTo>
                  <a:lnTo>
                    <a:pt x="346875" y="206743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8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26606" y="3266907"/>
            <a:ext cx="229447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B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969715" y="3823659"/>
            <a:ext cx="480907" cy="485140"/>
            <a:chOff x="2646933" y="2813048"/>
            <a:chExt cx="360680" cy="363855"/>
          </a:xfrm>
        </p:grpSpPr>
        <p:sp>
          <p:nvSpPr>
            <p:cNvPr id="27" name="object 27"/>
            <p:cNvSpPr/>
            <p:nvPr/>
          </p:nvSpPr>
          <p:spPr>
            <a:xfrm>
              <a:off x="2653283" y="2819398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323532" y="0"/>
                  </a:moveTo>
                  <a:lnTo>
                    <a:pt x="236550" y="17907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100"/>
                  </a:lnTo>
                  <a:lnTo>
                    <a:pt x="97586" y="0"/>
                  </a:lnTo>
                  <a:lnTo>
                    <a:pt x="98653" y="16713"/>
                  </a:lnTo>
                  <a:lnTo>
                    <a:pt x="42430" y="4775"/>
                  </a:lnTo>
                  <a:lnTo>
                    <a:pt x="121983" y="99047"/>
                  </a:lnTo>
                  <a:lnTo>
                    <a:pt x="108204" y="102628"/>
                  </a:lnTo>
                  <a:lnTo>
                    <a:pt x="66827" y="118148"/>
                  </a:lnTo>
                  <a:lnTo>
                    <a:pt x="25463" y="153949"/>
                  </a:lnTo>
                  <a:lnTo>
                    <a:pt x="3187" y="201676"/>
                  </a:lnTo>
                  <a:lnTo>
                    <a:pt x="0" y="227939"/>
                  </a:lnTo>
                  <a:lnTo>
                    <a:pt x="1054" y="239864"/>
                  </a:lnTo>
                  <a:lnTo>
                    <a:pt x="13792" y="276860"/>
                  </a:lnTo>
                  <a:lnTo>
                    <a:pt x="43497" y="312661"/>
                  </a:lnTo>
                  <a:lnTo>
                    <a:pt x="77431" y="334149"/>
                  </a:lnTo>
                  <a:lnTo>
                    <a:pt x="114566" y="347268"/>
                  </a:lnTo>
                  <a:lnTo>
                    <a:pt x="141084" y="350850"/>
                  </a:lnTo>
                  <a:lnTo>
                    <a:pt x="200482" y="350850"/>
                  </a:lnTo>
                  <a:lnTo>
                    <a:pt x="250342" y="342493"/>
                  </a:lnTo>
                  <a:lnTo>
                    <a:pt x="297014" y="318630"/>
                  </a:lnTo>
                  <a:lnTo>
                    <a:pt x="329895" y="282829"/>
                  </a:lnTo>
                  <a:lnTo>
                    <a:pt x="346875" y="238671"/>
                  </a:lnTo>
                  <a:lnTo>
                    <a:pt x="347929" y="223164"/>
                  </a:lnTo>
                  <a:lnTo>
                    <a:pt x="346875" y="207645"/>
                  </a:lnTo>
                  <a:lnTo>
                    <a:pt x="320357" y="150368"/>
                  </a:lnTo>
                  <a:lnTo>
                    <a:pt x="290652" y="124117"/>
                  </a:lnTo>
                  <a:lnTo>
                    <a:pt x="253530" y="106210"/>
                  </a:lnTo>
                  <a:lnTo>
                    <a:pt x="217462" y="99047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53283" y="2819398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42430" y="4775"/>
                  </a:moveTo>
                  <a:lnTo>
                    <a:pt x="98653" y="16713"/>
                  </a:lnTo>
                  <a:lnTo>
                    <a:pt x="97586" y="0"/>
                  </a:lnTo>
                  <a:lnTo>
                    <a:pt x="165481" y="19100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907"/>
                  </a:lnTo>
                  <a:lnTo>
                    <a:pt x="323532" y="0"/>
                  </a:lnTo>
                  <a:lnTo>
                    <a:pt x="217462" y="99047"/>
                  </a:lnTo>
                  <a:lnTo>
                    <a:pt x="228066" y="100241"/>
                  </a:lnTo>
                  <a:lnTo>
                    <a:pt x="239737" y="102628"/>
                  </a:lnTo>
                  <a:lnTo>
                    <a:pt x="253530" y="106210"/>
                  </a:lnTo>
                  <a:lnTo>
                    <a:pt x="265188" y="110985"/>
                  </a:lnTo>
                  <a:lnTo>
                    <a:pt x="278980" y="118148"/>
                  </a:lnTo>
                  <a:lnTo>
                    <a:pt x="290652" y="124117"/>
                  </a:lnTo>
                  <a:lnTo>
                    <a:pt x="302323" y="132461"/>
                  </a:lnTo>
                  <a:lnTo>
                    <a:pt x="311873" y="142011"/>
                  </a:lnTo>
                  <a:lnTo>
                    <a:pt x="320357" y="150368"/>
                  </a:lnTo>
                  <a:lnTo>
                    <a:pt x="327774" y="161112"/>
                  </a:lnTo>
                  <a:lnTo>
                    <a:pt x="335203" y="171843"/>
                  </a:lnTo>
                  <a:lnTo>
                    <a:pt x="340512" y="184975"/>
                  </a:lnTo>
                  <a:lnTo>
                    <a:pt x="344754" y="196913"/>
                  </a:lnTo>
                  <a:lnTo>
                    <a:pt x="346875" y="207645"/>
                  </a:lnTo>
                  <a:lnTo>
                    <a:pt x="347929" y="223164"/>
                  </a:lnTo>
                  <a:lnTo>
                    <a:pt x="346875" y="238671"/>
                  </a:lnTo>
                  <a:lnTo>
                    <a:pt x="343687" y="250609"/>
                  </a:lnTo>
                  <a:lnTo>
                    <a:pt x="340512" y="262547"/>
                  </a:lnTo>
                  <a:lnTo>
                    <a:pt x="309753" y="307886"/>
                  </a:lnTo>
                  <a:lnTo>
                    <a:pt x="272618" y="332955"/>
                  </a:lnTo>
                  <a:lnTo>
                    <a:pt x="228066" y="348462"/>
                  </a:lnTo>
                  <a:lnTo>
                    <a:pt x="213220" y="349656"/>
                  </a:lnTo>
                  <a:lnTo>
                    <a:pt x="200482" y="350850"/>
                  </a:lnTo>
                  <a:lnTo>
                    <a:pt x="141084" y="350850"/>
                  </a:lnTo>
                  <a:lnTo>
                    <a:pt x="129413" y="349656"/>
                  </a:lnTo>
                  <a:lnTo>
                    <a:pt x="77431" y="334149"/>
                  </a:lnTo>
                  <a:lnTo>
                    <a:pt x="43497" y="312661"/>
                  </a:lnTo>
                  <a:lnTo>
                    <a:pt x="13792" y="276860"/>
                  </a:lnTo>
                  <a:lnTo>
                    <a:pt x="4241" y="250609"/>
                  </a:lnTo>
                  <a:lnTo>
                    <a:pt x="1054" y="239864"/>
                  </a:lnTo>
                  <a:lnTo>
                    <a:pt x="0" y="227939"/>
                  </a:lnTo>
                  <a:lnTo>
                    <a:pt x="1054" y="218389"/>
                  </a:lnTo>
                  <a:lnTo>
                    <a:pt x="3187" y="201676"/>
                  </a:lnTo>
                  <a:lnTo>
                    <a:pt x="25463" y="153949"/>
                  </a:lnTo>
                  <a:lnTo>
                    <a:pt x="66827" y="118148"/>
                  </a:lnTo>
                  <a:lnTo>
                    <a:pt x="108204" y="102628"/>
                  </a:lnTo>
                  <a:lnTo>
                    <a:pt x="121983" y="99047"/>
                  </a:lnTo>
                  <a:lnTo>
                    <a:pt x="42430" y="4775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109144" y="3928896"/>
            <a:ext cx="229447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C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979876" y="4484065"/>
            <a:ext cx="480907" cy="483447"/>
            <a:chOff x="2654554" y="3308352"/>
            <a:chExt cx="360680" cy="362585"/>
          </a:xfrm>
        </p:grpSpPr>
        <p:sp>
          <p:nvSpPr>
            <p:cNvPr id="31" name="object 31"/>
            <p:cNvSpPr/>
            <p:nvPr/>
          </p:nvSpPr>
          <p:spPr>
            <a:xfrm>
              <a:off x="2660904" y="33147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6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8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5"/>
                  </a:lnTo>
                  <a:lnTo>
                    <a:pt x="329895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0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660904" y="33147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42430" y="4749"/>
                  </a:moveTo>
                  <a:lnTo>
                    <a:pt x="98653" y="16636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0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27774" y="160400"/>
                  </a:lnTo>
                  <a:lnTo>
                    <a:pt x="335203" y="171094"/>
                  </a:lnTo>
                  <a:lnTo>
                    <a:pt x="340512" y="184162"/>
                  </a:lnTo>
                  <a:lnTo>
                    <a:pt x="344754" y="196049"/>
                  </a:lnTo>
                  <a:lnTo>
                    <a:pt x="346875" y="206743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8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120257" y="4587714"/>
            <a:ext cx="229447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D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83380" y="2529272"/>
            <a:ext cx="1554480" cy="518160"/>
            <a:chOff x="3107182" y="1842258"/>
            <a:chExt cx="1165860" cy="388620"/>
          </a:xfrm>
        </p:grpSpPr>
        <p:sp>
          <p:nvSpPr>
            <p:cNvPr id="35" name="object 35"/>
            <p:cNvSpPr/>
            <p:nvPr/>
          </p:nvSpPr>
          <p:spPr>
            <a:xfrm>
              <a:off x="3430524" y="1908047"/>
              <a:ext cx="302260" cy="314325"/>
            </a:xfrm>
            <a:custGeom>
              <a:avLst/>
              <a:gdLst/>
              <a:ahLst/>
              <a:cxnLst/>
              <a:rect l="l" t="t" r="r" b="b"/>
              <a:pathLst>
                <a:path w="302260" h="314325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3944"/>
                  </a:lnTo>
                  <a:lnTo>
                    <a:pt x="226326" y="313944"/>
                  </a:lnTo>
                  <a:lnTo>
                    <a:pt x="301752" y="238518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430524" y="1908045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430524" y="1908045"/>
              <a:ext cx="302260" cy="314325"/>
            </a:xfrm>
            <a:custGeom>
              <a:avLst/>
              <a:gdLst/>
              <a:ahLst/>
              <a:cxnLst/>
              <a:rect l="l" t="t" r="r" b="b"/>
              <a:pathLst>
                <a:path w="302260" h="314325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38518"/>
                  </a:lnTo>
                  <a:lnTo>
                    <a:pt x="226326" y="313943"/>
                  </a:lnTo>
                  <a:lnTo>
                    <a:pt x="0" y="313943"/>
                  </a:lnTo>
                  <a:lnTo>
                    <a:pt x="0" y="75425"/>
                  </a:lnTo>
                  <a:close/>
                </a:path>
                <a:path w="302260" h="314325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4325">
                  <a:moveTo>
                    <a:pt x="226326" y="75425"/>
                  </a:moveTo>
                  <a:lnTo>
                    <a:pt x="226326" y="313943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2754" y="1842258"/>
              <a:ext cx="245872" cy="767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object 39"/>
            <p:cNvSpPr/>
            <p:nvPr/>
          </p:nvSpPr>
          <p:spPr>
            <a:xfrm>
              <a:off x="3469386" y="2053583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137515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7"/>
                  </a:lnTo>
                  <a:lnTo>
                    <a:pt x="137515" y="71627"/>
                  </a:lnTo>
                  <a:lnTo>
                    <a:pt x="158496" y="50660"/>
                  </a:lnTo>
                  <a:lnTo>
                    <a:pt x="158496" y="20980"/>
                  </a:lnTo>
                  <a:lnTo>
                    <a:pt x="137515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469386" y="2053583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0" y="20980"/>
                  </a:moveTo>
                  <a:lnTo>
                    <a:pt x="20967" y="0"/>
                  </a:lnTo>
                  <a:lnTo>
                    <a:pt x="137515" y="0"/>
                  </a:lnTo>
                  <a:lnTo>
                    <a:pt x="158496" y="20980"/>
                  </a:lnTo>
                  <a:lnTo>
                    <a:pt x="158496" y="50660"/>
                  </a:lnTo>
                  <a:lnTo>
                    <a:pt x="137515" y="71627"/>
                  </a:lnTo>
                  <a:lnTo>
                    <a:pt x="20967" y="71627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4473" y="1882076"/>
              <a:ext cx="309379" cy="3132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object 42"/>
            <p:cNvSpPr/>
            <p:nvPr/>
          </p:nvSpPr>
          <p:spPr>
            <a:xfrm>
              <a:off x="3113532" y="1985759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337575" y="1911093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113532" y="1911093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113532" y="1911093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030" y="1845307"/>
              <a:ext cx="257556" cy="378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object 47"/>
            <p:cNvSpPr/>
            <p:nvPr/>
          </p:nvSpPr>
          <p:spPr>
            <a:xfrm>
              <a:off x="4046223" y="1892804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5">
                  <a:moveTo>
                    <a:pt x="106794" y="0"/>
                  </a:move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4322" y="156057"/>
                  </a:lnTo>
                  <a:lnTo>
                    <a:pt x="44322" y="174091"/>
                  </a:lnTo>
                  <a:lnTo>
                    <a:pt x="45669" y="180340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40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8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85381" y="320446"/>
                  </a:lnTo>
                  <a:lnTo>
                    <a:pt x="190080" y="323215"/>
                  </a:lnTo>
                  <a:lnTo>
                    <a:pt x="196799" y="323215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3"/>
                  </a:lnTo>
                  <a:lnTo>
                    <a:pt x="134327" y="192824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2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8"/>
                  </a:lnTo>
                  <a:lnTo>
                    <a:pt x="131648" y="27051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7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046223" y="1892804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5">
                  <a:moveTo>
                    <a:pt x="218960" y="305879"/>
                  </a:move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3"/>
                  </a:lnTo>
                  <a:lnTo>
                    <a:pt x="148437" y="217093"/>
                  </a:lnTo>
                  <a:lnTo>
                    <a:pt x="124929" y="172707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2689" y="152590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2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8"/>
                  </a:lnTo>
                  <a:lnTo>
                    <a:pt x="131648" y="27051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7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6710" y="40233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5669" y="138722"/>
                  </a:lnTo>
                  <a:lnTo>
                    <a:pt x="44322" y="156057"/>
                  </a:lnTo>
                  <a:lnTo>
                    <a:pt x="44322" y="165773"/>
                  </a:lnTo>
                  <a:lnTo>
                    <a:pt x="44322" y="174091"/>
                  </a:lnTo>
                  <a:lnTo>
                    <a:pt x="45669" y="180340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40"/>
                  </a:lnTo>
                  <a:lnTo>
                    <a:pt x="58432" y="168541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19469" y="277444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8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74624" y="304495"/>
                  </a:lnTo>
                  <a:lnTo>
                    <a:pt x="185381" y="320446"/>
                  </a:lnTo>
                  <a:lnTo>
                    <a:pt x="190080" y="323215"/>
                  </a:lnTo>
                  <a:lnTo>
                    <a:pt x="196799" y="323215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2951173" y="3185608"/>
            <a:ext cx="1557020" cy="518160"/>
            <a:chOff x="3383026" y="2334510"/>
            <a:chExt cx="1167765" cy="388620"/>
          </a:xfrm>
        </p:grpSpPr>
        <p:sp>
          <p:nvSpPr>
            <p:cNvPr id="50" name="object 50"/>
            <p:cNvSpPr/>
            <p:nvPr/>
          </p:nvSpPr>
          <p:spPr>
            <a:xfrm>
              <a:off x="3707892" y="2400299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68"/>
                  </a:lnTo>
                  <a:lnTo>
                    <a:pt x="226326" y="315468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3707892" y="2400297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707892" y="2400297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7"/>
                  </a:lnTo>
                  <a:lnTo>
                    <a:pt x="0" y="315467"/>
                  </a:lnTo>
                  <a:lnTo>
                    <a:pt x="0" y="75425"/>
                  </a:lnTo>
                  <a:close/>
                </a:path>
                <a:path w="302260" h="315594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4">
                  <a:moveTo>
                    <a:pt x="226326" y="75425"/>
                  </a:moveTo>
                  <a:lnTo>
                    <a:pt x="226326" y="315467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0122" y="2334510"/>
              <a:ext cx="245872" cy="78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4" name="object 54"/>
            <p:cNvSpPr/>
            <p:nvPr/>
          </p:nvSpPr>
          <p:spPr>
            <a:xfrm>
              <a:off x="3745230" y="2547359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5">
                  <a:moveTo>
                    <a:pt x="139039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7"/>
                  </a:lnTo>
                  <a:lnTo>
                    <a:pt x="139039" y="71627"/>
                  </a:lnTo>
                  <a:lnTo>
                    <a:pt x="160020" y="50660"/>
                  </a:lnTo>
                  <a:lnTo>
                    <a:pt x="160020" y="20980"/>
                  </a:lnTo>
                  <a:lnTo>
                    <a:pt x="13903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745230" y="2547359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5">
                  <a:moveTo>
                    <a:pt x="0" y="20980"/>
                  </a:moveTo>
                  <a:lnTo>
                    <a:pt x="20967" y="0"/>
                  </a:lnTo>
                  <a:lnTo>
                    <a:pt x="139039" y="0"/>
                  </a:lnTo>
                  <a:lnTo>
                    <a:pt x="160020" y="20980"/>
                  </a:lnTo>
                  <a:lnTo>
                    <a:pt x="160020" y="50660"/>
                  </a:lnTo>
                  <a:lnTo>
                    <a:pt x="139039" y="71627"/>
                  </a:lnTo>
                  <a:lnTo>
                    <a:pt x="20967" y="71627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1833" y="2374328"/>
              <a:ext cx="307850" cy="3147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object 57"/>
            <p:cNvSpPr/>
            <p:nvPr/>
          </p:nvSpPr>
          <p:spPr>
            <a:xfrm>
              <a:off x="3389376" y="2478011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613419" y="2403345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389376" y="2403345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389376" y="2403345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6874" y="2339082"/>
              <a:ext cx="257555" cy="3766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2" name="object 62"/>
            <p:cNvSpPr/>
            <p:nvPr/>
          </p:nvSpPr>
          <p:spPr>
            <a:xfrm>
              <a:off x="4322066" y="2385056"/>
              <a:ext cx="222250" cy="332105"/>
            </a:xfrm>
            <a:custGeom>
              <a:avLst/>
              <a:gdLst/>
              <a:ahLst/>
              <a:cxnLst/>
              <a:rect l="l" t="t" r="r" b="b"/>
              <a:pathLst>
                <a:path w="222250" h="332105">
                  <a:moveTo>
                    <a:pt x="107530" y="0"/>
                  </a:moveTo>
                  <a:lnTo>
                    <a:pt x="100761" y="2781"/>
                  </a:lnTo>
                  <a:lnTo>
                    <a:pt x="96037" y="6934"/>
                  </a:lnTo>
                  <a:lnTo>
                    <a:pt x="93332" y="14566"/>
                  </a:lnTo>
                  <a:lnTo>
                    <a:pt x="91973" y="20116"/>
                  </a:lnTo>
                  <a:lnTo>
                    <a:pt x="93332" y="25666"/>
                  </a:lnTo>
                  <a:lnTo>
                    <a:pt x="96037" y="33985"/>
                  </a:lnTo>
                  <a:lnTo>
                    <a:pt x="98742" y="45783"/>
                  </a:lnTo>
                  <a:lnTo>
                    <a:pt x="97383" y="52717"/>
                  </a:lnTo>
                  <a:lnTo>
                    <a:pt x="93332" y="58267"/>
                  </a:lnTo>
                  <a:lnTo>
                    <a:pt x="86563" y="64503"/>
                  </a:lnTo>
                  <a:lnTo>
                    <a:pt x="78447" y="68668"/>
                  </a:lnTo>
                  <a:lnTo>
                    <a:pt x="72364" y="72834"/>
                  </a:lnTo>
                  <a:lnTo>
                    <a:pt x="66954" y="78384"/>
                  </a:lnTo>
                  <a:lnTo>
                    <a:pt x="61544" y="86004"/>
                  </a:lnTo>
                  <a:lnTo>
                    <a:pt x="56134" y="98488"/>
                  </a:lnTo>
                  <a:lnTo>
                    <a:pt x="51396" y="113055"/>
                  </a:lnTo>
                  <a:lnTo>
                    <a:pt x="47332" y="124155"/>
                  </a:lnTo>
                  <a:lnTo>
                    <a:pt x="44627" y="156057"/>
                  </a:lnTo>
                  <a:lnTo>
                    <a:pt x="44627" y="174091"/>
                  </a:lnTo>
                  <a:lnTo>
                    <a:pt x="45986" y="180340"/>
                  </a:lnTo>
                  <a:lnTo>
                    <a:pt x="48691" y="183108"/>
                  </a:lnTo>
                  <a:lnTo>
                    <a:pt x="54102" y="184505"/>
                  </a:lnTo>
                  <a:lnTo>
                    <a:pt x="57480" y="183108"/>
                  </a:lnTo>
                  <a:lnTo>
                    <a:pt x="58839" y="180340"/>
                  </a:lnTo>
                  <a:lnTo>
                    <a:pt x="58839" y="151206"/>
                  </a:lnTo>
                  <a:lnTo>
                    <a:pt x="60185" y="140106"/>
                  </a:lnTo>
                  <a:lnTo>
                    <a:pt x="61544" y="133172"/>
                  </a:lnTo>
                  <a:lnTo>
                    <a:pt x="65595" y="125539"/>
                  </a:lnTo>
                  <a:lnTo>
                    <a:pt x="71005" y="124155"/>
                  </a:lnTo>
                  <a:lnTo>
                    <a:pt x="76415" y="125539"/>
                  </a:lnTo>
                  <a:lnTo>
                    <a:pt x="78447" y="129705"/>
                  </a:lnTo>
                  <a:lnTo>
                    <a:pt x="76415" y="142887"/>
                  </a:lnTo>
                  <a:lnTo>
                    <a:pt x="75069" y="160223"/>
                  </a:lnTo>
                  <a:lnTo>
                    <a:pt x="72364" y="175488"/>
                  </a:lnTo>
                  <a:lnTo>
                    <a:pt x="68300" y="190055"/>
                  </a:lnTo>
                  <a:lnTo>
                    <a:pt x="64249" y="208775"/>
                  </a:lnTo>
                  <a:lnTo>
                    <a:pt x="58839" y="224040"/>
                  </a:lnTo>
                  <a:lnTo>
                    <a:pt x="45986" y="244144"/>
                  </a:lnTo>
                  <a:lnTo>
                    <a:pt x="36512" y="257327"/>
                  </a:lnTo>
                  <a:lnTo>
                    <a:pt x="8115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115" y="320446"/>
                  </a:lnTo>
                  <a:lnTo>
                    <a:pt x="20967" y="331546"/>
                  </a:lnTo>
                  <a:lnTo>
                    <a:pt x="33807" y="331546"/>
                  </a:lnTo>
                  <a:lnTo>
                    <a:pt x="36512" y="328764"/>
                  </a:lnTo>
                  <a:lnTo>
                    <a:pt x="30429" y="321830"/>
                  </a:lnTo>
                  <a:lnTo>
                    <a:pt x="25019" y="314198"/>
                  </a:lnTo>
                  <a:lnTo>
                    <a:pt x="25019" y="308648"/>
                  </a:lnTo>
                  <a:lnTo>
                    <a:pt x="33807" y="295478"/>
                  </a:lnTo>
                  <a:lnTo>
                    <a:pt x="47332" y="281609"/>
                  </a:lnTo>
                  <a:lnTo>
                    <a:pt x="68300" y="254558"/>
                  </a:lnTo>
                  <a:lnTo>
                    <a:pt x="86563" y="231660"/>
                  </a:lnTo>
                  <a:lnTo>
                    <a:pt x="93332" y="224040"/>
                  </a:lnTo>
                  <a:lnTo>
                    <a:pt x="97383" y="218490"/>
                  </a:lnTo>
                  <a:lnTo>
                    <a:pt x="137960" y="250393"/>
                  </a:lnTo>
                  <a:lnTo>
                    <a:pt x="186651" y="320446"/>
                  </a:lnTo>
                  <a:lnTo>
                    <a:pt x="191389" y="323215"/>
                  </a:lnTo>
                  <a:lnTo>
                    <a:pt x="198158" y="323215"/>
                  </a:lnTo>
                  <a:lnTo>
                    <a:pt x="204914" y="316979"/>
                  </a:lnTo>
                  <a:lnTo>
                    <a:pt x="213702" y="311429"/>
                  </a:lnTo>
                  <a:lnTo>
                    <a:pt x="220472" y="305879"/>
                  </a:lnTo>
                  <a:lnTo>
                    <a:pt x="221830" y="300329"/>
                  </a:lnTo>
                  <a:lnTo>
                    <a:pt x="213702" y="301713"/>
                  </a:lnTo>
                  <a:lnTo>
                    <a:pt x="204914" y="300329"/>
                  </a:lnTo>
                  <a:lnTo>
                    <a:pt x="175831" y="261493"/>
                  </a:lnTo>
                  <a:lnTo>
                    <a:pt x="135255" y="192824"/>
                  </a:lnTo>
                  <a:lnTo>
                    <a:pt x="124434" y="161607"/>
                  </a:lnTo>
                  <a:lnTo>
                    <a:pt x="124434" y="148437"/>
                  </a:lnTo>
                  <a:lnTo>
                    <a:pt x="127139" y="140106"/>
                  </a:lnTo>
                  <a:lnTo>
                    <a:pt x="132549" y="135953"/>
                  </a:lnTo>
                  <a:lnTo>
                    <a:pt x="136613" y="135953"/>
                  </a:lnTo>
                  <a:lnTo>
                    <a:pt x="142024" y="138722"/>
                  </a:lnTo>
                  <a:lnTo>
                    <a:pt x="152171" y="147040"/>
                  </a:lnTo>
                  <a:lnTo>
                    <a:pt x="164338" y="156057"/>
                  </a:lnTo>
                  <a:lnTo>
                    <a:pt x="173126" y="160223"/>
                  </a:lnTo>
                  <a:lnTo>
                    <a:pt x="178536" y="161607"/>
                  </a:lnTo>
                  <a:lnTo>
                    <a:pt x="182600" y="160223"/>
                  </a:lnTo>
                  <a:lnTo>
                    <a:pt x="185305" y="156057"/>
                  </a:lnTo>
                  <a:lnTo>
                    <a:pt x="182600" y="148437"/>
                  </a:lnTo>
                  <a:lnTo>
                    <a:pt x="174485" y="140106"/>
                  </a:lnTo>
                  <a:lnTo>
                    <a:pt x="158927" y="129705"/>
                  </a:lnTo>
                  <a:lnTo>
                    <a:pt x="150812" y="122770"/>
                  </a:lnTo>
                  <a:lnTo>
                    <a:pt x="145402" y="113055"/>
                  </a:lnTo>
                  <a:lnTo>
                    <a:pt x="140665" y="98488"/>
                  </a:lnTo>
                  <a:lnTo>
                    <a:pt x="139319" y="84620"/>
                  </a:lnTo>
                  <a:lnTo>
                    <a:pt x="136613" y="78384"/>
                  </a:lnTo>
                  <a:lnTo>
                    <a:pt x="132549" y="71450"/>
                  </a:lnTo>
                  <a:lnTo>
                    <a:pt x="125793" y="64503"/>
                  </a:lnTo>
                  <a:lnTo>
                    <a:pt x="121056" y="60350"/>
                  </a:lnTo>
                  <a:lnTo>
                    <a:pt x="121056" y="54102"/>
                  </a:lnTo>
                  <a:lnTo>
                    <a:pt x="124434" y="45783"/>
                  </a:lnTo>
                  <a:lnTo>
                    <a:pt x="127139" y="41617"/>
                  </a:lnTo>
                  <a:lnTo>
                    <a:pt x="129844" y="36068"/>
                  </a:lnTo>
                  <a:lnTo>
                    <a:pt x="132549" y="27051"/>
                  </a:lnTo>
                  <a:lnTo>
                    <a:pt x="129844" y="17348"/>
                  </a:lnTo>
                  <a:lnTo>
                    <a:pt x="128498" y="9715"/>
                  </a:lnTo>
                  <a:lnTo>
                    <a:pt x="124434" y="4165"/>
                  </a:lnTo>
                  <a:lnTo>
                    <a:pt x="116992" y="1397"/>
                  </a:lnTo>
                  <a:lnTo>
                    <a:pt x="10753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322066" y="2385056"/>
              <a:ext cx="222250" cy="332105"/>
            </a:xfrm>
            <a:custGeom>
              <a:avLst/>
              <a:gdLst/>
              <a:ahLst/>
              <a:cxnLst/>
              <a:rect l="l" t="t" r="r" b="b"/>
              <a:pathLst>
                <a:path w="222250" h="332105">
                  <a:moveTo>
                    <a:pt x="220472" y="305879"/>
                  </a:moveTo>
                  <a:lnTo>
                    <a:pt x="221830" y="300329"/>
                  </a:lnTo>
                  <a:lnTo>
                    <a:pt x="213702" y="301713"/>
                  </a:lnTo>
                  <a:lnTo>
                    <a:pt x="204914" y="300329"/>
                  </a:lnTo>
                  <a:lnTo>
                    <a:pt x="175831" y="261493"/>
                  </a:lnTo>
                  <a:lnTo>
                    <a:pt x="149466" y="217093"/>
                  </a:lnTo>
                  <a:lnTo>
                    <a:pt x="125793" y="172707"/>
                  </a:lnTo>
                  <a:lnTo>
                    <a:pt x="124434" y="161607"/>
                  </a:lnTo>
                  <a:lnTo>
                    <a:pt x="124434" y="148437"/>
                  </a:lnTo>
                  <a:lnTo>
                    <a:pt x="127139" y="140106"/>
                  </a:lnTo>
                  <a:lnTo>
                    <a:pt x="132549" y="135953"/>
                  </a:lnTo>
                  <a:lnTo>
                    <a:pt x="136613" y="135953"/>
                  </a:lnTo>
                  <a:lnTo>
                    <a:pt x="142024" y="138722"/>
                  </a:lnTo>
                  <a:lnTo>
                    <a:pt x="152171" y="147040"/>
                  </a:lnTo>
                  <a:lnTo>
                    <a:pt x="164338" y="156057"/>
                  </a:lnTo>
                  <a:lnTo>
                    <a:pt x="173126" y="160223"/>
                  </a:lnTo>
                  <a:lnTo>
                    <a:pt x="178536" y="161607"/>
                  </a:lnTo>
                  <a:lnTo>
                    <a:pt x="182600" y="160223"/>
                  </a:lnTo>
                  <a:lnTo>
                    <a:pt x="185305" y="156057"/>
                  </a:lnTo>
                  <a:lnTo>
                    <a:pt x="183946" y="152590"/>
                  </a:lnTo>
                  <a:lnTo>
                    <a:pt x="182600" y="148437"/>
                  </a:lnTo>
                  <a:lnTo>
                    <a:pt x="174485" y="140106"/>
                  </a:lnTo>
                  <a:lnTo>
                    <a:pt x="158927" y="129705"/>
                  </a:lnTo>
                  <a:lnTo>
                    <a:pt x="150812" y="122770"/>
                  </a:lnTo>
                  <a:lnTo>
                    <a:pt x="145402" y="113055"/>
                  </a:lnTo>
                  <a:lnTo>
                    <a:pt x="140665" y="98488"/>
                  </a:lnTo>
                  <a:lnTo>
                    <a:pt x="139319" y="84620"/>
                  </a:lnTo>
                  <a:lnTo>
                    <a:pt x="136613" y="78384"/>
                  </a:lnTo>
                  <a:lnTo>
                    <a:pt x="132549" y="71450"/>
                  </a:lnTo>
                  <a:lnTo>
                    <a:pt x="125793" y="64503"/>
                  </a:lnTo>
                  <a:lnTo>
                    <a:pt x="121056" y="60350"/>
                  </a:lnTo>
                  <a:lnTo>
                    <a:pt x="121056" y="54102"/>
                  </a:lnTo>
                  <a:lnTo>
                    <a:pt x="124434" y="45783"/>
                  </a:lnTo>
                  <a:lnTo>
                    <a:pt x="127139" y="41617"/>
                  </a:lnTo>
                  <a:lnTo>
                    <a:pt x="129844" y="36068"/>
                  </a:lnTo>
                  <a:lnTo>
                    <a:pt x="132549" y="27051"/>
                  </a:lnTo>
                  <a:lnTo>
                    <a:pt x="129844" y="17348"/>
                  </a:lnTo>
                  <a:lnTo>
                    <a:pt x="128498" y="9715"/>
                  </a:lnTo>
                  <a:lnTo>
                    <a:pt x="124434" y="4165"/>
                  </a:lnTo>
                  <a:lnTo>
                    <a:pt x="116992" y="1397"/>
                  </a:lnTo>
                  <a:lnTo>
                    <a:pt x="107530" y="0"/>
                  </a:lnTo>
                  <a:lnTo>
                    <a:pt x="100761" y="2781"/>
                  </a:lnTo>
                  <a:lnTo>
                    <a:pt x="96037" y="6934"/>
                  </a:lnTo>
                  <a:lnTo>
                    <a:pt x="93332" y="14566"/>
                  </a:lnTo>
                  <a:lnTo>
                    <a:pt x="91973" y="20116"/>
                  </a:lnTo>
                  <a:lnTo>
                    <a:pt x="93332" y="25666"/>
                  </a:lnTo>
                  <a:lnTo>
                    <a:pt x="96037" y="33985"/>
                  </a:lnTo>
                  <a:lnTo>
                    <a:pt x="97383" y="40233"/>
                  </a:lnTo>
                  <a:lnTo>
                    <a:pt x="98742" y="45783"/>
                  </a:lnTo>
                  <a:lnTo>
                    <a:pt x="97383" y="52717"/>
                  </a:lnTo>
                  <a:lnTo>
                    <a:pt x="93332" y="58267"/>
                  </a:lnTo>
                  <a:lnTo>
                    <a:pt x="86563" y="64503"/>
                  </a:lnTo>
                  <a:lnTo>
                    <a:pt x="78447" y="68668"/>
                  </a:lnTo>
                  <a:lnTo>
                    <a:pt x="72364" y="72834"/>
                  </a:lnTo>
                  <a:lnTo>
                    <a:pt x="66954" y="78384"/>
                  </a:lnTo>
                  <a:lnTo>
                    <a:pt x="61544" y="86004"/>
                  </a:lnTo>
                  <a:lnTo>
                    <a:pt x="56134" y="98488"/>
                  </a:lnTo>
                  <a:lnTo>
                    <a:pt x="51396" y="113055"/>
                  </a:lnTo>
                  <a:lnTo>
                    <a:pt x="47332" y="124155"/>
                  </a:lnTo>
                  <a:lnTo>
                    <a:pt x="45986" y="138722"/>
                  </a:lnTo>
                  <a:lnTo>
                    <a:pt x="44627" y="156057"/>
                  </a:lnTo>
                  <a:lnTo>
                    <a:pt x="44627" y="165773"/>
                  </a:lnTo>
                  <a:lnTo>
                    <a:pt x="44627" y="174091"/>
                  </a:lnTo>
                  <a:lnTo>
                    <a:pt x="45986" y="180340"/>
                  </a:lnTo>
                  <a:lnTo>
                    <a:pt x="48691" y="183108"/>
                  </a:lnTo>
                  <a:lnTo>
                    <a:pt x="54102" y="184505"/>
                  </a:lnTo>
                  <a:lnTo>
                    <a:pt x="57480" y="183108"/>
                  </a:lnTo>
                  <a:lnTo>
                    <a:pt x="58839" y="180340"/>
                  </a:lnTo>
                  <a:lnTo>
                    <a:pt x="58839" y="168541"/>
                  </a:lnTo>
                  <a:lnTo>
                    <a:pt x="58839" y="151206"/>
                  </a:lnTo>
                  <a:lnTo>
                    <a:pt x="60185" y="140106"/>
                  </a:lnTo>
                  <a:lnTo>
                    <a:pt x="61544" y="133172"/>
                  </a:lnTo>
                  <a:lnTo>
                    <a:pt x="65595" y="125539"/>
                  </a:lnTo>
                  <a:lnTo>
                    <a:pt x="71005" y="124155"/>
                  </a:lnTo>
                  <a:lnTo>
                    <a:pt x="76415" y="125539"/>
                  </a:lnTo>
                  <a:lnTo>
                    <a:pt x="78447" y="129705"/>
                  </a:lnTo>
                  <a:lnTo>
                    <a:pt x="76415" y="142887"/>
                  </a:lnTo>
                  <a:lnTo>
                    <a:pt x="75069" y="160223"/>
                  </a:lnTo>
                  <a:lnTo>
                    <a:pt x="72364" y="175488"/>
                  </a:lnTo>
                  <a:lnTo>
                    <a:pt x="68300" y="190055"/>
                  </a:lnTo>
                  <a:lnTo>
                    <a:pt x="64249" y="208775"/>
                  </a:lnTo>
                  <a:lnTo>
                    <a:pt x="58839" y="224040"/>
                  </a:lnTo>
                  <a:lnTo>
                    <a:pt x="45986" y="244144"/>
                  </a:lnTo>
                  <a:lnTo>
                    <a:pt x="36512" y="257327"/>
                  </a:lnTo>
                  <a:lnTo>
                    <a:pt x="19608" y="277444"/>
                  </a:lnTo>
                  <a:lnTo>
                    <a:pt x="8115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115" y="320446"/>
                  </a:lnTo>
                  <a:lnTo>
                    <a:pt x="20967" y="331546"/>
                  </a:lnTo>
                  <a:lnTo>
                    <a:pt x="33807" y="331546"/>
                  </a:lnTo>
                  <a:lnTo>
                    <a:pt x="36512" y="328764"/>
                  </a:lnTo>
                  <a:lnTo>
                    <a:pt x="30429" y="321830"/>
                  </a:lnTo>
                  <a:lnTo>
                    <a:pt x="25019" y="314198"/>
                  </a:lnTo>
                  <a:lnTo>
                    <a:pt x="25019" y="308648"/>
                  </a:lnTo>
                  <a:lnTo>
                    <a:pt x="33807" y="295478"/>
                  </a:lnTo>
                  <a:lnTo>
                    <a:pt x="47332" y="281609"/>
                  </a:lnTo>
                  <a:lnTo>
                    <a:pt x="68300" y="254558"/>
                  </a:lnTo>
                  <a:lnTo>
                    <a:pt x="86563" y="231660"/>
                  </a:lnTo>
                  <a:lnTo>
                    <a:pt x="93332" y="224040"/>
                  </a:lnTo>
                  <a:lnTo>
                    <a:pt x="97383" y="218490"/>
                  </a:lnTo>
                  <a:lnTo>
                    <a:pt x="137960" y="250393"/>
                  </a:lnTo>
                  <a:lnTo>
                    <a:pt x="175831" y="304495"/>
                  </a:lnTo>
                  <a:lnTo>
                    <a:pt x="186651" y="320446"/>
                  </a:lnTo>
                  <a:lnTo>
                    <a:pt x="191389" y="323215"/>
                  </a:lnTo>
                  <a:lnTo>
                    <a:pt x="198158" y="323215"/>
                  </a:lnTo>
                  <a:lnTo>
                    <a:pt x="204914" y="316979"/>
                  </a:lnTo>
                  <a:lnTo>
                    <a:pt x="213702" y="311429"/>
                  </a:lnTo>
                  <a:lnTo>
                    <a:pt x="220472" y="30587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3337251" y="3813497"/>
            <a:ext cx="1554480" cy="520700"/>
            <a:chOff x="3672585" y="2805426"/>
            <a:chExt cx="1165860" cy="390525"/>
          </a:xfrm>
        </p:grpSpPr>
        <p:sp>
          <p:nvSpPr>
            <p:cNvPr id="65" name="object 65"/>
            <p:cNvSpPr/>
            <p:nvPr/>
          </p:nvSpPr>
          <p:spPr>
            <a:xfrm>
              <a:off x="3995928" y="2871215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80"/>
                  </a:lnTo>
                  <a:lnTo>
                    <a:pt x="226326" y="315480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3995927" y="2871213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3995927" y="2871213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7"/>
                  </a:lnTo>
                  <a:lnTo>
                    <a:pt x="0" y="315467"/>
                  </a:lnTo>
                  <a:lnTo>
                    <a:pt x="0" y="75425"/>
                  </a:lnTo>
                  <a:close/>
                </a:path>
                <a:path w="302260" h="315594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4">
                  <a:moveTo>
                    <a:pt x="226326" y="75425"/>
                  </a:moveTo>
                  <a:lnTo>
                    <a:pt x="226326" y="315467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8157" y="2805426"/>
              <a:ext cx="245872" cy="78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9" name="object 69"/>
            <p:cNvSpPr/>
            <p:nvPr/>
          </p:nvSpPr>
          <p:spPr>
            <a:xfrm>
              <a:off x="4034789" y="3018275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137515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7"/>
                  </a:lnTo>
                  <a:lnTo>
                    <a:pt x="137515" y="71627"/>
                  </a:lnTo>
                  <a:lnTo>
                    <a:pt x="158496" y="50660"/>
                  </a:lnTo>
                  <a:lnTo>
                    <a:pt x="158496" y="20980"/>
                  </a:lnTo>
                  <a:lnTo>
                    <a:pt x="137515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034789" y="3018275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0" y="20980"/>
                  </a:moveTo>
                  <a:lnTo>
                    <a:pt x="20967" y="0"/>
                  </a:lnTo>
                  <a:lnTo>
                    <a:pt x="137515" y="0"/>
                  </a:lnTo>
                  <a:lnTo>
                    <a:pt x="158496" y="20980"/>
                  </a:lnTo>
                  <a:lnTo>
                    <a:pt x="158496" y="50660"/>
                  </a:lnTo>
                  <a:lnTo>
                    <a:pt x="137515" y="71627"/>
                  </a:lnTo>
                  <a:lnTo>
                    <a:pt x="20967" y="71627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9876" y="2846768"/>
              <a:ext cx="309366" cy="3132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2" name="object 72"/>
            <p:cNvSpPr/>
            <p:nvPr/>
          </p:nvSpPr>
          <p:spPr>
            <a:xfrm>
              <a:off x="3678935" y="2950451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3902979" y="2875785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3678935" y="2875785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3678935" y="2875785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6" name="object 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4909" y="2809998"/>
              <a:ext cx="259079" cy="378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7" name="object 77"/>
            <p:cNvSpPr/>
            <p:nvPr/>
          </p:nvSpPr>
          <p:spPr>
            <a:xfrm>
              <a:off x="4611627" y="2855977"/>
              <a:ext cx="220345" cy="333375"/>
            </a:xfrm>
            <a:custGeom>
              <a:avLst/>
              <a:gdLst/>
              <a:ahLst/>
              <a:cxnLst/>
              <a:rect l="l" t="t" r="r" b="b"/>
              <a:pathLst>
                <a:path w="220345" h="333375">
                  <a:moveTo>
                    <a:pt x="106794" y="0"/>
                  </a:moveTo>
                  <a:lnTo>
                    <a:pt x="100075" y="2781"/>
                  </a:lnTo>
                  <a:lnTo>
                    <a:pt x="95376" y="6959"/>
                  </a:lnTo>
                  <a:lnTo>
                    <a:pt x="92684" y="14630"/>
                  </a:lnTo>
                  <a:lnTo>
                    <a:pt x="91338" y="20205"/>
                  </a:lnTo>
                  <a:lnTo>
                    <a:pt x="92684" y="25780"/>
                  </a:lnTo>
                  <a:lnTo>
                    <a:pt x="95376" y="34137"/>
                  </a:lnTo>
                  <a:lnTo>
                    <a:pt x="98056" y="45986"/>
                  </a:lnTo>
                  <a:lnTo>
                    <a:pt x="96710" y="52958"/>
                  </a:lnTo>
                  <a:lnTo>
                    <a:pt x="92684" y="58521"/>
                  </a:lnTo>
                  <a:lnTo>
                    <a:pt x="85966" y="64795"/>
                  </a:lnTo>
                  <a:lnTo>
                    <a:pt x="77914" y="68973"/>
                  </a:lnTo>
                  <a:lnTo>
                    <a:pt x="71869" y="73164"/>
                  </a:lnTo>
                  <a:lnTo>
                    <a:pt x="66497" y="78739"/>
                  </a:lnTo>
                  <a:lnTo>
                    <a:pt x="61112" y="86398"/>
                  </a:lnTo>
                  <a:lnTo>
                    <a:pt x="55740" y="98945"/>
                  </a:lnTo>
                  <a:lnTo>
                    <a:pt x="51041" y="113576"/>
                  </a:lnTo>
                  <a:lnTo>
                    <a:pt x="47015" y="124726"/>
                  </a:lnTo>
                  <a:lnTo>
                    <a:pt x="44322" y="156768"/>
                  </a:lnTo>
                  <a:lnTo>
                    <a:pt x="44322" y="174891"/>
                  </a:lnTo>
                  <a:lnTo>
                    <a:pt x="45669" y="181165"/>
                  </a:lnTo>
                  <a:lnTo>
                    <a:pt x="48361" y="183946"/>
                  </a:lnTo>
                  <a:lnTo>
                    <a:pt x="53733" y="185343"/>
                  </a:lnTo>
                  <a:lnTo>
                    <a:pt x="57086" y="183946"/>
                  </a:lnTo>
                  <a:lnTo>
                    <a:pt x="58432" y="181165"/>
                  </a:lnTo>
                  <a:lnTo>
                    <a:pt x="58432" y="151891"/>
                  </a:lnTo>
                  <a:lnTo>
                    <a:pt x="59778" y="140741"/>
                  </a:lnTo>
                  <a:lnTo>
                    <a:pt x="61112" y="133781"/>
                  </a:lnTo>
                  <a:lnTo>
                    <a:pt x="65150" y="126110"/>
                  </a:lnTo>
                  <a:lnTo>
                    <a:pt x="70523" y="124726"/>
                  </a:lnTo>
                  <a:lnTo>
                    <a:pt x="75895" y="126110"/>
                  </a:lnTo>
                  <a:lnTo>
                    <a:pt x="77914" y="130289"/>
                  </a:lnTo>
                  <a:lnTo>
                    <a:pt x="75895" y="143535"/>
                  </a:lnTo>
                  <a:lnTo>
                    <a:pt x="74548" y="160959"/>
                  </a:lnTo>
                  <a:lnTo>
                    <a:pt x="71869" y="176288"/>
                  </a:lnTo>
                  <a:lnTo>
                    <a:pt x="67830" y="190919"/>
                  </a:lnTo>
                  <a:lnTo>
                    <a:pt x="63804" y="209727"/>
                  </a:lnTo>
                  <a:lnTo>
                    <a:pt x="58432" y="225056"/>
                  </a:lnTo>
                  <a:lnTo>
                    <a:pt x="45669" y="245262"/>
                  </a:lnTo>
                  <a:lnTo>
                    <a:pt x="36271" y="258508"/>
                  </a:lnTo>
                  <a:lnTo>
                    <a:pt x="8051" y="292646"/>
                  </a:lnTo>
                  <a:lnTo>
                    <a:pt x="0" y="305879"/>
                  </a:lnTo>
                  <a:lnTo>
                    <a:pt x="0" y="311454"/>
                  </a:lnTo>
                  <a:lnTo>
                    <a:pt x="8051" y="321906"/>
                  </a:lnTo>
                  <a:lnTo>
                    <a:pt x="20815" y="333057"/>
                  </a:lnTo>
                  <a:lnTo>
                    <a:pt x="33578" y="333057"/>
                  </a:lnTo>
                  <a:lnTo>
                    <a:pt x="36271" y="330276"/>
                  </a:lnTo>
                  <a:lnTo>
                    <a:pt x="30225" y="323303"/>
                  </a:lnTo>
                  <a:lnTo>
                    <a:pt x="24853" y="315633"/>
                  </a:lnTo>
                  <a:lnTo>
                    <a:pt x="24853" y="310057"/>
                  </a:lnTo>
                  <a:lnTo>
                    <a:pt x="33578" y="296824"/>
                  </a:lnTo>
                  <a:lnTo>
                    <a:pt x="47015" y="282892"/>
                  </a:lnTo>
                  <a:lnTo>
                    <a:pt x="67830" y="255714"/>
                  </a:lnTo>
                  <a:lnTo>
                    <a:pt x="85966" y="232727"/>
                  </a:lnTo>
                  <a:lnTo>
                    <a:pt x="92684" y="225056"/>
                  </a:lnTo>
                  <a:lnTo>
                    <a:pt x="96710" y="219481"/>
                  </a:lnTo>
                  <a:lnTo>
                    <a:pt x="137020" y="251536"/>
                  </a:lnTo>
                  <a:lnTo>
                    <a:pt x="185381" y="321906"/>
                  </a:lnTo>
                  <a:lnTo>
                    <a:pt x="190080" y="324700"/>
                  </a:lnTo>
                  <a:lnTo>
                    <a:pt x="196799" y="324700"/>
                  </a:lnTo>
                  <a:lnTo>
                    <a:pt x="203517" y="318427"/>
                  </a:lnTo>
                  <a:lnTo>
                    <a:pt x="212242" y="312851"/>
                  </a:lnTo>
                  <a:lnTo>
                    <a:pt x="218960" y="307276"/>
                  </a:lnTo>
                  <a:lnTo>
                    <a:pt x="220306" y="301701"/>
                  </a:lnTo>
                  <a:lnTo>
                    <a:pt x="212242" y="303098"/>
                  </a:lnTo>
                  <a:lnTo>
                    <a:pt x="203517" y="301701"/>
                  </a:lnTo>
                  <a:lnTo>
                    <a:pt x="174624" y="262686"/>
                  </a:lnTo>
                  <a:lnTo>
                    <a:pt x="134327" y="193700"/>
                  </a:lnTo>
                  <a:lnTo>
                    <a:pt x="123583" y="162344"/>
                  </a:lnTo>
                  <a:lnTo>
                    <a:pt x="123583" y="149110"/>
                  </a:lnTo>
                  <a:lnTo>
                    <a:pt x="126276" y="140741"/>
                  </a:lnTo>
                  <a:lnTo>
                    <a:pt x="131648" y="136563"/>
                  </a:lnTo>
                  <a:lnTo>
                    <a:pt x="135674" y="136563"/>
                  </a:lnTo>
                  <a:lnTo>
                    <a:pt x="141046" y="139357"/>
                  </a:lnTo>
                  <a:lnTo>
                    <a:pt x="151117" y="147713"/>
                  </a:lnTo>
                  <a:lnTo>
                    <a:pt x="163207" y="156768"/>
                  </a:lnTo>
                  <a:lnTo>
                    <a:pt x="171945" y="160959"/>
                  </a:lnTo>
                  <a:lnTo>
                    <a:pt x="177317" y="162344"/>
                  </a:lnTo>
                  <a:lnTo>
                    <a:pt x="181343" y="160959"/>
                  </a:lnTo>
                  <a:lnTo>
                    <a:pt x="184035" y="156768"/>
                  </a:lnTo>
                  <a:lnTo>
                    <a:pt x="181343" y="149110"/>
                  </a:lnTo>
                  <a:lnTo>
                    <a:pt x="173291" y="140741"/>
                  </a:lnTo>
                  <a:lnTo>
                    <a:pt x="157835" y="130289"/>
                  </a:lnTo>
                  <a:lnTo>
                    <a:pt x="149783" y="123329"/>
                  </a:lnTo>
                  <a:lnTo>
                    <a:pt x="144398" y="113576"/>
                  </a:lnTo>
                  <a:lnTo>
                    <a:pt x="139699" y="98945"/>
                  </a:lnTo>
                  <a:lnTo>
                    <a:pt x="138366" y="85001"/>
                  </a:lnTo>
                  <a:lnTo>
                    <a:pt x="135674" y="78739"/>
                  </a:lnTo>
                  <a:lnTo>
                    <a:pt x="131648" y="71767"/>
                  </a:lnTo>
                  <a:lnTo>
                    <a:pt x="124929" y="64795"/>
                  </a:lnTo>
                  <a:lnTo>
                    <a:pt x="120230" y="60617"/>
                  </a:lnTo>
                  <a:lnTo>
                    <a:pt x="120230" y="54343"/>
                  </a:lnTo>
                  <a:lnTo>
                    <a:pt x="123583" y="45986"/>
                  </a:lnTo>
                  <a:lnTo>
                    <a:pt x="126276" y="41808"/>
                  </a:lnTo>
                  <a:lnTo>
                    <a:pt x="128955" y="36233"/>
                  </a:lnTo>
                  <a:lnTo>
                    <a:pt x="131648" y="27177"/>
                  </a:lnTo>
                  <a:lnTo>
                    <a:pt x="128955" y="17411"/>
                  </a:lnTo>
                  <a:lnTo>
                    <a:pt x="127609" y="9753"/>
                  </a:lnTo>
                  <a:lnTo>
                    <a:pt x="123583" y="4178"/>
                  </a:lnTo>
                  <a:lnTo>
                    <a:pt x="116192" y="1396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4611627" y="2855977"/>
              <a:ext cx="220345" cy="333375"/>
            </a:xfrm>
            <a:custGeom>
              <a:avLst/>
              <a:gdLst/>
              <a:ahLst/>
              <a:cxnLst/>
              <a:rect l="l" t="t" r="r" b="b"/>
              <a:pathLst>
                <a:path w="220345" h="333375">
                  <a:moveTo>
                    <a:pt x="218960" y="307276"/>
                  </a:moveTo>
                  <a:lnTo>
                    <a:pt x="220306" y="301701"/>
                  </a:lnTo>
                  <a:lnTo>
                    <a:pt x="212242" y="303098"/>
                  </a:lnTo>
                  <a:lnTo>
                    <a:pt x="203517" y="301701"/>
                  </a:lnTo>
                  <a:lnTo>
                    <a:pt x="174624" y="262686"/>
                  </a:lnTo>
                  <a:lnTo>
                    <a:pt x="148437" y="218084"/>
                  </a:lnTo>
                  <a:lnTo>
                    <a:pt x="124929" y="173494"/>
                  </a:lnTo>
                  <a:lnTo>
                    <a:pt x="123583" y="162344"/>
                  </a:lnTo>
                  <a:lnTo>
                    <a:pt x="123583" y="149110"/>
                  </a:lnTo>
                  <a:lnTo>
                    <a:pt x="126276" y="140741"/>
                  </a:lnTo>
                  <a:lnTo>
                    <a:pt x="131648" y="136563"/>
                  </a:lnTo>
                  <a:lnTo>
                    <a:pt x="135674" y="136563"/>
                  </a:lnTo>
                  <a:lnTo>
                    <a:pt x="141046" y="139357"/>
                  </a:lnTo>
                  <a:lnTo>
                    <a:pt x="151117" y="147713"/>
                  </a:lnTo>
                  <a:lnTo>
                    <a:pt x="163207" y="156768"/>
                  </a:lnTo>
                  <a:lnTo>
                    <a:pt x="171945" y="160959"/>
                  </a:lnTo>
                  <a:lnTo>
                    <a:pt x="177317" y="162344"/>
                  </a:lnTo>
                  <a:lnTo>
                    <a:pt x="181343" y="160959"/>
                  </a:lnTo>
                  <a:lnTo>
                    <a:pt x="184035" y="156768"/>
                  </a:lnTo>
                  <a:lnTo>
                    <a:pt x="182689" y="153288"/>
                  </a:lnTo>
                  <a:lnTo>
                    <a:pt x="181343" y="149110"/>
                  </a:lnTo>
                  <a:lnTo>
                    <a:pt x="173291" y="140741"/>
                  </a:lnTo>
                  <a:lnTo>
                    <a:pt x="157835" y="130289"/>
                  </a:lnTo>
                  <a:lnTo>
                    <a:pt x="149783" y="123329"/>
                  </a:lnTo>
                  <a:lnTo>
                    <a:pt x="144398" y="113576"/>
                  </a:lnTo>
                  <a:lnTo>
                    <a:pt x="139699" y="98945"/>
                  </a:lnTo>
                  <a:lnTo>
                    <a:pt x="138366" y="85001"/>
                  </a:lnTo>
                  <a:lnTo>
                    <a:pt x="135674" y="78739"/>
                  </a:lnTo>
                  <a:lnTo>
                    <a:pt x="131648" y="71767"/>
                  </a:lnTo>
                  <a:lnTo>
                    <a:pt x="124929" y="64795"/>
                  </a:lnTo>
                  <a:lnTo>
                    <a:pt x="120230" y="60617"/>
                  </a:lnTo>
                  <a:lnTo>
                    <a:pt x="120230" y="54343"/>
                  </a:lnTo>
                  <a:lnTo>
                    <a:pt x="123583" y="45986"/>
                  </a:lnTo>
                  <a:lnTo>
                    <a:pt x="126276" y="41808"/>
                  </a:lnTo>
                  <a:lnTo>
                    <a:pt x="128955" y="36233"/>
                  </a:lnTo>
                  <a:lnTo>
                    <a:pt x="131648" y="27177"/>
                  </a:lnTo>
                  <a:lnTo>
                    <a:pt x="128955" y="17411"/>
                  </a:lnTo>
                  <a:lnTo>
                    <a:pt x="127609" y="9753"/>
                  </a:lnTo>
                  <a:lnTo>
                    <a:pt x="123583" y="4178"/>
                  </a:lnTo>
                  <a:lnTo>
                    <a:pt x="116192" y="1396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59"/>
                  </a:lnTo>
                  <a:lnTo>
                    <a:pt x="92684" y="14630"/>
                  </a:lnTo>
                  <a:lnTo>
                    <a:pt x="91338" y="20205"/>
                  </a:lnTo>
                  <a:lnTo>
                    <a:pt x="92684" y="25780"/>
                  </a:lnTo>
                  <a:lnTo>
                    <a:pt x="95376" y="34137"/>
                  </a:lnTo>
                  <a:lnTo>
                    <a:pt x="96710" y="40411"/>
                  </a:lnTo>
                  <a:lnTo>
                    <a:pt x="98056" y="45986"/>
                  </a:lnTo>
                  <a:lnTo>
                    <a:pt x="96710" y="52958"/>
                  </a:lnTo>
                  <a:lnTo>
                    <a:pt x="92684" y="58521"/>
                  </a:lnTo>
                  <a:lnTo>
                    <a:pt x="85966" y="64795"/>
                  </a:lnTo>
                  <a:lnTo>
                    <a:pt x="77914" y="68973"/>
                  </a:lnTo>
                  <a:lnTo>
                    <a:pt x="71869" y="73164"/>
                  </a:lnTo>
                  <a:lnTo>
                    <a:pt x="66497" y="78739"/>
                  </a:lnTo>
                  <a:lnTo>
                    <a:pt x="61112" y="86398"/>
                  </a:lnTo>
                  <a:lnTo>
                    <a:pt x="55740" y="98945"/>
                  </a:lnTo>
                  <a:lnTo>
                    <a:pt x="51041" y="113576"/>
                  </a:lnTo>
                  <a:lnTo>
                    <a:pt x="47015" y="124726"/>
                  </a:lnTo>
                  <a:lnTo>
                    <a:pt x="45669" y="139357"/>
                  </a:lnTo>
                  <a:lnTo>
                    <a:pt x="44322" y="156768"/>
                  </a:lnTo>
                  <a:lnTo>
                    <a:pt x="44322" y="166522"/>
                  </a:lnTo>
                  <a:lnTo>
                    <a:pt x="44322" y="174891"/>
                  </a:lnTo>
                  <a:lnTo>
                    <a:pt x="45669" y="181165"/>
                  </a:lnTo>
                  <a:lnTo>
                    <a:pt x="48361" y="183946"/>
                  </a:lnTo>
                  <a:lnTo>
                    <a:pt x="53733" y="185343"/>
                  </a:lnTo>
                  <a:lnTo>
                    <a:pt x="57086" y="183946"/>
                  </a:lnTo>
                  <a:lnTo>
                    <a:pt x="58432" y="181165"/>
                  </a:lnTo>
                  <a:lnTo>
                    <a:pt x="58432" y="169316"/>
                  </a:lnTo>
                  <a:lnTo>
                    <a:pt x="58432" y="151891"/>
                  </a:lnTo>
                  <a:lnTo>
                    <a:pt x="59778" y="140741"/>
                  </a:lnTo>
                  <a:lnTo>
                    <a:pt x="61112" y="133781"/>
                  </a:lnTo>
                  <a:lnTo>
                    <a:pt x="65150" y="126110"/>
                  </a:lnTo>
                  <a:lnTo>
                    <a:pt x="70523" y="124726"/>
                  </a:lnTo>
                  <a:lnTo>
                    <a:pt x="75895" y="126110"/>
                  </a:lnTo>
                  <a:lnTo>
                    <a:pt x="77914" y="130289"/>
                  </a:lnTo>
                  <a:lnTo>
                    <a:pt x="75895" y="143535"/>
                  </a:lnTo>
                  <a:lnTo>
                    <a:pt x="74548" y="160959"/>
                  </a:lnTo>
                  <a:lnTo>
                    <a:pt x="71869" y="176288"/>
                  </a:lnTo>
                  <a:lnTo>
                    <a:pt x="67830" y="190919"/>
                  </a:lnTo>
                  <a:lnTo>
                    <a:pt x="63804" y="209727"/>
                  </a:lnTo>
                  <a:lnTo>
                    <a:pt x="58432" y="225056"/>
                  </a:lnTo>
                  <a:lnTo>
                    <a:pt x="45669" y="245262"/>
                  </a:lnTo>
                  <a:lnTo>
                    <a:pt x="36271" y="258508"/>
                  </a:lnTo>
                  <a:lnTo>
                    <a:pt x="19469" y="278714"/>
                  </a:lnTo>
                  <a:lnTo>
                    <a:pt x="8051" y="292646"/>
                  </a:lnTo>
                  <a:lnTo>
                    <a:pt x="0" y="305879"/>
                  </a:lnTo>
                  <a:lnTo>
                    <a:pt x="0" y="311454"/>
                  </a:lnTo>
                  <a:lnTo>
                    <a:pt x="8051" y="321906"/>
                  </a:lnTo>
                  <a:lnTo>
                    <a:pt x="20815" y="333057"/>
                  </a:lnTo>
                  <a:lnTo>
                    <a:pt x="33578" y="333057"/>
                  </a:lnTo>
                  <a:lnTo>
                    <a:pt x="36271" y="330276"/>
                  </a:lnTo>
                  <a:lnTo>
                    <a:pt x="30225" y="323303"/>
                  </a:lnTo>
                  <a:lnTo>
                    <a:pt x="24853" y="315633"/>
                  </a:lnTo>
                  <a:lnTo>
                    <a:pt x="24853" y="310057"/>
                  </a:lnTo>
                  <a:lnTo>
                    <a:pt x="33578" y="296824"/>
                  </a:lnTo>
                  <a:lnTo>
                    <a:pt x="47015" y="282892"/>
                  </a:lnTo>
                  <a:lnTo>
                    <a:pt x="67830" y="255714"/>
                  </a:lnTo>
                  <a:lnTo>
                    <a:pt x="85966" y="232727"/>
                  </a:lnTo>
                  <a:lnTo>
                    <a:pt x="92684" y="225056"/>
                  </a:lnTo>
                  <a:lnTo>
                    <a:pt x="96710" y="219481"/>
                  </a:lnTo>
                  <a:lnTo>
                    <a:pt x="137020" y="251536"/>
                  </a:lnTo>
                  <a:lnTo>
                    <a:pt x="174624" y="305879"/>
                  </a:lnTo>
                  <a:lnTo>
                    <a:pt x="185381" y="321906"/>
                  </a:lnTo>
                  <a:lnTo>
                    <a:pt x="190080" y="324700"/>
                  </a:lnTo>
                  <a:lnTo>
                    <a:pt x="196799" y="324700"/>
                  </a:lnTo>
                  <a:lnTo>
                    <a:pt x="203517" y="318427"/>
                  </a:lnTo>
                  <a:lnTo>
                    <a:pt x="212242" y="312851"/>
                  </a:lnTo>
                  <a:lnTo>
                    <a:pt x="218960" y="307276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3721299" y="4421064"/>
            <a:ext cx="1554480" cy="518160"/>
            <a:chOff x="3960621" y="3261102"/>
            <a:chExt cx="1165860" cy="388620"/>
          </a:xfrm>
        </p:grpSpPr>
        <p:sp>
          <p:nvSpPr>
            <p:cNvPr id="80" name="object 80"/>
            <p:cNvSpPr/>
            <p:nvPr/>
          </p:nvSpPr>
          <p:spPr>
            <a:xfrm>
              <a:off x="4285488" y="3326891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5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68"/>
                  </a:lnTo>
                  <a:lnTo>
                    <a:pt x="226326" y="315468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285487" y="3326889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4285487" y="3326889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5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8"/>
                  </a:lnTo>
                  <a:lnTo>
                    <a:pt x="0" y="315468"/>
                  </a:lnTo>
                  <a:lnTo>
                    <a:pt x="0" y="75425"/>
                  </a:lnTo>
                  <a:close/>
                </a:path>
                <a:path w="302260" h="315595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5">
                  <a:moveTo>
                    <a:pt x="226326" y="75425"/>
                  </a:moveTo>
                  <a:lnTo>
                    <a:pt x="226326" y="315468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3" name="object 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7717" y="3261102"/>
              <a:ext cx="245872" cy="78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4" name="object 84"/>
            <p:cNvSpPr/>
            <p:nvPr/>
          </p:nvSpPr>
          <p:spPr>
            <a:xfrm>
              <a:off x="4322825" y="3472427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4">
                  <a:moveTo>
                    <a:pt x="139039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8"/>
                  </a:lnTo>
                  <a:lnTo>
                    <a:pt x="139039" y="71628"/>
                  </a:lnTo>
                  <a:lnTo>
                    <a:pt x="160020" y="50660"/>
                  </a:lnTo>
                  <a:lnTo>
                    <a:pt x="160020" y="20980"/>
                  </a:lnTo>
                  <a:lnTo>
                    <a:pt x="13903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4322825" y="3472427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4">
                  <a:moveTo>
                    <a:pt x="0" y="20980"/>
                  </a:moveTo>
                  <a:lnTo>
                    <a:pt x="20967" y="0"/>
                  </a:lnTo>
                  <a:lnTo>
                    <a:pt x="139039" y="0"/>
                  </a:lnTo>
                  <a:lnTo>
                    <a:pt x="160020" y="20980"/>
                  </a:lnTo>
                  <a:lnTo>
                    <a:pt x="160020" y="50660"/>
                  </a:lnTo>
                  <a:lnTo>
                    <a:pt x="139039" y="71628"/>
                  </a:lnTo>
                  <a:lnTo>
                    <a:pt x="20967" y="71628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9429" y="3300920"/>
              <a:ext cx="307850" cy="3132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7" name="object 87"/>
            <p:cNvSpPr/>
            <p:nvPr/>
          </p:nvSpPr>
          <p:spPr>
            <a:xfrm>
              <a:off x="3966971" y="3404603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191015" y="3329937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20">
                  <a:moveTo>
                    <a:pt x="74663" y="0"/>
                  </a:moveTo>
                  <a:lnTo>
                    <a:pt x="0" y="74663"/>
                  </a:lnTo>
                  <a:lnTo>
                    <a:pt x="0" y="312420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3966971" y="3329937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29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3966971" y="3329937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20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20"/>
                  </a:lnTo>
                  <a:lnTo>
                    <a:pt x="0" y="312420"/>
                  </a:lnTo>
                  <a:lnTo>
                    <a:pt x="0" y="74663"/>
                  </a:lnTo>
                  <a:close/>
                </a:path>
                <a:path w="299085" h="312420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1" name="object 9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14469" y="3264150"/>
              <a:ext cx="257555" cy="378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2" name="object 92"/>
            <p:cNvSpPr/>
            <p:nvPr/>
          </p:nvSpPr>
          <p:spPr>
            <a:xfrm>
              <a:off x="4899663" y="3311648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4">
                  <a:moveTo>
                    <a:pt x="106794" y="0"/>
                  </a:move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4322" y="156057"/>
                  </a:lnTo>
                  <a:lnTo>
                    <a:pt x="44322" y="174091"/>
                  </a:lnTo>
                  <a:lnTo>
                    <a:pt x="45669" y="180339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39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7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85381" y="320446"/>
                  </a:lnTo>
                  <a:lnTo>
                    <a:pt x="190080" y="323214"/>
                  </a:lnTo>
                  <a:lnTo>
                    <a:pt x="196799" y="323214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2"/>
                  </a:lnTo>
                  <a:lnTo>
                    <a:pt x="134327" y="192824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1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7"/>
                  </a:lnTo>
                  <a:lnTo>
                    <a:pt x="131648" y="27050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6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4899663" y="3311648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4">
                  <a:moveTo>
                    <a:pt x="218960" y="305879"/>
                  </a:move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2"/>
                  </a:lnTo>
                  <a:lnTo>
                    <a:pt x="148437" y="217093"/>
                  </a:lnTo>
                  <a:lnTo>
                    <a:pt x="124929" y="172707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2689" y="152590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1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7"/>
                  </a:lnTo>
                  <a:lnTo>
                    <a:pt x="131648" y="27050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6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6710" y="40233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5669" y="138722"/>
                  </a:lnTo>
                  <a:lnTo>
                    <a:pt x="44322" y="156057"/>
                  </a:lnTo>
                  <a:lnTo>
                    <a:pt x="44322" y="165773"/>
                  </a:lnTo>
                  <a:lnTo>
                    <a:pt x="44322" y="174091"/>
                  </a:lnTo>
                  <a:lnTo>
                    <a:pt x="45669" y="180339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39"/>
                  </a:lnTo>
                  <a:lnTo>
                    <a:pt x="58432" y="168541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19469" y="277444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7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74624" y="304495"/>
                  </a:lnTo>
                  <a:lnTo>
                    <a:pt x="185381" y="320446"/>
                  </a:lnTo>
                  <a:lnTo>
                    <a:pt x="190080" y="323214"/>
                  </a:lnTo>
                  <a:lnTo>
                    <a:pt x="196799" y="323214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5212738" y="2897787"/>
            <a:ext cx="4639733" cy="1095300"/>
          </a:xfrm>
          <a:prstGeom prst="rect">
            <a:avLst/>
          </a:prstGeom>
          <a:ln>
            <a:noFill/>
          </a:ln>
        </p:spPr>
        <p:txBody>
          <a:bodyPr vert="horz" wrap="square" lIns="0" tIns="144780" rIns="0" bIns="0" rtlCol="0">
            <a:spAutoFit/>
          </a:bodyPr>
          <a:lstStyle/>
          <a:p>
            <a:pPr marL="321725" indent="-304792">
              <a:spcBef>
                <a:spcPts val="1140"/>
              </a:spcBef>
              <a:buFont typeface="Arial"/>
              <a:buChar char="•"/>
              <a:tabLst>
                <a:tab pos="320879" algn="l"/>
                <a:tab pos="321725" algn="l"/>
              </a:tabLst>
            </a:pPr>
            <a:r>
              <a:rPr sz="2667" spc="-7" dirty="0">
                <a:latin typeface="Calibri"/>
                <a:cs typeface="Calibri"/>
              </a:rPr>
              <a:t>What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happens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i="1" spc="-7" dirty="0">
                <a:latin typeface="Calibri"/>
                <a:cs typeface="Calibri"/>
              </a:rPr>
              <a:t>sequentially</a:t>
            </a:r>
            <a:r>
              <a:rPr sz="2667" spc="-7" dirty="0">
                <a:latin typeface="Calibri"/>
                <a:cs typeface="Calibri"/>
              </a:rPr>
              <a:t>?</a:t>
            </a:r>
            <a:endParaRPr sz="2667">
              <a:latin typeface="Calibri"/>
              <a:cs typeface="Calibri"/>
            </a:endParaRPr>
          </a:p>
          <a:p>
            <a:pPr marL="321725" indent="-304792">
              <a:spcBef>
                <a:spcPts val="1007"/>
              </a:spcBef>
              <a:buFont typeface="Arial"/>
              <a:buChar char="•"/>
              <a:tabLst>
                <a:tab pos="320879" algn="l"/>
                <a:tab pos="321725" algn="l"/>
              </a:tabLst>
            </a:pPr>
            <a:r>
              <a:rPr sz="2667" spc="-7" dirty="0">
                <a:latin typeface="Calibri"/>
                <a:cs typeface="Calibri"/>
              </a:rPr>
              <a:t>What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happens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i="1" spc="-7" dirty="0">
                <a:latin typeface="Calibri"/>
                <a:cs typeface="Calibri"/>
              </a:rPr>
              <a:t>simultaneously</a:t>
            </a:r>
            <a:r>
              <a:rPr sz="2667" spc="-7" dirty="0">
                <a:latin typeface="Calibri"/>
                <a:cs typeface="Calibri"/>
              </a:rPr>
              <a:t>?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130627" y="6594174"/>
            <a:ext cx="9728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6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0" dirty="0">
                <a:solidFill>
                  <a:srgbClr val="FFFFFF"/>
                </a:solidFill>
                <a:latin typeface="Trebuchet MS"/>
                <a:cs typeface="Trebuchet MS"/>
              </a:rPr>
              <a:t>(25)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316845" y="5754959"/>
            <a:ext cx="6376247" cy="427532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-7" dirty="0">
                <a:latin typeface="Calibri"/>
                <a:cs typeface="Calibri"/>
              </a:rPr>
              <a:t>Pipelined</a:t>
            </a:r>
            <a:r>
              <a:rPr sz="2667" b="1" spc="-47" dirty="0">
                <a:latin typeface="Calibri"/>
                <a:cs typeface="Calibri"/>
              </a:rPr>
              <a:t> </a:t>
            </a:r>
            <a:r>
              <a:rPr sz="2667" b="1" dirty="0">
                <a:latin typeface="Calibri"/>
                <a:cs typeface="Calibri"/>
              </a:rPr>
              <a:t>laundry</a:t>
            </a:r>
            <a:r>
              <a:rPr sz="2667" b="1" spc="-13" dirty="0">
                <a:latin typeface="Calibri"/>
                <a:cs typeface="Calibri"/>
              </a:rPr>
              <a:t> </a:t>
            </a:r>
            <a:r>
              <a:rPr sz="2667" b="1" spc="-27" dirty="0">
                <a:latin typeface="Calibri"/>
                <a:cs typeface="Calibri"/>
              </a:rPr>
              <a:t>takes</a:t>
            </a:r>
            <a:r>
              <a:rPr sz="2667" b="1" spc="13" dirty="0">
                <a:latin typeface="Calibri"/>
                <a:cs typeface="Calibri"/>
              </a:rPr>
              <a:t> </a:t>
            </a:r>
            <a:r>
              <a:rPr sz="2667" b="1" dirty="0">
                <a:latin typeface="Calibri"/>
                <a:cs typeface="Calibri"/>
              </a:rPr>
              <a:t>3.5</a:t>
            </a:r>
            <a:r>
              <a:rPr sz="2667" b="1" spc="-27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alibri"/>
                <a:cs typeface="Calibri"/>
              </a:rPr>
              <a:t>hours</a:t>
            </a:r>
            <a:r>
              <a:rPr sz="2667" b="1" spc="-20" dirty="0">
                <a:latin typeface="Calibri"/>
                <a:cs typeface="Calibri"/>
              </a:rPr>
              <a:t> for</a:t>
            </a:r>
            <a:r>
              <a:rPr sz="2667" b="1" spc="-7" dirty="0">
                <a:latin typeface="Calibri"/>
                <a:cs typeface="Calibri"/>
              </a:rPr>
              <a:t> </a:t>
            </a:r>
            <a:r>
              <a:rPr sz="2667" b="1" dirty="0">
                <a:latin typeface="Calibri"/>
                <a:cs typeface="Calibri"/>
              </a:rPr>
              <a:t>4</a:t>
            </a:r>
            <a:r>
              <a:rPr sz="2667" b="1" spc="-13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alibri"/>
                <a:cs typeface="Calibri"/>
              </a:rPr>
              <a:t>loads!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A9B5D086-F061-41BF-9B73-ABCB1D9B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-229775"/>
            <a:ext cx="4315460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Sequential Laundry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4245" y="2413295"/>
            <a:ext cx="245589" cy="13291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20319">
              <a:spcBef>
                <a:spcPts val="127"/>
              </a:spcBef>
            </a:pPr>
            <a:r>
              <a:rPr sz="2133" b="1" i="1" spc="-7" dirty="0">
                <a:latin typeface="Calibri"/>
                <a:cs typeface="Calibri"/>
              </a:rPr>
              <a:t>T</a:t>
            </a:r>
            <a:endParaRPr sz="2133">
              <a:latin typeface="Calibri"/>
              <a:cs typeface="Calibri"/>
            </a:endParaRPr>
          </a:p>
          <a:p>
            <a:pPr marL="22859" marR="6773" indent="-6773" algn="just"/>
            <a:r>
              <a:rPr sz="2133" b="1" i="1" spc="-7" dirty="0">
                <a:latin typeface="Calibri"/>
                <a:cs typeface="Calibri"/>
              </a:rPr>
              <a:t>a  s </a:t>
            </a:r>
            <a:r>
              <a:rPr sz="2133" b="1" i="1" spc="-467" dirty="0">
                <a:latin typeface="Calibri"/>
                <a:cs typeface="Calibri"/>
              </a:rPr>
              <a:t> </a:t>
            </a:r>
            <a:r>
              <a:rPr sz="2133" b="1" i="1" spc="-7" dirty="0">
                <a:latin typeface="Calibri"/>
                <a:cs typeface="Calibri"/>
              </a:rPr>
              <a:t>k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6138" y="4038884"/>
            <a:ext cx="298467" cy="16573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i="1" spc="-7" dirty="0">
                <a:latin typeface="Calibri"/>
                <a:cs typeface="Calibri"/>
              </a:rPr>
              <a:t>O</a:t>
            </a:r>
            <a:endParaRPr sz="2133">
              <a:latin typeface="Calibri"/>
              <a:cs typeface="Calibri"/>
            </a:endParaRPr>
          </a:p>
          <a:p>
            <a:pPr marL="34711" marR="26246" indent="23706" algn="just"/>
            <a:r>
              <a:rPr sz="2133" b="1" i="1" spc="-7" dirty="0">
                <a:latin typeface="Calibri"/>
                <a:cs typeface="Calibri"/>
              </a:rPr>
              <a:t>r </a:t>
            </a:r>
            <a:r>
              <a:rPr sz="2133" b="1" i="1" spc="-467" dirty="0">
                <a:latin typeface="Calibri"/>
                <a:cs typeface="Calibri"/>
              </a:rPr>
              <a:t> </a:t>
            </a:r>
            <a:r>
              <a:rPr sz="2133" b="1" i="1" spc="-7" dirty="0">
                <a:latin typeface="Calibri"/>
                <a:cs typeface="Calibri"/>
              </a:rPr>
              <a:t>d  e  r</a:t>
            </a:r>
            <a:endParaRPr sz="2133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38426"/>
              </p:ext>
            </p:extLst>
          </p:nvPr>
        </p:nvGraphicFramePr>
        <p:xfrm>
          <a:off x="2413158" y="1910078"/>
          <a:ext cx="4058690" cy="368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7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3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679900" y="2502067"/>
            <a:ext cx="824900" cy="3213947"/>
            <a:chOff x="2568414" y="1615694"/>
            <a:chExt cx="445770" cy="2410460"/>
          </a:xfrm>
        </p:grpSpPr>
        <p:sp>
          <p:nvSpPr>
            <p:cNvPr id="7" name="object 7"/>
            <p:cNvSpPr/>
            <p:nvPr/>
          </p:nvSpPr>
          <p:spPr>
            <a:xfrm>
              <a:off x="2597657" y="1628394"/>
              <a:ext cx="9525" cy="2334260"/>
            </a:xfrm>
            <a:custGeom>
              <a:avLst/>
              <a:gdLst/>
              <a:ahLst/>
              <a:cxnLst/>
              <a:rect l="l" t="t" r="r" b="b"/>
              <a:pathLst>
                <a:path w="9525" h="2334260">
                  <a:moveTo>
                    <a:pt x="0" y="0"/>
                  </a:moveTo>
                  <a:lnTo>
                    <a:pt x="8902" y="233375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568414" y="3949302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292"/>
                  </a:lnTo>
                  <a:lnTo>
                    <a:pt x="38392" y="7633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659379" y="1819654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323532" y="0"/>
                  </a:moveTo>
                  <a:lnTo>
                    <a:pt x="236550" y="17906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100"/>
                  </a:lnTo>
                  <a:lnTo>
                    <a:pt x="97586" y="0"/>
                  </a:lnTo>
                  <a:lnTo>
                    <a:pt x="98653" y="16713"/>
                  </a:lnTo>
                  <a:lnTo>
                    <a:pt x="42430" y="4775"/>
                  </a:lnTo>
                  <a:lnTo>
                    <a:pt x="121983" y="99047"/>
                  </a:lnTo>
                  <a:lnTo>
                    <a:pt x="108204" y="102628"/>
                  </a:lnTo>
                  <a:lnTo>
                    <a:pt x="66827" y="118148"/>
                  </a:lnTo>
                  <a:lnTo>
                    <a:pt x="25463" y="153949"/>
                  </a:lnTo>
                  <a:lnTo>
                    <a:pt x="3187" y="201675"/>
                  </a:lnTo>
                  <a:lnTo>
                    <a:pt x="0" y="227939"/>
                  </a:lnTo>
                  <a:lnTo>
                    <a:pt x="1054" y="239864"/>
                  </a:lnTo>
                  <a:lnTo>
                    <a:pt x="13792" y="276859"/>
                  </a:lnTo>
                  <a:lnTo>
                    <a:pt x="43497" y="312661"/>
                  </a:lnTo>
                  <a:lnTo>
                    <a:pt x="77431" y="334149"/>
                  </a:lnTo>
                  <a:lnTo>
                    <a:pt x="114566" y="347268"/>
                  </a:lnTo>
                  <a:lnTo>
                    <a:pt x="141084" y="350850"/>
                  </a:lnTo>
                  <a:lnTo>
                    <a:pt x="200482" y="350850"/>
                  </a:lnTo>
                  <a:lnTo>
                    <a:pt x="250342" y="342493"/>
                  </a:lnTo>
                  <a:lnTo>
                    <a:pt x="297014" y="318630"/>
                  </a:lnTo>
                  <a:lnTo>
                    <a:pt x="329895" y="282828"/>
                  </a:lnTo>
                  <a:lnTo>
                    <a:pt x="346875" y="238671"/>
                  </a:lnTo>
                  <a:lnTo>
                    <a:pt x="347929" y="223164"/>
                  </a:lnTo>
                  <a:lnTo>
                    <a:pt x="346875" y="207644"/>
                  </a:lnTo>
                  <a:lnTo>
                    <a:pt x="320357" y="150367"/>
                  </a:lnTo>
                  <a:lnTo>
                    <a:pt x="290652" y="124117"/>
                  </a:lnTo>
                  <a:lnTo>
                    <a:pt x="253530" y="106210"/>
                  </a:lnTo>
                  <a:lnTo>
                    <a:pt x="217462" y="99047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59379" y="1819654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42430" y="4775"/>
                  </a:moveTo>
                  <a:lnTo>
                    <a:pt x="98653" y="16713"/>
                  </a:lnTo>
                  <a:lnTo>
                    <a:pt x="97586" y="0"/>
                  </a:lnTo>
                  <a:lnTo>
                    <a:pt x="165481" y="19100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906"/>
                  </a:lnTo>
                  <a:lnTo>
                    <a:pt x="323532" y="0"/>
                  </a:lnTo>
                  <a:lnTo>
                    <a:pt x="217462" y="99047"/>
                  </a:lnTo>
                  <a:lnTo>
                    <a:pt x="228066" y="100241"/>
                  </a:lnTo>
                  <a:lnTo>
                    <a:pt x="239737" y="102628"/>
                  </a:lnTo>
                  <a:lnTo>
                    <a:pt x="253530" y="106210"/>
                  </a:lnTo>
                  <a:lnTo>
                    <a:pt x="265188" y="110985"/>
                  </a:lnTo>
                  <a:lnTo>
                    <a:pt x="278980" y="118148"/>
                  </a:lnTo>
                  <a:lnTo>
                    <a:pt x="290652" y="124117"/>
                  </a:lnTo>
                  <a:lnTo>
                    <a:pt x="302323" y="132460"/>
                  </a:lnTo>
                  <a:lnTo>
                    <a:pt x="311873" y="142011"/>
                  </a:lnTo>
                  <a:lnTo>
                    <a:pt x="320357" y="150367"/>
                  </a:lnTo>
                  <a:lnTo>
                    <a:pt x="327774" y="161112"/>
                  </a:lnTo>
                  <a:lnTo>
                    <a:pt x="335203" y="171843"/>
                  </a:lnTo>
                  <a:lnTo>
                    <a:pt x="340512" y="184975"/>
                  </a:lnTo>
                  <a:lnTo>
                    <a:pt x="344754" y="196913"/>
                  </a:lnTo>
                  <a:lnTo>
                    <a:pt x="346875" y="207644"/>
                  </a:lnTo>
                  <a:lnTo>
                    <a:pt x="347929" y="223164"/>
                  </a:lnTo>
                  <a:lnTo>
                    <a:pt x="346875" y="238671"/>
                  </a:lnTo>
                  <a:lnTo>
                    <a:pt x="343687" y="250609"/>
                  </a:lnTo>
                  <a:lnTo>
                    <a:pt x="340512" y="262547"/>
                  </a:lnTo>
                  <a:lnTo>
                    <a:pt x="309753" y="307886"/>
                  </a:lnTo>
                  <a:lnTo>
                    <a:pt x="272618" y="332955"/>
                  </a:lnTo>
                  <a:lnTo>
                    <a:pt x="228066" y="348462"/>
                  </a:lnTo>
                  <a:lnTo>
                    <a:pt x="213220" y="349656"/>
                  </a:lnTo>
                  <a:lnTo>
                    <a:pt x="200482" y="350850"/>
                  </a:lnTo>
                  <a:lnTo>
                    <a:pt x="141084" y="350850"/>
                  </a:lnTo>
                  <a:lnTo>
                    <a:pt x="129413" y="349656"/>
                  </a:lnTo>
                  <a:lnTo>
                    <a:pt x="77431" y="334149"/>
                  </a:lnTo>
                  <a:lnTo>
                    <a:pt x="43497" y="312661"/>
                  </a:lnTo>
                  <a:lnTo>
                    <a:pt x="13792" y="276859"/>
                  </a:lnTo>
                  <a:lnTo>
                    <a:pt x="4241" y="250609"/>
                  </a:lnTo>
                  <a:lnTo>
                    <a:pt x="1054" y="239864"/>
                  </a:lnTo>
                  <a:lnTo>
                    <a:pt x="0" y="227939"/>
                  </a:lnTo>
                  <a:lnTo>
                    <a:pt x="1054" y="218389"/>
                  </a:lnTo>
                  <a:lnTo>
                    <a:pt x="3187" y="201675"/>
                  </a:lnTo>
                  <a:lnTo>
                    <a:pt x="25463" y="153949"/>
                  </a:lnTo>
                  <a:lnTo>
                    <a:pt x="66827" y="118148"/>
                  </a:lnTo>
                  <a:lnTo>
                    <a:pt x="108204" y="102628"/>
                  </a:lnTo>
                  <a:lnTo>
                    <a:pt x="121983" y="99047"/>
                  </a:lnTo>
                  <a:lnTo>
                    <a:pt x="42430" y="4775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79962" y="2270392"/>
            <a:ext cx="5540413" cy="631797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lnSpc>
                <a:spcPts val="2433"/>
              </a:lnSpc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333" dirty="0">
                <a:latin typeface="Calibri"/>
                <a:cs typeface="Calibri"/>
              </a:rPr>
              <a:t> </a:t>
            </a:r>
            <a:r>
              <a:rPr lang="en-US" sz="2133" b="1" spc="33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73" dirty="0">
                <a:latin typeface="Calibri"/>
                <a:cs typeface="Calibri"/>
              </a:rPr>
              <a:t> </a:t>
            </a:r>
            <a:r>
              <a:rPr lang="en-US" sz="2133" b="1" spc="77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07" dirty="0">
                <a:latin typeface="Calibri"/>
                <a:cs typeface="Calibri"/>
              </a:rPr>
              <a:t> </a:t>
            </a:r>
            <a:r>
              <a:rPr lang="en-US" sz="2133" b="1" spc="70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807" dirty="0">
                <a:latin typeface="Calibri"/>
                <a:cs typeface="Calibri"/>
              </a:rPr>
              <a:t> </a:t>
            </a:r>
            <a:r>
              <a:rPr lang="en-US" sz="2133" b="1" spc="80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320" dirty="0">
                <a:latin typeface="Calibri"/>
                <a:cs typeface="Calibri"/>
              </a:rPr>
              <a:t> </a:t>
            </a:r>
            <a:r>
              <a:rPr lang="en-US" sz="2133" b="1" spc="320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73" dirty="0">
                <a:latin typeface="Calibri"/>
                <a:cs typeface="Calibri"/>
              </a:rPr>
              <a:t> </a:t>
            </a:r>
            <a:r>
              <a:rPr lang="en-US" sz="2133" b="1" spc="77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27" dirty="0">
                <a:latin typeface="Calibri"/>
                <a:cs typeface="Calibri"/>
              </a:rPr>
              <a:t> </a:t>
            </a:r>
            <a:r>
              <a:rPr lang="en-US" sz="2133" b="1" spc="727" dirty="0">
                <a:latin typeface="Calibri"/>
                <a:cs typeface="Calibri"/>
              </a:rPr>
              <a:t> </a:t>
            </a:r>
            <a:r>
              <a:rPr sz="2133" b="1" spc="-13" dirty="0">
                <a:latin typeface="Calibri"/>
                <a:cs typeface="Calibri"/>
              </a:rPr>
              <a:t>30</a:t>
            </a:r>
            <a:endParaRPr sz="2133" dirty="0">
              <a:latin typeface="Calibri"/>
              <a:cs typeface="Calibri"/>
            </a:endParaRPr>
          </a:p>
          <a:p>
            <a:pPr marL="2103914">
              <a:lnSpc>
                <a:spcPts val="2433"/>
              </a:lnSpc>
            </a:pPr>
            <a:r>
              <a:rPr sz="2133" i="1" spc="-7" dirty="0">
                <a:latin typeface="Calibri"/>
                <a:cs typeface="Calibri"/>
              </a:rPr>
              <a:t>Time</a:t>
            </a:r>
            <a:endParaRPr sz="2133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7234" y="1289963"/>
            <a:ext cx="851926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6</a:t>
            </a:r>
            <a:r>
              <a:rPr sz="2133" b="1" spc="-9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PM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02999" y="1639144"/>
            <a:ext cx="4690881" cy="264160"/>
            <a:chOff x="3110738" y="968502"/>
            <a:chExt cx="2534920" cy="198120"/>
          </a:xfrm>
        </p:grpSpPr>
        <p:sp>
          <p:nvSpPr>
            <p:cNvPr id="14" name="object 14"/>
            <p:cNvSpPr/>
            <p:nvPr/>
          </p:nvSpPr>
          <p:spPr>
            <a:xfrm>
              <a:off x="3123438" y="968502"/>
              <a:ext cx="0" cy="198120"/>
            </a:xfrm>
            <a:custGeom>
              <a:avLst/>
              <a:gdLst/>
              <a:ahLst/>
              <a:cxnLst/>
              <a:rect l="l" t="t" r="r" b="b"/>
              <a:pathLst>
                <a:path h="198119">
                  <a:moveTo>
                    <a:pt x="0" y="0"/>
                  </a:moveTo>
                  <a:lnTo>
                    <a:pt x="0" y="19812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131058" y="1082802"/>
              <a:ext cx="2451100" cy="20955"/>
            </a:xfrm>
            <a:custGeom>
              <a:avLst/>
              <a:gdLst/>
              <a:ahLst/>
              <a:cxnLst/>
              <a:rect l="l" t="t" r="r" b="b"/>
              <a:pathLst>
                <a:path w="2451100" h="20955">
                  <a:moveTo>
                    <a:pt x="0" y="0"/>
                  </a:moveTo>
                  <a:lnTo>
                    <a:pt x="2451100" y="2080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569137" y="1065389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647" y="0"/>
                  </a:moveTo>
                  <a:lnTo>
                    <a:pt x="0" y="76200"/>
                  </a:lnTo>
                  <a:lnTo>
                    <a:pt x="76517" y="38747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98469" y="1307424"/>
            <a:ext cx="237365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7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1400" y="1299587"/>
            <a:ext cx="237365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8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59193" y="1326612"/>
            <a:ext cx="237365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9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25910" y="1310667"/>
            <a:ext cx="425375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13" dirty="0">
                <a:latin typeface="Calibri"/>
                <a:cs typeface="Calibri"/>
              </a:rPr>
              <a:t>10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36023" y="2870271"/>
            <a:ext cx="318445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A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00849" y="3438145"/>
            <a:ext cx="667441" cy="483447"/>
            <a:chOff x="2659126" y="2317752"/>
            <a:chExt cx="360680" cy="362585"/>
          </a:xfrm>
        </p:grpSpPr>
        <p:sp>
          <p:nvSpPr>
            <p:cNvPr id="23" name="object 23"/>
            <p:cNvSpPr/>
            <p:nvPr/>
          </p:nvSpPr>
          <p:spPr>
            <a:xfrm>
              <a:off x="2665476" y="23241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6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8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5"/>
                  </a:lnTo>
                  <a:lnTo>
                    <a:pt x="329895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0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665476" y="23241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42430" y="4749"/>
                  </a:moveTo>
                  <a:lnTo>
                    <a:pt x="98653" y="16636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0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27774" y="160400"/>
                  </a:lnTo>
                  <a:lnTo>
                    <a:pt x="335203" y="171094"/>
                  </a:lnTo>
                  <a:lnTo>
                    <a:pt x="340512" y="184162"/>
                  </a:lnTo>
                  <a:lnTo>
                    <a:pt x="344754" y="196049"/>
                  </a:lnTo>
                  <a:lnTo>
                    <a:pt x="346875" y="206743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8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941483" y="3541787"/>
            <a:ext cx="318445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B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784592" y="4098539"/>
            <a:ext cx="667441" cy="485140"/>
            <a:chOff x="2646933" y="2813048"/>
            <a:chExt cx="360680" cy="363855"/>
          </a:xfrm>
        </p:grpSpPr>
        <p:sp>
          <p:nvSpPr>
            <p:cNvPr id="27" name="object 27"/>
            <p:cNvSpPr/>
            <p:nvPr/>
          </p:nvSpPr>
          <p:spPr>
            <a:xfrm>
              <a:off x="2653283" y="2819398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323532" y="0"/>
                  </a:moveTo>
                  <a:lnTo>
                    <a:pt x="236550" y="17907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100"/>
                  </a:lnTo>
                  <a:lnTo>
                    <a:pt x="97586" y="0"/>
                  </a:lnTo>
                  <a:lnTo>
                    <a:pt x="98653" y="16713"/>
                  </a:lnTo>
                  <a:lnTo>
                    <a:pt x="42430" y="4775"/>
                  </a:lnTo>
                  <a:lnTo>
                    <a:pt x="121983" y="99047"/>
                  </a:lnTo>
                  <a:lnTo>
                    <a:pt x="108204" y="102628"/>
                  </a:lnTo>
                  <a:lnTo>
                    <a:pt x="66827" y="118148"/>
                  </a:lnTo>
                  <a:lnTo>
                    <a:pt x="25463" y="153949"/>
                  </a:lnTo>
                  <a:lnTo>
                    <a:pt x="3187" y="201676"/>
                  </a:lnTo>
                  <a:lnTo>
                    <a:pt x="0" y="227939"/>
                  </a:lnTo>
                  <a:lnTo>
                    <a:pt x="1054" y="239864"/>
                  </a:lnTo>
                  <a:lnTo>
                    <a:pt x="13792" y="276860"/>
                  </a:lnTo>
                  <a:lnTo>
                    <a:pt x="43497" y="312661"/>
                  </a:lnTo>
                  <a:lnTo>
                    <a:pt x="77431" y="334149"/>
                  </a:lnTo>
                  <a:lnTo>
                    <a:pt x="114566" y="347268"/>
                  </a:lnTo>
                  <a:lnTo>
                    <a:pt x="141084" y="350850"/>
                  </a:lnTo>
                  <a:lnTo>
                    <a:pt x="200482" y="350850"/>
                  </a:lnTo>
                  <a:lnTo>
                    <a:pt x="250342" y="342493"/>
                  </a:lnTo>
                  <a:lnTo>
                    <a:pt x="297014" y="318630"/>
                  </a:lnTo>
                  <a:lnTo>
                    <a:pt x="329895" y="282829"/>
                  </a:lnTo>
                  <a:lnTo>
                    <a:pt x="346875" y="238671"/>
                  </a:lnTo>
                  <a:lnTo>
                    <a:pt x="347929" y="223164"/>
                  </a:lnTo>
                  <a:lnTo>
                    <a:pt x="346875" y="207645"/>
                  </a:lnTo>
                  <a:lnTo>
                    <a:pt x="320357" y="150368"/>
                  </a:lnTo>
                  <a:lnTo>
                    <a:pt x="290652" y="124117"/>
                  </a:lnTo>
                  <a:lnTo>
                    <a:pt x="253530" y="106210"/>
                  </a:lnTo>
                  <a:lnTo>
                    <a:pt x="217462" y="99047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53283" y="2819398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42430" y="4775"/>
                  </a:moveTo>
                  <a:lnTo>
                    <a:pt x="98653" y="16713"/>
                  </a:lnTo>
                  <a:lnTo>
                    <a:pt x="97586" y="0"/>
                  </a:lnTo>
                  <a:lnTo>
                    <a:pt x="165481" y="19100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907"/>
                  </a:lnTo>
                  <a:lnTo>
                    <a:pt x="323532" y="0"/>
                  </a:lnTo>
                  <a:lnTo>
                    <a:pt x="217462" y="99047"/>
                  </a:lnTo>
                  <a:lnTo>
                    <a:pt x="228066" y="100241"/>
                  </a:lnTo>
                  <a:lnTo>
                    <a:pt x="239737" y="102628"/>
                  </a:lnTo>
                  <a:lnTo>
                    <a:pt x="253530" y="106210"/>
                  </a:lnTo>
                  <a:lnTo>
                    <a:pt x="265188" y="110985"/>
                  </a:lnTo>
                  <a:lnTo>
                    <a:pt x="278980" y="118148"/>
                  </a:lnTo>
                  <a:lnTo>
                    <a:pt x="290652" y="124117"/>
                  </a:lnTo>
                  <a:lnTo>
                    <a:pt x="302323" y="132461"/>
                  </a:lnTo>
                  <a:lnTo>
                    <a:pt x="311873" y="142011"/>
                  </a:lnTo>
                  <a:lnTo>
                    <a:pt x="320357" y="150368"/>
                  </a:lnTo>
                  <a:lnTo>
                    <a:pt x="327774" y="161112"/>
                  </a:lnTo>
                  <a:lnTo>
                    <a:pt x="335203" y="171843"/>
                  </a:lnTo>
                  <a:lnTo>
                    <a:pt x="340512" y="184975"/>
                  </a:lnTo>
                  <a:lnTo>
                    <a:pt x="344754" y="196913"/>
                  </a:lnTo>
                  <a:lnTo>
                    <a:pt x="346875" y="207645"/>
                  </a:lnTo>
                  <a:lnTo>
                    <a:pt x="347929" y="223164"/>
                  </a:lnTo>
                  <a:lnTo>
                    <a:pt x="346875" y="238671"/>
                  </a:lnTo>
                  <a:lnTo>
                    <a:pt x="343687" y="250609"/>
                  </a:lnTo>
                  <a:lnTo>
                    <a:pt x="340512" y="262547"/>
                  </a:lnTo>
                  <a:lnTo>
                    <a:pt x="309753" y="307886"/>
                  </a:lnTo>
                  <a:lnTo>
                    <a:pt x="272618" y="332955"/>
                  </a:lnTo>
                  <a:lnTo>
                    <a:pt x="228066" y="348462"/>
                  </a:lnTo>
                  <a:lnTo>
                    <a:pt x="213220" y="349656"/>
                  </a:lnTo>
                  <a:lnTo>
                    <a:pt x="200482" y="350850"/>
                  </a:lnTo>
                  <a:lnTo>
                    <a:pt x="141084" y="350850"/>
                  </a:lnTo>
                  <a:lnTo>
                    <a:pt x="129413" y="349656"/>
                  </a:lnTo>
                  <a:lnTo>
                    <a:pt x="77431" y="334149"/>
                  </a:lnTo>
                  <a:lnTo>
                    <a:pt x="43497" y="312661"/>
                  </a:lnTo>
                  <a:lnTo>
                    <a:pt x="13792" y="276860"/>
                  </a:lnTo>
                  <a:lnTo>
                    <a:pt x="4241" y="250609"/>
                  </a:lnTo>
                  <a:lnTo>
                    <a:pt x="1054" y="239864"/>
                  </a:lnTo>
                  <a:lnTo>
                    <a:pt x="0" y="227939"/>
                  </a:lnTo>
                  <a:lnTo>
                    <a:pt x="1054" y="218389"/>
                  </a:lnTo>
                  <a:lnTo>
                    <a:pt x="3187" y="201676"/>
                  </a:lnTo>
                  <a:lnTo>
                    <a:pt x="25463" y="153949"/>
                  </a:lnTo>
                  <a:lnTo>
                    <a:pt x="66827" y="118148"/>
                  </a:lnTo>
                  <a:lnTo>
                    <a:pt x="108204" y="102628"/>
                  </a:lnTo>
                  <a:lnTo>
                    <a:pt x="121983" y="99047"/>
                  </a:lnTo>
                  <a:lnTo>
                    <a:pt x="42430" y="4775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924021" y="4203776"/>
            <a:ext cx="318445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C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794753" y="4758945"/>
            <a:ext cx="667441" cy="483447"/>
            <a:chOff x="2654554" y="3308352"/>
            <a:chExt cx="360680" cy="362585"/>
          </a:xfrm>
        </p:grpSpPr>
        <p:sp>
          <p:nvSpPr>
            <p:cNvPr id="31" name="object 31"/>
            <p:cNvSpPr/>
            <p:nvPr/>
          </p:nvSpPr>
          <p:spPr>
            <a:xfrm>
              <a:off x="2660904" y="33147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6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8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5"/>
                  </a:lnTo>
                  <a:lnTo>
                    <a:pt x="329895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0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660904" y="33147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42430" y="4749"/>
                  </a:moveTo>
                  <a:lnTo>
                    <a:pt x="98653" y="16636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0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27774" y="160400"/>
                  </a:lnTo>
                  <a:lnTo>
                    <a:pt x="335203" y="171094"/>
                  </a:lnTo>
                  <a:lnTo>
                    <a:pt x="340512" y="184162"/>
                  </a:lnTo>
                  <a:lnTo>
                    <a:pt x="344754" y="196049"/>
                  </a:lnTo>
                  <a:lnTo>
                    <a:pt x="346875" y="206743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8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935134" y="4862594"/>
            <a:ext cx="318445" cy="344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D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398257" y="2804152"/>
            <a:ext cx="2157430" cy="518160"/>
            <a:chOff x="3107182" y="1842258"/>
            <a:chExt cx="1165860" cy="388620"/>
          </a:xfrm>
        </p:grpSpPr>
        <p:sp>
          <p:nvSpPr>
            <p:cNvPr id="35" name="object 35"/>
            <p:cNvSpPr/>
            <p:nvPr/>
          </p:nvSpPr>
          <p:spPr>
            <a:xfrm>
              <a:off x="3430524" y="1908047"/>
              <a:ext cx="302260" cy="314325"/>
            </a:xfrm>
            <a:custGeom>
              <a:avLst/>
              <a:gdLst/>
              <a:ahLst/>
              <a:cxnLst/>
              <a:rect l="l" t="t" r="r" b="b"/>
              <a:pathLst>
                <a:path w="302260" h="314325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3944"/>
                  </a:lnTo>
                  <a:lnTo>
                    <a:pt x="226326" y="313944"/>
                  </a:lnTo>
                  <a:lnTo>
                    <a:pt x="301752" y="238518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430524" y="1908045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430524" y="1908045"/>
              <a:ext cx="302260" cy="314325"/>
            </a:xfrm>
            <a:custGeom>
              <a:avLst/>
              <a:gdLst/>
              <a:ahLst/>
              <a:cxnLst/>
              <a:rect l="l" t="t" r="r" b="b"/>
              <a:pathLst>
                <a:path w="302260" h="314325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38518"/>
                  </a:lnTo>
                  <a:lnTo>
                    <a:pt x="226326" y="313943"/>
                  </a:lnTo>
                  <a:lnTo>
                    <a:pt x="0" y="313943"/>
                  </a:lnTo>
                  <a:lnTo>
                    <a:pt x="0" y="75425"/>
                  </a:lnTo>
                  <a:close/>
                </a:path>
                <a:path w="302260" h="314325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4325">
                  <a:moveTo>
                    <a:pt x="226326" y="75425"/>
                  </a:moveTo>
                  <a:lnTo>
                    <a:pt x="226326" y="313943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2754" y="1842258"/>
              <a:ext cx="245872" cy="767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object 39"/>
            <p:cNvSpPr/>
            <p:nvPr/>
          </p:nvSpPr>
          <p:spPr>
            <a:xfrm>
              <a:off x="3469386" y="2053583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137515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7"/>
                  </a:lnTo>
                  <a:lnTo>
                    <a:pt x="137515" y="71627"/>
                  </a:lnTo>
                  <a:lnTo>
                    <a:pt x="158496" y="50660"/>
                  </a:lnTo>
                  <a:lnTo>
                    <a:pt x="158496" y="20980"/>
                  </a:lnTo>
                  <a:lnTo>
                    <a:pt x="137515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469386" y="2053583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0" y="20980"/>
                  </a:moveTo>
                  <a:lnTo>
                    <a:pt x="20967" y="0"/>
                  </a:lnTo>
                  <a:lnTo>
                    <a:pt x="137515" y="0"/>
                  </a:lnTo>
                  <a:lnTo>
                    <a:pt x="158496" y="20980"/>
                  </a:lnTo>
                  <a:lnTo>
                    <a:pt x="158496" y="50660"/>
                  </a:lnTo>
                  <a:lnTo>
                    <a:pt x="137515" y="71627"/>
                  </a:lnTo>
                  <a:lnTo>
                    <a:pt x="20967" y="71627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4473" y="1882076"/>
              <a:ext cx="309379" cy="3132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object 42"/>
            <p:cNvSpPr/>
            <p:nvPr/>
          </p:nvSpPr>
          <p:spPr>
            <a:xfrm>
              <a:off x="3113532" y="1985759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337575" y="1911093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113532" y="1911093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113532" y="1911093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030" y="1845307"/>
              <a:ext cx="257556" cy="378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object 47"/>
            <p:cNvSpPr/>
            <p:nvPr/>
          </p:nvSpPr>
          <p:spPr>
            <a:xfrm>
              <a:off x="4046223" y="1892804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5">
                  <a:moveTo>
                    <a:pt x="106794" y="0"/>
                  </a:move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4322" y="156057"/>
                  </a:lnTo>
                  <a:lnTo>
                    <a:pt x="44322" y="174091"/>
                  </a:lnTo>
                  <a:lnTo>
                    <a:pt x="45669" y="180340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40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8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85381" y="320446"/>
                  </a:lnTo>
                  <a:lnTo>
                    <a:pt x="190080" y="323215"/>
                  </a:lnTo>
                  <a:lnTo>
                    <a:pt x="196799" y="323215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3"/>
                  </a:lnTo>
                  <a:lnTo>
                    <a:pt x="134327" y="192824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2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8"/>
                  </a:lnTo>
                  <a:lnTo>
                    <a:pt x="131648" y="27051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7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046223" y="1892804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5">
                  <a:moveTo>
                    <a:pt x="218960" y="305879"/>
                  </a:move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3"/>
                  </a:lnTo>
                  <a:lnTo>
                    <a:pt x="148437" y="217093"/>
                  </a:lnTo>
                  <a:lnTo>
                    <a:pt x="124929" y="172707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2689" y="152590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2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8"/>
                  </a:lnTo>
                  <a:lnTo>
                    <a:pt x="131648" y="27051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7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6710" y="40233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5669" y="138722"/>
                  </a:lnTo>
                  <a:lnTo>
                    <a:pt x="44322" y="156057"/>
                  </a:lnTo>
                  <a:lnTo>
                    <a:pt x="44322" y="165773"/>
                  </a:lnTo>
                  <a:lnTo>
                    <a:pt x="44322" y="174091"/>
                  </a:lnTo>
                  <a:lnTo>
                    <a:pt x="45669" y="180340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40"/>
                  </a:lnTo>
                  <a:lnTo>
                    <a:pt x="58432" y="168541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19469" y="277444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8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74624" y="304495"/>
                  </a:lnTo>
                  <a:lnTo>
                    <a:pt x="185381" y="320446"/>
                  </a:lnTo>
                  <a:lnTo>
                    <a:pt x="190080" y="323215"/>
                  </a:lnTo>
                  <a:lnTo>
                    <a:pt x="196799" y="323215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2980949" y="3438650"/>
            <a:ext cx="2160955" cy="518160"/>
            <a:chOff x="3383026" y="2334510"/>
            <a:chExt cx="1167765" cy="388620"/>
          </a:xfrm>
        </p:grpSpPr>
        <p:sp>
          <p:nvSpPr>
            <p:cNvPr id="50" name="object 50"/>
            <p:cNvSpPr/>
            <p:nvPr/>
          </p:nvSpPr>
          <p:spPr>
            <a:xfrm>
              <a:off x="3707892" y="2400299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68"/>
                  </a:lnTo>
                  <a:lnTo>
                    <a:pt x="226326" y="315468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3707892" y="2400297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707892" y="2400297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7"/>
                  </a:lnTo>
                  <a:lnTo>
                    <a:pt x="0" y="315467"/>
                  </a:lnTo>
                  <a:lnTo>
                    <a:pt x="0" y="75425"/>
                  </a:lnTo>
                  <a:close/>
                </a:path>
                <a:path w="302260" h="315594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4">
                  <a:moveTo>
                    <a:pt x="226326" y="75425"/>
                  </a:moveTo>
                  <a:lnTo>
                    <a:pt x="226326" y="315467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0122" y="2334510"/>
              <a:ext cx="245872" cy="78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4" name="object 54"/>
            <p:cNvSpPr/>
            <p:nvPr/>
          </p:nvSpPr>
          <p:spPr>
            <a:xfrm>
              <a:off x="3745230" y="2547359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5">
                  <a:moveTo>
                    <a:pt x="139039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7"/>
                  </a:lnTo>
                  <a:lnTo>
                    <a:pt x="139039" y="71627"/>
                  </a:lnTo>
                  <a:lnTo>
                    <a:pt x="160020" y="50660"/>
                  </a:lnTo>
                  <a:lnTo>
                    <a:pt x="160020" y="20980"/>
                  </a:lnTo>
                  <a:lnTo>
                    <a:pt x="13903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745230" y="2547359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5">
                  <a:moveTo>
                    <a:pt x="0" y="20980"/>
                  </a:moveTo>
                  <a:lnTo>
                    <a:pt x="20967" y="0"/>
                  </a:lnTo>
                  <a:lnTo>
                    <a:pt x="139039" y="0"/>
                  </a:lnTo>
                  <a:lnTo>
                    <a:pt x="160020" y="20980"/>
                  </a:lnTo>
                  <a:lnTo>
                    <a:pt x="160020" y="50660"/>
                  </a:lnTo>
                  <a:lnTo>
                    <a:pt x="139039" y="71627"/>
                  </a:lnTo>
                  <a:lnTo>
                    <a:pt x="20967" y="71627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1833" y="2374328"/>
              <a:ext cx="307850" cy="3147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object 57"/>
            <p:cNvSpPr/>
            <p:nvPr/>
          </p:nvSpPr>
          <p:spPr>
            <a:xfrm>
              <a:off x="3389376" y="2478011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613419" y="2403345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389376" y="2403345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389376" y="2403345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6874" y="2339082"/>
              <a:ext cx="257555" cy="3766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2" name="object 62"/>
            <p:cNvSpPr/>
            <p:nvPr/>
          </p:nvSpPr>
          <p:spPr>
            <a:xfrm>
              <a:off x="4322066" y="2385056"/>
              <a:ext cx="222250" cy="332105"/>
            </a:xfrm>
            <a:custGeom>
              <a:avLst/>
              <a:gdLst/>
              <a:ahLst/>
              <a:cxnLst/>
              <a:rect l="l" t="t" r="r" b="b"/>
              <a:pathLst>
                <a:path w="222250" h="332105">
                  <a:moveTo>
                    <a:pt x="107530" y="0"/>
                  </a:moveTo>
                  <a:lnTo>
                    <a:pt x="100761" y="2781"/>
                  </a:lnTo>
                  <a:lnTo>
                    <a:pt x="96037" y="6934"/>
                  </a:lnTo>
                  <a:lnTo>
                    <a:pt x="93332" y="14566"/>
                  </a:lnTo>
                  <a:lnTo>
                    <a:pt x="91973" y="20116"/>
                  </a:lnTo>
                  <a:lnTo>
                    <a:pt x="93332" y="25666"/>
                  </a:lnTo>
                  <a:lnTo>
                    <a:pt x="96037" y="33985"/>
                  </a:lnTo>
                  <a:lnTo>
                    <a:pt x="98742" y="45783"/>
                  </a:lnTo>
                  <a:lnTo>
                    <a:pt x="97383" y="52717"/>
                  </a:lnTo>
                  <a:lnTo>
                    <a:pt x="93332" y="58267"/>
                  </a:lnTo>
                  <a:lnTo>
                    <a:pt x="86563" y="64503"/>
                  </a:lnTo>
                  <a:lnTo>
                    <a:pt x="78447" y="68668"/>
                  </a:lnTo>
                  <a:lnTo>
                    <a:pt x="72364" y="72834"/>
                  </a:lnTo>
                  <a:lnTo>
                    <a:pt x="66954" y="78384"/>
                  </a:lnTo>
                  <a:lnTo>
                    <a:pt x="61544" y="86004"/>
                  </a:lnTo>
                  <a:lnTo>
                    <a:pt x="56134" y="98488"/>
                  </a:lnTo>
                  <a:lnTo>
                    <a:pt x="51396" y="113055"/>
                  </a:lnTo>
                  <a:lnTo>
                    <a:pt x="47332" y="124155"/>
                  </a:lnTo>
                  <a:lnTo>
                    <a:pt x="44627" y="156057"/>
                  </a:lnTo>
                  <a:lnTo>
                    <a:pt x="44627" y="174091"/>
                  </a:lnTo>
                  <a:lnTo>
                    <a:pt x="45986" y="180340"/>
                  </a:lnTo>
                  <a:lnTo>
                    <a:pt x="48691" y="183108"/>
                  </a:lnTo>
                  <a:lnTo>
                    <a:pt x="54102" y="184505"/>
                  </a:lnTo>
                  <a:lnTo>
                    <a:pt x="57480" y="183108"/>
                  </a:lnTo>
                  <a:lnTo>
                    <a:pt x="58839" y="180340"/>
                  </a:lnTo>
                  <a:lnTo>
                    <a:pt x="58839" y="151206"/>
                  </a:lnTo>
                  <a:lnTo>
                    <a:pt x="60185" y="140106"/>
                  </a:lnTo>
                  <a:lnTo>
                    <a:pt x="61544" y="133172"/>
                  </a:lnTo>
                  <a:lnTo>
                    <a:pt x="65595" y="125539"/>
                  </a:lnTo>
                  <a:lnTo>
                    <a:pt x="71005" y="124155"/>
                  </a:lnTo>
                  <a:lnTo>
                    <a:pt x="76415" y="125539"/>
                  </a:lnTo>
                  <a:lnTo>
                    <a:pt x="78447" y="129705"/>
                  </a:lnTo>
                  <a:lnTo>
                    <a:pt x="76415" y="142887"/>
                  </a:lnTo>
                  <a:lnTo>
                    <a:pt x="75069" y="160223"/>
                  </a:lnTo>
                  <a:lnTo>
                    <a:pt x="72364" y="175488"/>
                  </a:lnTo>
                  <a:lnTo>
                    <a:pt x="68300" y="190055"/>
                  </a:lnTo>
                  <a:lnTo>
                    <a:pt x="64249" y="208775"/>
                  </a:lnTo>
                  <a:lnTo>
                    <a:pt x="58839" y="224040"/>
                  </a:lnTo>
                  <a:lnTo>
                    <a:pt x="45986" y="244144"/>
                  </a:lnTo>
                  <a:lnTo>
                    <a:pt x="36512" y="257327"/>
                  </a:lnTo>
                  <a:lnTo>
                    <a:pt x="8115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115" y="320446"/>
                  </a:lnTo>
                  <a:lnTo>
                    <a:pt x="20967" y="331546"/>
                  </a:lnTo>
                  <a:lnTo>
                    <a:pt x="33807" y="331546"/>
                  </a:lnTo>
                  <a:lnTo>
                    <a:pt x="36512" y="328764"/>
                  </a:lnTo>
                  <a:lnTo>
                    <a:pt x="30429" y="321830"/>
                  </a:lnTo>
                  <a:lnTo>
                    <a:pt x="25019" y="314198"/>
                  </a:lnTo>
                  <a:lnTo>
                    <a:pt x="25019" y="308648"/>
                  </a:lnTo>
                  <a:lnTo>
                    <a:pt x="33807" y="295478"/>
                  </a:lnTo>
                  <a:lnTo>
                    <a:pt x="47332" y="281609"/>
                  </a:lnTo>
                  <a:lnTo>
                    <a:pt x="68300" y="254558"/>
                  </a:lnTo>
                  <a:lnTo>
                    <a:pt x="86563" y="231660"/>
                  </a:lnTo>
                  <a:lnTo>
                    <a:pt x="93332" y="224040"/>
                  </a:lnTo>
                  <a:lnTo>
                    <a:pt x="97383" y="218490"/>
                  </a:lnTo>
                  <a:lnTo>
                    <a:pt x="137960" y="250393"/>
                  </a:lnTo>
                  <a:lnTo>
                    <a:pt x="186651" y="320446"/>
                  </a:lnTo>
                  <a:lnTo>
                    <a:pt x="191389" y="323215"/>
                  </a:lnTo>
                  <a:lnTo>
                    <a:pt x="198158" y="323215"/>
                  </a:lnTo>
                  <a:lnTo>
                    <a:pt x="204914" y="316979"/>
                  </a:lnTo>
                  <a:lnTo>
                    <a:pt x="213702" y="311429"/>
                  </a:lnTo>
                  <a:lnTo>
                    <a:pt x="220472" y="305879"/>
                  </a:lnTo>
                  <a:lnTo>
                    <a:pt x="221830" y="300329"/>
                  </a:lnTo>
                  <a:lnTo>
                    <a:pt x="213702" y="301713"/>
                  </a:lnTo>
                  <a:lnTo>
                    <a:pt x="204914" y="300329"/>
                  </a:lnTo>
                  <a:lnTo>
                    <a:pt x="175831" y="261493"/>
                  </a:lnTo>
                  <a:lnTo>
                    <a:pt x="135255" y="192824"/>
                  </a:lnTo>
                  <a:lnTo>
                    <a:pt x="124434" y="161607"/>
                  </a:lnTo>
                  <a:lnTo>
                    <a:pt x="124434" y="148437"/>
                  </a:lnTo>
                  <a:lnTo>
                    <a:pt x="127139" y="140106"/>
                  </a:lnTo>
                  <a:lnTo>
                    <a:pt x="132549" y="135953"/>
                  </a:lnTo>
                  <a:lnTo>
                    <a:pt x="136613" y="135953"/>
                  </a:lnTo>
                  <a:lnTo>
                    <a:pt x="142024" y="138722"/>
                  </a:lnTo>
                  <a:lnTo>
                    <a:pt x="152171" y="147040"/>
                  </a:lnTo>
                  <a:lnTo>
                    <a:pt x="164338" y="156057"/>
                  </a:lnTo>
                  <a:lnTo>
                    <a:pt x="173126" y="160223"/>
                  </a:lnTo>
                  <a:lnTo>
                    <a:pt x="178536" y="161607"/>
                  </a:lnTo>
                  <a:lnTo>
                    <a:pt x="182600" y="160223"/>
                  </a:lnTo>
                  <a:lnTo>
                    <a:pt x="185305" y="156057"/>
                  </a:lnTo>
                  <a:lnTo>
                    <a:pt x="182600" y="148437"/>
                  </a:lnTo>
                  <a:lnTo>
                    <a:pt x="174485" y="140106"/>
                  </a:lnTo>
                  <a:lnTo>
                    <a:pt x="158927" y="129705"/>
                  </a:lnTo>
                  <a:lnTo>
                    <a:pt x="150812" y="122770"/>
                  </a:lnTo>
                  <a:lnTo>
                    <a:pt x="145402" y="113055"/>
                  </a:lnTo>
                  <a:lnTo>
                    <a:pt x="140665" y="98488"/>
                  </a:lnTo>
                  <a:lnTo>
                    <a:pt x="139319" y="84620"/>
                  </a:lnTo>
                  <a:lnTo>
                    <a:pt x="136613" y="78384"/>
                  </a:lnTo>
                  <a:lnTo>
                    <a:pt x="132549" y="71450"/>
                  </a:lnTo>
                  <a:lnTo>
                    <a:pt x="125793" y="64503"/>
                  </a:lnTo>
                  <a:lnTo>
                    <a:pt x="121056" y="60350"/>
                  </a:lnTo>
                  <a:lnTo>
                    <a:pt x="121056" y="54102"/>
                  </a:lnTo>
                  <a:lnTo>
                    <a:pt x="124434" y="45783"/>
                  </a:lnTo>
                  <a:lnTo>
                    <a:pt x="127139" y="41617"/>
                  </a:lnTo>
                  <a:lnTo>
                    <a:pt x="129844" y="36068"/>
                  </a:lnTo>
                  <a:lnTo>
                    <a:pt x="132549" y="27051"/>
                  </a:lnTo>
                  <a:lnTo>
                    <a:pt x="129844" y="17348"/>
                  </a:lnTo>
                  <a:lnTo>
                    <a:pt x="128498" y="9715"/>
                  </a:lnTo>
                  <a:lnTo>
                    <a:pt x="124434" y="4165"/>
                  </a:lnTo>
                  <a:lnTo>
                    <a:pt x="116992" y="1397"/>
                  </a:lnTo>
                  <a:lnTo>
                    <a:pt x="10753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322066" y="2385056"/>
              <a:ext cx="222250" cy="332105"/>
            </a:xfrm>
            <a:custGeom>
              <a:avLst/>
              <a:gdLst/>
              <a:ahLst/>
              <a:cxnLst/>
              <a:rect l="l" t="t" r="r" b="b"/>
              <a:pathLst>
                <a:path w="222250" h="332105">
                  <a:moveTo>
                    <a:pt x="220472" y="305879"/>
                  </a:moveTo>
                  <a:lnTo>
                    <a:pt x="221830" y="300329"/>
                  </a:lnTo>
                  <a:lnTo>
                    <a:pt x="213702" y="301713"/>
                  </a:lnTo>
                  <a:lnTo>
                    <a:pt x="204914" y="300329"/>
                  </a:lnTo>
                  <a:lnTo>
                    <a:pt x="175831" y="261493"/>
                  </a:lnTo>
                  <a:lnTo>
                    <a:pt x="149466" y="217093"/>
                  </a:lnTo>
                  <a:lnTo>
                    <a:pt x="125793" y="172707"/>
                  </a:lnTo>
                  <a:lnTo>
                    <a:pt x="124434" y="161607"/>
                  </a:lnTo>
                  <a:lnTo>
                    <a:pt x="124434" y="148437"/>
                  </a:lnTo>
                  <a:lnTo>
                    <a:pt x="127139" y="140106"/>
                  </a:lnTo>
                  <a:lnTo>
                    <a:pt x="132549" y="135953"/>
                  </a:lnTo>
                  <a:lnTo>
                    <a:pt x="136613" y="135953"/>
                  </a:lnTo>
                  <a:lnTo>
                    <a:pt x="142024" y="138722"/>
                  </a:lnTo>
                  <a:lnTo>
                    <a:pt x="152171" y="147040"/>
                  </a:lnTo>
                  <a:lnTo>
                    <a:pt x="164338" y="156057"/>
                  </a:lnTo>
                  <a:lnTo>
                    <a:pt x="173126" y="160223"/>
                  </a:lnTo>
                  <a:lnTo>
                    <a:pt x="178536" y="161607"/>
                  </a:lnTo>
                  <a:lnTo>
                    <a:pt x="182600" y="160223"/>
                  </a:lnTo>
                  <a:lnTo>
                    <a:pt x="185305" y="156057"/>
                  </a:lnTo>
                  <a:lnTo>
                    <a:pt x="183946" y="152590"/>
                  </a:lnTo>
                  <a:lnTo>
                    <a:pt x="182600" y="148437"/>
                  </a:lnTo>
                  <a:lnTo>
                    <a:pt x="174485" y="140106"/>
                  </a:lnTo>
                  <a:lnTo>
                    <a:pt x="158927" y="129705"/>
                  </a:lnTo>
                  <a:lnTo>
                    <a:pt x="150812" y="122770"/>
                  </a:lnTo>
                  <a:lnTo>
                    <a:pt x="145402" y="113055"/>
                  </a:lnTo>
                  <a:lnTo>
                    <a:pt x="140665" y="98488"/>
                  </a:lnTo>
                  <a:lnTo>
                    <a:pt x="139319" y="84620"/>
                  </a:lnTo>
                  <a:lnTo>
                    <a:pt x="136613" y="78384"/>
                  </a:lnTo>
                  <a:lnTo>
                    <a:pt x="132549" y="71450"/>
                  </a:lnTo>
                  <a:lnTo>
                    <a:pt x="125793" y="64503"/>
                  </a:lnTo>
                  <a:lnTo>
                    <a:pt x="121056" y="60350"/>
                  </a:lnTo>
                  <a:lnTo>
                    <a:pt x="121056" y="54102"/>
                  </a:lnTo>
                  <a:lnTo>
                    <a:pt x="124434" y="45783"/>
                  </a:lnTo>
                  <a:lnTo>
                    <a:pt x="127139" y="41617"/>
                  </a:lnTo>
                  <a:lnTo>
                    <a:pt x="129844" y="36068"/>
                  </a:lnTo>
                  <a:lnTo>
                    <a:pt x="132549" y="27051"/>
                  </a:lnTo>
                  <a:lnTo>
                    <a:pt x="129844" y="17348"/>
                  </a:lnTo>
                  <a:lnTo>
                    <a:pt x="128498" y="9715"/>
                  </a:lnTo>
                  <a:lnTo>
                    <a:pt x="124434" y="4165"/>
                  </a:lnTo>
                  <a:lnTo>
                    <a:pt x="116992" y="1397"/>
                  </a:lnTo>
                  <a:lnTo>
                    <a:pt x="107530" y="0"/>
                  </a:lnTo>
                  <a:lnTo>
                    <a:pt x="100761" y="2781"/>
                  </a:lnTo>
                  <a:lnTo>
                    <a:pt x="96037" y="6934"/>
                  </a:lnTo>
                  <a:lnTo>
                    <a:pt x="93332" y="14566"/>
                  </a:lnTo>
                  <a:lnTo>
                    <a:pt x="91973" y="20116"/>
                  </a:lnTo>
                  <a:lnTo>
                    <a:pt x="93332" y="25666"/>
                  </a:lnTo>
                  <a:lnTo>
                    <a:pt x="96037" y="33985"/>
                  </a:lnTo>
                  <a:lnTo>
                    <a:pt x="97383" y="40233"/>
                  </a:lnTo>
                  <a:lnTo>
                    <a:pt x="98742" y="45783"/>
                  </a:lnTo>
                  <a:lnTo>
                    <a:pt x="97383" y="52717"/>
                  </a:lnTo>
                  <a:lnTo>
                    <a:pt x="93332" y="58267"/>
                  </a:lnTo>
                  <a:lnTo>
                    <a:pt x="86563" y="64503"/>
                  </a:lnTo>
                  <a:lnTo>
                    <a:pt x="78447" y="68668"/>
                  </a:lnTo>
                  <a:lnTo>
                    <a:pt x="72364" y="72834"/>
                  </a:lnTo>
                  <a:lnTo>
                    <a:pt x="66954" y="78384"/>
                  </a:lnTo>
                  <a:lnTo>
                    <a:pt x="61544" y="86004"/>
                  </a:lnTo>
                  <a:lnTo>
                    <a:pt x="56134" y="98488"/>
                  </a:lnTo>
                  <a:lnTo>
                    <a:pt x="51396" y="113055"/>
                  </a:lnTo>
                  <a:lnTo>
                    <a:pt x="47332" y="124155"/>
                  </a:lnTo>
                  <a:lnTo>
                    <a:pt x="45986" y="138722"/>
                  </a:lnTo>
                  <a:lnTo>
                    <a:pt x="44627" y="156057"/>
                  </a:lnTo>
                  <a:lnTo>
                    <a:pt x="44627" y="165773"/>
                  </a:lnTo>
                  <a:lnTo>
                    <a:pt x="44627" y="174091"/>
                  </a:lnTo>
                  <a:lnTo>
                    <a:pt x="45986" y="180340"/>
                  </a:lnTo>
                  <a:lnTo>
                    <a:pt x="48691" y="183108"/>
                  </a:lnTo>
                  <a:lnTo>
                    <a:pt x="54102" y="184505"/>
                  </a:lnTo>
                  <a:lnTo>
                    <a:pt x="57480" y="183108"/>
                  </a:lnTo>
                  <a:lnTo>
                    <a:pt x="58839" y="180340"/>
                  </a:lnTo>
                  <a:lnTo>
                    <a:pt x="58839" y="168541"/>
                  </a:lnTo>
                  <a:lnTo>
                    <a:pt x="58839" y="151206"/>
                  </a:lnTo>
                  <a:lnTo>
                    <a:pt x="60185" y="140106"/>
                  </a:lnTo>
                  <a:lnTo>
                    <a:pt x="61544" y="133172"/>
                  </a:lnTo>
                  <a:lnTo>
                    <a:pt x="65595" y="125539"/>
                  </a:lnTo>
                  <a:lnTo>
                    <a:pt x="71005" y="124155"/>
                  </a:lnTo>
                  <a:lnTo>
                    <a:pt x="76415" y="125539"/>
                  </a:lnTo>
                  <a:lnTo>
                    <a:pt x="78447" y="129705"/>
                  </a:lnTo>
                  <a:lnTo>
                    <a:pt x="76415" y="142887"/>
                  </a:lnTo>
                  <a:lnTo>
                    <a:pt x="75069" y="160223"/>
                  </a:lnTo>
                  <a:lnTo>
                    <a:pt x="72364" y="175488"/>
                  </a:lnTo>
                  <a:lnTo>
                    <a:pt x="68300" y="190055"/>
                  </a:lnTo>
                  <a:lnTo>
                    <a:pt x="64249" y="208775"/>
                  </a:lnTo>
                  <a:lnTo>
                    <a:pt x="58839" y="224040"/>
                  </a:lnTo>
                  <a:lnTo>
                    <a:pt x="45986" y="244144"/>
                  </a:lnTo>
                  <a:lnTo>
                    <a:pt x="36512" y="257327"/>
                  </a:lnTo>
                  <a:lnTo>
                    <a:pt x="19608" y="277444"/>
                  </a:lnTo>
                  <a:lnTo>
                    <a:pt x="8115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115" y="320446"/>
                  </a:lnTo>
                  <a:lnTo>
                    <a:pt x="20967" y="331546"/>
                  </a:lnTo>
                  <a:lnTo>
                    <a:pt x="33807" y="331546"/>
                  </a:lnTo>
                  <a:lnTo>
                    <a:pt x="36512" y="328764"/>
                  </a:lnTo>
                  <a:lnTo>
                    <a:pt x="30429" y="321830"/>
                  </a:lnTo>
                  <a:lnTo>
                    <a:pt x="25019" y="314198"/>
                  </a:lnTo>
                  <a:lnTo>
                    <a:pt x="25019" y="308648"/>
                  </a:lnTo>
                  <a:lnTo>
                    <a:pt x="33807" y="295478"/>
                  </a:lnTo>
                  <a:lnTo>
                    <a:pt x="47332" y="281609"/>
                  </a:lnTo>
                  <a:lnTo>
                    <a:pt x="68300" y="254558"/>
                  </a:lnTo>
                  <a:lnTo>
                    <a:pt x="86563" y="231660"/>
                  </a:lnTo>
                  <a:lnTo>
                    <a:pt x="93332" y="224040"/>
                  </a:lnTo>
                  <a:lnTo>
                    <a:pt x="97383" y="218490"/>
                  </a:lnTo>
                  <a:lnTo>
                    <a:pt x="137960" y="250393"/>
                  </a:lnTo>
                  <a:lnTo>
                    <a:pt x="175831" y="304495"/>
                  </a:lnTo>
                  <a:lnTo>
                    <a:pt x="186651" y="320446"/>
                  </a:lnTo>
                  <a:lnTo>
                    <a:pt x="191389" y="323215"/>
                  </a:lnTo>
                  <a:lnTo>
                    <a:pt x="198158" y="323215"/>
                  </a:lnTo>
                  <a:lnTo>
                    <a:pt x="204914" y="316979"/>
                  </a:lnTo>
                  <a:lnTo>
                    <a:pt x="213702" y="311429"/>
                  </a:lnTo>
                  <a:lnTo>
                    <a:pt x="220472" y="30587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3510449" y="4070006"/>
            <a:ext cx="2157430" cy="520700"/>
            <a:chOff x="3672585" y="2805426"/>
            <a:chExt cx="1165860" cy="390525"/>
          </a:xfrm>
        </p:grpSpPr>
        <p:sp>
          <p:nvSpPr>
            <p:cNvPr id="65" name="object 65"/>
            <p:cNvSpPr/>
            <p:nvPr/>
          </p:nvSpPr>
          <p:spPr>
            <a:xfrm>
              <a:off x="3995928" y="2871215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80"/>
                  </a:lnTo>
                  <a:lnTo>
                    <a:pt x="226326" y="315480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3995927" y="2871213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3995927" y="2871213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7"/>
                  </a:lnTo>
                  <a:lnTo>
                    <a:pt x="0" y="315467"/>
                  </a:lnTo>
                  <a:lnTo>
                    <a:pt x="0" y="75425"/>
                  </a:lnTo>
                  <a:close/>
                </a:path>
                <a:path w="302260" h="315594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4">
                  <a:moveTo>
                    <a:pt x="226326" y="75425"/>
                  </a:moveTo>
                  <a:lnTo>
                    <a:pt x="226326" y="315467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8157" y="2805426"/>
              <a:ext cx="245872" cy="78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9" name="object 69"/>
            <p:cNvSpPr/>
            <p:nvPr/>
          </p:nvSpPr>
          <p:spPr>
            <a:xfrm>
              <a:off x="4034789" y="3018275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137515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7"/>
                  </a:lnTo>
                  <a:lnTo>
                    <a:pt x="137515" y="71627"/>
                  </a:lnTo>
                  <a:lnTo>
                    <a:pt x="158496" y="50660"/>
                  </a:lnTo>
                  <a:lnTo>
                    <a:pt x="158496" y="20980"/>
                  </a:lnTo>
                  <a:lnTo>
                    <a:pt x="137515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034789" y="3018275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0" y="20980"/>
                  </a:moveTo>
                  <a:lnTo>
                    <a:pt x="20967" y="0"/>
                  </a:lnTo>
                  <a:lnTo>
                    <a:pt x="137515" y="0"/>
                  </a:lnTo>
                  <a:lnTo>
                    <a:pt x="158496" y="20980"/>
                  </a:lnTo>
                  <a:lnTo>
                    <a:pt x="158496" y="50660"/>
                  </a:lnTo>
                  <a:lnTo>
                    <a:pt x="137515" y="71627"/>
                  </a:lnTo>
                  <a:lnTo>
                    <a:pt x="20967" y="71627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9876" y="2846768"/>
              <a:ext cx="309366" cy="3132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2" name="object 72"/>
            <p:cNvSpPr/>
            <p:nvPr/>
          </p:nvSpPr>
          <p:spPr>
            <a:xfrm>
              <a:off x="3678935" y="2950451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3902979" y="2875785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3678935" y="2875785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3678935" y="2875785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6" name="object 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4909" y="2809998"/>
              <a:ext cx="259079" cy="378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7" name="object 77"/>
            <p:cNvSpPr/>
            <p:nvPr/>
          </p:nvSpPr>
          <p:spPr>
            <a:xfrm>
              <a:off x="4611627" y="2855977"/>
              <a:ext cx="220345" cy="333375"/>
            </a:xfrm>
            <a:custGeom>
              <a:avLst/>
              <a:gdLst/>
              <a:ahLst/>
              <a:cxnLst/>
              <a:rect l="l" t="t" r="r" b="b"/>
              <a:pathLst>
                <a:path w="220345" h="333375">
                  <a:moveTo>
                    <a:pt x="106794" y="0"/>
                  </a:moveTo>
                  <a:lnTo>
                    <a:pt x="100075" y="2781"/>
                  </a:lnTo>
                  <a:lnTo>
                    <a:pt x="95376" y="6959"/>
                  </a:lnTo>
                  <a:lnTo>
                    <a:pt x="92684" y="14630"/>
                  </a:lnTo>
                  <a:lnTo>
                    <a:pt x="91338" y="20205"/>
                  </a:lnTo>
                  <a:lnTo>
                    <a:pt x="92684" y="25780"/>
                  </a:lnTo>
                  <a:lnTo>
                    <a:pt x="95376" y="34137"/>
                  </a:lnTo>
                  <a:lnTo>
                    <a:pt x="98056" y="45986"/>
                  </a:lnTo>
                  <a:lnTo>
                    <a:pt x="96710" y="52958"/>
                  </a:lnTo>
                  <a:lnTo>
                    <a:pt x="92684" y="58521"/>
                  </a:lnTo>
                  <a:lnTo>
                    <a:pt x="85966" y="64795"/>
                  </a:lnTo>
                  <a:lnTo>
                    <a:pt x="77914" y="68973"/>
                  </a:lnTo>
                  <a:lnTo>
                    <a:pt x="71869" y="73164"/>
                  </a:lnTo>
                  <a:lnTo>
                    <a:pt x="66497" y="78739"/>
                  </a:lnTo>
                  <a:lnTo>
                    <a:pt x="61112" y="86398"/>
                  </a:lnTo>
                  <a:lnTo>
                    <a:pt x="55740" y="98945"/>
                  </a:lnTo>
                  <a:lnTo>
                    <a:pt x="51041" y="113576"/>
                  </a:lnTo>
                  <a:lnTo>
                    <a:pt x="47015" y="124726"/>
                  </a:lnTo>
                  <a:lnTo>
                    <a:pt x="44322" y="156768"/>
                  </a:lnTo>
                  <a:lnTo>
                    <a:pt x="44322" y="174891"/>
                  </a:lnTo>
                  <a:lnTo>
                    <a:pt x="45669" y="181165"/>
                  </a:lnTo>
                  <a:lnTo>
                    <a:pt x="48361" y="183946"/>
                  </a:lnTo>
                  <a:lnTo>
                    <a:pt x="53733" y="185343"/>
                  </a:lnTo>
                  <a:lnTo>
                    <a:pt x="57086" y="183946"/>
                  </a:lnTo>
                  <a:lnTo>
                    <a:pt x="58432" y="181165"/>
                  </a:lnTo>
                  <a:lnTo>
                    <a:pt x="58432" y="151891"/>
                  </a:lnTo>
                  <a:lnTo>
                    <a:pt x="59778" y="140741"/>
                  </a:lnTo>
                  <a:lnTo>
                    <a:pt x="61112" y="133781"/>
                  </a:lnTo>
                  <a:lnTo>
                    <a:pt x="65150" y="126110"/>
                  </a:lnTo>
                  <a:lnTo>
                    <a:pt x="70523" y="124726"/>
                  </a:lnTo>
                  <a:lnTo>
                    <a:pt x="75895" y="126110"/>
                  </a:lnTo>
                  <a:lnTo>
                    <a:pt x="77914" y="130289"/>
                  </a:lnTo>
                  <a:lnTo>
                    <a:pt x="75895" y="143535"/>
                  </a:lnTo>
                  <a:lnTo>
                    <a:pt x="74548" y="160959"/>
                  </a:lnTo>
                  <a:lnTo>
                    <a:pt x="71869" y="176288"/>
                  </a:lnTo>
                  <a:lnTo>
                    <a:pt x="67830" y="190919"/>
                  </a:lnTo>
                  <a:lnTo>
                    <a:pt x="63804" y="209727"/>
                  </a:lnTo>
                  <a:lnTo>
                    <a:pt x="58432" y="225056"/>
                  </a:lnTo>
                  <a:lnTo>
                    <a:pt x="45669" y="245262"/>
                  </a:lnTo>
                  <a:lnTo>
                    <a:pt x="36271" y="258508"/>
                  </a:lnTo>
                  <a:lnTo>
                    <a:pt x="8051" y="292646"/>
                  </a:lnTo>
                  <a:lnTo>
                    <a:pt x="0" y="305879"/>
                  </a:lnTo>
                  <a:lnTo>
                    <a:pt x="0" y="311454"/>
                  </a:lnTo>
                  <a:lnTo>
                    <a:pt x="8051" y="321906"/>
                  </a:lnTo>
                  <a:lnTo>
                    <a:pt x="20815" y="333057"/>
                  </a:lnTo>
                  <a:lnTo>
                    <a:pt x="33578" y="333057"/>
                  </a:lnTo>
                  <a:lnTo>
                    <a:pt x="36271" y="330276"/>
                  </a:lnTo>
                  <a:lnTo>
                    <a:pt x="30225" y="323303"/>
                  </a:lnTo>
                  <a:lnTo>
                    <a:pt x="24853" y="315633"/>
                  </a:lnTo>
                  <a:lnTo>
                    <a:pt x="24853" y="310057"/>
                  </a:lnTo>
                  <a:lnTo>
                    <a:pt x="33578" y="296824"/>
                  </a:lnTo>
                  <a:lnTo>
                    <a:pt x="47015" y="282892"/>
                  </a:lnTo>
                  <a:lnTo>
                    <a:pt x="67830" y="255714"/>
                  </a:lnTo>
                  <a:lnTo>
                    <a:pt x="85966" y="232727"/>
                  </a:lnTo>
                  <a:lnTo>
                    <a:pt x="92684" y="225056"/>
                  </a:lnTo>
                  <a:lnTo>
                    <a:pt x="96710" y="219481"/>
                  </a:lnTo>
                  <a:lnTo>
                    <a:pt x="137020" y="251536"/>
                  </a:lnTo>
                  <a:lnTo>
                    <a:pt x="185381" y="321906"/>
                  </a:lnTo>
                  <a:lnTo>
                    <a:pt x="190080" y="324700"/>
                  </a:lnTo>
                  <a:lnTo>
                    <a:pt x="196799" y="324700"/>
                  </a:lnTo>
                  <a:lnTo>
                    <a:pt x="203517" y="318427"/>
                  </a:lnTo>
                  <a:lnTo>
                    <a:pt x="212242" y="312851"/>
                  </a:lnTo>
                  <a:lnTo>
                    <a:pt x="218960" y="307276"/>
                  </a:lnTo>
                  <a:lnTo>
                    <a:pt x="220306" y="301701"/>
                  </a:lnTo>
                  <a:lnTo>
                    <a:pt x="212242" y="303098"/>
                  </a:lnTo>
                  <a:lnTo>
                    <a:pt x="203517" y="301701"/>
                  </a:lnTo>
                  <a:lnTo>
                    <a:pt x="174624" y="262686"/>
                  </a:lnTo>
                  <a:lnTo>
                    <a:pt x="134327" y="193700"/>
                  </a:lnTo>
                  <a:lnTo>
                    <a:pt x="123583" y="162344"/>
                  </a:lnTo>
                  <a:lnTo>
                    <a:pt x="123583" y="149110"/>
                  </a:lnTo>
                  <a:lnTo>
                    <a:pt x="126276" y="140741"/>
                  </a:lnTo>
                  <a:lnTo>
                    <a:pt x="131648" y="136563"/>
                  </a:lnTo>
                  <a:lnTo>
                    <a:pt x="135674" y="136563"/>
                  </a:lnTo>
                  <a:lnTo>
                    <a:pt x="141046" y="139357"/>
                  </a:lnTo>
                  <a:lnTo>
                    <a:pt x="151117" y="147713"/>
                  </a:lnTo>
                  <a:lnTo>
                    <a:pt x="163207" y="156768"/>
                  </a:lnTo>
                  <a:lnTo>
                    <a:pt x="171945" y="160959"/>
                  </a:lnTo>
                  <a:lnTo>
                    <a:pt x="177317" y="162344"/>
                  </a:lnTo>
                  <a:lnTo>
                    <a:pt x="181343" y="160959"/>
                  </a:lnTo>
                  <a:lnTo>
                    <a:pt x="184035" y="156768"/>
                  </a:lnTo>
                  <a:lnTo>
                    <a:pt x="181343" y="149110"/>
                  </a:lnTo>
                  <a:lnTo>
                    <a:pt x="173291" y="140741"/>
                  </a:lnTo>
                  <a:lnTo>
                    <a:pt x="157835" y="130289"/>
                  </a:lnTo>
                  <a:lnTo>
                    <a:pt x="149783" y="123329"/>
                  </a:lnTo>
                  <a:lnTo>
                    <a:pt x="144398" y="113576"/>
                  </a:lnTo>
                  <a:lnTo>
                    <a:pt x="139699" y="98945"/>
                  </a:lnTo>
                  <a:lnTo>
                    <a:pt x="138366" y="85001"/>
                  </a:lnTo>
                  <a:lnTo>
                    <a:pt x="135674" y="78739"/>
                  </a:lnTo>
                  <a:lnTo>
                    <a:pt x="131648" y="71767"/>
                  </a:lnTo>
                  <a:lnTo>
                    <a:pt x="124929" y="64795"/>
                  </a:lnTo>
                  <a:lnTo>
                    <a:pt x="120230" y="60617"/>
                  </a:lnTo>
                  <a:lnTo>
                    <a:pt x="120230" y="54343"/>
                  </a:lnTo>
                  <a:lnTo>
                    <a:pt x="123583" y="45986"/>
                  </a:lnTo>
                  <a:lnTo>
                    <a:pt x="126276" y="41808"/>
                  </a:lnTo>
                  <a:lnTo>
                    <a:pt x="128955" y="36233"/>
                  </a:lnTo>
                  <a:lnTo>
                    <a:pt x="131648" y="27177"/>
                  </a:lnTo>
                  <a:lnTo>
                    <a:pt x="128955" y="17411"/>
                  </a:lnTo>
                  <a:lnTo>
                    <a:pt x="127609" y="9753"/>
                  </a:lnTo>
                  <a:lnTo>
                    <a:pt x="123583" y="4178"/>
                  </a:lnTo>
                  <a:lnTo>
                    <a:pt x="116192" y="1396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4611627" y="2855977"/>
              <a:ext cx="220345" cy="333375"/>
            </a:xfrm>
            <a:custGeom>
              <a:avLst/>
              <a:gdLst/>
              <a:ahLst/>
              <a:cxnLst/>
              <a:rect l="l" t="t" r="r" b="b"/>
              <a:pathLst>
                <a:path w="220345" h="333375">
                  <a:moveTo>
                    <a:pt x="218960" y="307276"/>
                  </a:moveTo>
                  <a:lnTo>
                    <a:pt x="220306" y="301701"/>
                  </a:lnTo>
                  <a:lnTo>
                    <a:pt x="212242" y="303098"/>
                  </a:lnTo>
                  <a:lnTo>
                    <a:pt x="203517" y="301701"/>
                  </a:lnTo>
                  <a:lnTo>
                    <a:pt x="174624" y="262686"/>
                  </a:lnTo>
                  <a:lnTo>
                    <a:pt x="148437" y="218084"/>
                  </a:lnTo>
                  <a:lnTo>
                    <a:pt x="124929" y="173494"/>
                  </a:lnTo>
                  <a:lnTo>
                    <a:pt x="123583" y="162344"/>
                  </a:lnTo>
                  <a:lnTo>
                    <a:pt x="123583" y="149110"/>
                  </a:lnTo>
                  <a:lnTo>
                    <a:pt x="126276" y="140741"/>
                  </a:lnTo>
                  <a:lnTo>
                    <a:pt x="131648" y="136563"/>
                  </a:lnTo>
                  <a:lnTo>
                    <a:pt x="135674" y="136563"/>
                  </a:lnTo>
                  <a:lnTo>
                    <a:pt x="141046" y="139357"/>
                  </a:lnTo>
                  <a:lnTo>
                    <a:pt x="151117" y="147713"/>
                  </a:lnTo>
                  <a:lnTo>
                    <a:pt x="163207" y="156768"/>
                  </a:lnTo>
                  <a:lnTo>
                    <a:pt x="171945" y="160959"/>
                  </a:lnTo>
                  <a:lnTo>
                    <a:pt x="177317" y="162344"/>
                  </a:lnTo>
                  <a:lnTo>
                    <a:pt x="181343" y="160959"/>
                  </a:lnTo>
                  <a:lnTo>
                    <a:pt x="184035" y="156768"/>
                  </a:lnTo>
                  <a:lnTo>
                    <a:pt x="182689" y="153288"/>
                  </a:lnTo>
                  <a:lnTo>
                    <a:pt x="181343" y="149110"/>
                  </a:lnTo>
                  <a:lnTo>
                    <a:pt x="173291" y="140741"/>
                  </a:lnTo>
                  <a:lnTo>
                    <a:pt x="157835" y="130289"/>
                  </a:lnTo>
                  <a:lnTo>
                    <a:pt x="149783" y="123329"/>
                  </a:lnTo>
                  <a:lnTo>
                    <a:pt x="144398" y="113576"/>
                  </a:lnTo>
                  <a:lnTo>
                    <a:pt x="139699" y="98945"/>
                  </a:lnTo>
                  <a:lnTo>
                    <a:pt x="138366" y="85001"/>
                  </a:lnTo>
                  <a:lnTo>
                    <a:pt x="135674" y="78739"/>
                  </a:lnTo>
                  <a:lnTo>
                    <a:pt x="131648" y="71767"/>
                  </a:lnTo>
                  <a:lnTo>
                    <a:pt x="124929" y="64795"/>
                  </a:lnTo>
                  <a:lnTo>
                    <a:pt x="120230" y="60617"/>
                  </a:lnTo>
                  <a:lnTo>
                    <a:pt x="120230" y="54343"/>
                  </a:lnTo>
                  <a:lnTo>
                    <a:pt x="123583" y="45986"/>
                  </a:lnTo>
                  <a:lnTo>
                    <a:pt x="126276" y="41808"/>
                  </a:lnTo>
                  <a:lnTo>
                    <a:pt x="128955" y="36233"/>
                  </a:lnTo>
                  <a:lnTo>
                    <a:pt x="131648" y="27177"/>
                  </a:lnTo>
                  <a:lnTo>
                    <a:pt x="128955" y="17411"/>
                  </a:lnTo>
                  <a:lnTo>
                    <a:pt x="127609" y="9753"/>
                  </a:lnTo>
                  <a:lnTo>
                    <a:pt x="123583" y="4178"/>
                  </a:lnTo>
                  <a:lnTo>
                    <a:pt x="116192" y="1396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59"/>
                  </a:lnTo>
                  <a:lnTo>
                    <a:pt x="92684" y="14630"/>
                  </a:lnTo>
                  <a:lnTo>
                    <a:pt x="91338" y="20205"/>
                  </a:lnTo>
                  <a:lnTo>
                    <a:pt x="92684" y="25780"/>
                  </a:lnTo>
                  <a:lnTo>
                    <a:pt x="95376" y="34137"/>
                  </a:lnTo>
                  <a:lnTo>
                    <a:pt x="96710" y="40411"/>
                  </a:lnTo>
                  <a:lnTo>
                    <a:pt x="98056" y="45986"/>
                  </a:lnTo>
                  <a:lnTo>
                    <a:pt x="96710" y="52958"/>
                  </a:lnTo>
                  <a:lnTo>
                    <a:pt x="92684" y="58521"/>
                  </a:lnTo>
                  <a:lnTo>
                    <a:pt x="85966" y="64795"/>
                  </a:lnTo>
                  <a:lnTo>
                    <a:pt x="77914" y="68973"/>
                  </a:lnTo>
                  <a:lnTo>
                    <a:pt x="71869" y="73164"/>
                  </a:lnTo>
                  <a:lnTo>
                    <a:pt x="66497" y="78739"/>
                  </a:lnTo>
                  <a:lnTo>
                    <a:pt x="61112" y="86398"/>
                  </a:lnTo>
                  <a:lnTo>
                    <a:pt x="55740" y="98945"/>
                  </a:lnTo>
                  <a:lnTo>
                    <a:pt x="51041" y="113576"/>
                  </a:lnTo>
                  <a:lnTo>
                    <a:pt x="47015" y="124726"/>
                  </a:lnTo>
                  <a:lnTo>
                    <a:pt x="45669" y="139357"/>
                  </a:lnTo>
                  <a:lnTo>
                    <a:pt x="44322" y="156768"/>
                  </a:lnTo>
                  <a:lnTo>
                    <a:pt x="44322" y="166522"/>
                  </a:lnTo>
                  <a:lnTo>
                    <a:pt x="44322" y="174891"/>
                  </a:lnTo>
                  <a:lnTo>
                    <a:pt x="45669" y="181165"/>
                  </a:lnTo>
                  <a:lnTo>
                    <a:pt x="48361" y="183946"/>
                  </a:lnTo>
                  <a:lnTo>
                    <a:pt x="53733" y="185343"/>
                  </a:lnTo>
                  <a:lnTo>
                    <a:pt x="57086" y="183946"/>
                  </a:lnTo>
                  <a:lnTo>
                    <a:pt x="58432" y="181165"/>
                  </a:lnTo>
                  <a:lnTo>
                    <a:pt x="58432" y="169316"/>
                  </a:lnTo>
                  <a:lnTo>
                    <a:pt x="58432" y="151891"/>
                  </a:lnTo>
                  <a:lnTo>
                    <a:pt x="59778" y="140741"/>
                  </a:lnTo>
                  <a:lnTo>
                    <a:pt x="61112" y="133781"/>
                  </a:lnTo>
                  <a:lnTo>
                    <a:pt x="65150" y="126110"/>
                  </a:lnTo>
                  <a:lnTo>
                    <a:pt x="70523" y="124726"/>
                  </a:lnTo>
                  <a:lnTo>
                    <a:pt x="75895" y="126110"/>
                  </a:lnTo>
                  <a:lnTo>
                    <a:pt x="77914" y="130289"/>
                  </a:lnTo>
                  <a:lnTo>
                    <a:pt x="75895" y="143535"/>
                  </a:lnTo>
                  <a:lnTo>
                    <a:pt x="74548" y="160959"/>
                  </a:lnTo>
                  <a:lnTo>
                    <a:pt x="71869" y="176288"/>
                  </a:lnTo>
                  <a:lnTo>
                    <a:pt x="67830" y="190919"/>
                  </a:lnTo>
                  <a:lnTo>
                    <a:pt x="63804" y="209727"/>
                  </a:lnTo>
                  <a:lnTo>
                    <a:pt x="58432" y="225056"/>
                  </a:lnTo>
                  <a:lnTo>
                    <a:pt x="45669" y="245262"/>
                  </a:lnTo>
                  <a:lnTo>
                    <a:pt x="36271" y="258508"/>
                  </a:lnTo>
                  <a:lnTo>
                    <a:pt x="19469" y="278714"/>
                  </a:lnTo>
                  <a:lnTo>
                    <a:pt x="8051" y="292646"/>
                  </a:lnTo>
                  <a:lnTo>
                    <a:pt x="0" y="305879"/>
                  </a:lnTo>
                  <a:lnTo>
                    <a:pt x="0" y="311454"/>
                  </a:lnTo>
                  <a:lnTo>
                    <a:pt x="8051" y="321906"/>
                  </a:lnTo>
                  <a:lnTo>
                    <a:pt x="20815" y="333057"/>
                  </a:lnTo>
                  <a:lnTo>
                    <a:pt x="33578" y="333057"/>
                  </a:lnTo>
                  <a:lnTo>
                    <a:pt x="36271" y="330276"/>
                  </a:lnTo>
                  <a:lnTo>
                    <a:pt x="30225" y="323303"/>
                  </a:lnTo>
                  <a:lnTo>
                    <a:pt x="24853" y="315633"/>
                  </a:lnTo>
                  <a:lnTo>
                    <a:pt x="24853" y="310057"/>
                  </a:lnTo>
                  <a:lnTo>
                    <a:pt x="33578" y="296824"/>
                  </a:lnTo>
                  <a:lnTo>
                    <a:pt x="47015" y="282892"/>
                  </a:lnTo>
                  <a:lnTo>
                    <a:pt x="67830" y="255714"/>
                  </a:lnTo>
                  <a:lnTo>
                    <a:pt x="85966" y="232727"/>
                  </a:lnTo>
                  <a:lnTo>
                    <a:pt x="92684" y="225056"/>
                  </a:lnTo>
                  <a:lnTo>
                    <a:pt x="96710" y="219481"/>
                  </a:lnTo>
                  <a:lnTo>
                    <a:pt x="137020" y="251536"/>
                  </a:lnTo>
                  <a:lnTo>
                    <a:pt x="174624" y="305879"/>
                  </a:lnTo>
                  <a:lnTo>
                    <a:pt x="185381" y="321906"/>
                  </a:lnTo>
                  <a:lnTo>
                    <a:pt x="190080" y="324700"/>
                  </a:lnTo>
                  <a:lnTo>
                    <a:pt x="196799" y="324700"/>
                  </a:lnTo>
                  <a:lnTo>
                    <a:pt x="203517" y="318427"/>
                  </a:lnTo>
                  <a:lnTo>
                    <a:pt x="212242" y="312851"/>
                  </a:lnTo>
                  <a:lnTo>
                    <a:pt x="218960" y="307276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4105320" y="4719066"/>
            <a:ext cx="2157430" cy="518160"/>
            <a:chOff x="3960621" y="3261102"/>
            <a:chExt cx="1165860" cy="388620"/>
          </a:xfrm>
        </p:grpSpPr>
        <p:sp>
          <p:nvSpPr>
            <p:cNvPr id="80" name="object 80"/>
            <p:cNvSpPr/>
            <p:nvPr/>
          </p:nvSpPr>
          <p:spPr>
            <a:xfrm>
              <a:off x="4285488" y="3326891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5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68"/>
                  </a:lnTo>
                  <a:lnTo>
                    <a:pt x="226326" y="315468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285487" y="3326889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4285487" y="3326889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5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8"/>
                  </a:lnTo>
                  <a:lnTo>
                    <a:pt x="0" y="315468"/>
                  </a:lnTo>
                  <a:lnTo>
                    <a:pt x="0" y="75425"/>
                  </a:lnTo>
                  <a:close/>
                </a:path>
                <a:path w="302260" h="315595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5">
                  <a:moveTo>
                    <a:pt x="226326" y="75425"/>
                  </a:moveTo>
                  <a:lnTo>
                    <a:pt x="226326" y="315468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3" name="object 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7717" y="3261102"/>
              <a:ext cx="245872" cy="78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4" name="object 84"/>
            <p:cNvSpPr/>
            <p:nvPr/>
          </p:nvSpPr>
          <p:spPr>
            <a:xfrm>
              <a:off x="4322825" y="3472427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4">
                  <a:moveTo>
                    <a:pt x="139039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8"/>
                  </a:lnTo>
                  <a:lnTo>
                    <a:pt x="139039" y="71628"/>
                  </a:lnTo>
                  <a:lnTo>
                    <a:pt x="160020" y="50660"/>
                  </a:lnTo>
                  <a:lnTo>
                    <a:pt x="160020" y="20980"/>
                  </a:lnTo>
                  <a:lnTo>
                    <a:pt x="13903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4322825" y="3472427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4">
                  <a:moveTo>
                    <a:pt x="0" y="20980"/>
                  </a:moveTo>
                  <a:lnTo>
                    <a:pt x="20967" y="0"/>
                  </a:lnTo>
                  <a:lnTo>
                    <a:pt x="139039" y="0"/>
                  </a:lnTo>
                  <a:lnTo>
                    <a:pt x="160020" y="20980"/>
                  </a:lnTo>
                  <a:lnTo>
                    <a:pt x="160020" y="50660"/>
                  </a:lnTo>
                  <a:lnTo>
                    <a:pt x="139039" y="71628"/>
                  </a:lnTo>
                  <a:lnTo>
                    <a:pt x="20967" y="71628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9429" y="3300920"/>
              <a:ext cx="307850" cy="3132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7" name="object 87"/>
            <p:cNvSpPr/>
            <p:nvPr/>
          </p:nvSpPr>
          <p:spPr>
            <a:xfrm>
              <a:off x="3966971" y="3404603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191015" y="3329937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20">
                  <a:moveTo>
                    <a:pt x="74663" y="0"/>
                  </a:moveTo>
                  <a:lnTo>
                    <a:pt x="0" y="74663"/>
                  </a:lnTo>
                  <a:lnTo>
                    <a:pt x="0" y="312420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3966971" y="3329937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29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3966971" y="3329937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20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20"/>
                  </a:lnTo>
                  <a:lnTo>
                    <a:pt x="0" y="312420"/>
                  </a:lnTo>
                  <a:lnTo>
                    <a:pt x="0" y="74663"/>
                  </a:lnTo>
                  <a:close/>
                </a:path>
                <a:path w="299085" h="312420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1" name="object 9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14469" y="3264150"/>
              <a:ext cx="257555" cy="378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2" name="object 92"/>
            <p:cNvSpPr/>
            <p:nvPr/>
          </p:nvSpPr>
          <p:spPr>
            <a:xfrm>
              <a:off x="4899663" y="3311648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4">
                  <a:moveTo>
                    <a:pt x="106794" y="0"/>
                  </a:move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4322" y="156057"/>
                  </a:lnTo>
                  <a:lnTo>
                    <a:pt x="44322" y="174091"/>
                  </a:lnTo>
                  <a:lnTo>
                    <a:pt x="45669" y="180339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39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7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85381" y="320446"/>
                  </a:lnTo>
                  <a:lnTo>
                    <a:pt x="190080" y="323214"/>
                  </a:lnTo>
                  <a:lnTo>
                    <a:pt x="196799" y="323214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2"/>
                  </a:lnTo>
                  <a:lnTo>
                    <a:pt x="134327" y="192824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1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7"/>
                  </a:lnTo>
                  <a:lnTo>
                    <a:pt x="131648" y="27050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6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4899663" y="3311648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4">
                  <a:moveTo>
                    <a:pt x="218960" y="305879"/>
                  </a:move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2"/>
                  </a:lnTo>
                  <a:lnTo>
                    <a:pt x="148437" y="217093"/>
                  </a:lnTo>
                  <a:lnTo>
                    <a:pt x="124929" y="172707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2689" y="152590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1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7"/>
                  </a:lnTo>
                  <a:lnTo>
                    <a:pt x="131648" y="27050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6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6710" y="40233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5669" y="138722"/>
                  </a:lnTo>
                  <a:lnTo>
                    <a:pt x="44322" y="156057"/>
                  </a:lnTo>
                  <a:lnTo>
                    <a:pt x="44322" y="165773"/>
                  </a:lnTo>
                  <a:lnTo>
                    <a:pt x="44322" y="174091"/>
                  </a:lnTo>
                  <a:lnTo>
                    <a:pt x="45669" y="180339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39"/>
                  </a:lnTo>
                  <a:lnTo>
                    <a:pt x="58432" y="168541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19469" y="277444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7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74624" y="304495"/>
                  </a:lnTo>
                  <a:lnTo>
                    <a:pt x="185381" y="320446"/>
                  </a:lnTo>
                  <a:lnTo>
                    <a:pt x="190080" y="323214"/>
                  </a:lnTo>
                  <a:lnTo>
                    <a:pt x="196799" y="323214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6215070" y="2554186"/>
            <a:ext cx="5836575" cy="3341085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398770" marR="6773" indent="-382684">
              <a:spcBef>
                <a:spcPts val="133"/>
              </a:spcBef>
              <a:buFont typeface="Arial"/>
              <a:buChar char="•"/>
              <a:tabLst>
                <a:tab pos="398770" algn="l"/>
                <a:tab pos="399617" algn="l"/>
              </a:tabLst>
            </a:pPr>
            <a:r>
              <a:rPr sz="2400" spc="-7" dirty="0">
                <a:latin typeface="Calibri"/>
                <a:cs typeface="Calibri"/>
              </a:rPr>
              <a:t>Pipelining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doesn’t help </a:t>
            </a:r>
            <a:r>
              <a:rPr sz="2400" spc="-13" dirty="0">
                <a:latin typeface="Calibri"/>
                <a:cs typeface="Calibri"/>
              </a:rPr>
              <a:t>latency </a:t>
            </a:r>
            <a:r>
              <a:rPr sz="2400" spc="-5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of single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task, </a:t>
            </a:r>
            <a:r>
              <a:rPr sz="2400" spc="-7" dirty="0">
                <a:latin typeface="Calibri"/>
                <a:cs typeface="Calibri"/>
              </a:rPr>
              <a:t>it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helps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throughput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of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entire </a:t>
            </a:r>
            <a:r>
              <a:rPr sz="2400" spc="-7" dirty="0">
                <a:latin typeface="Calibri"/>
                <a:cs typeface="Calibri"/>
              </a:rPr>
              <a:t>workload</a:t>
            </a:r>
            <a:endParaRPr sz="2400" dirty="0">
              <a:latin typeface="Calibri"/>
              <a:cs typeface="Calibri"/>
            </a:endParaRPr>
          </a:p>
          <a:p>
            <a:pPr marL="398770" marR="59265" indent="-382684">
              <a:buFont typeface="Arial"/>
              <a:buChar char="•"/>
              <a:tabLst>
                <a:tab pos="398770" algn="l"/>
                <a:tab pos="399617" algn="l"/>
              </a:tabLst>
            </a:pPr>
            <a:r>
              <a:rPr sz="2400" spc="-7" dirty="0">
                <a:latin typeface="Calibri"/>
                <a:cs typeface="Calibri"/>
              </a:rPr>
              <a:t>Multiple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tasks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operating </a:t>
            </a:r>
            <a:r>
              <a:rPr sz="2400" spc="-7" dirty="0">
                <a:latin typeface="Calibri"/>
                <a:cs typeface="Calibri"/>
              </a:rPr>
              <a:t> simultaneously using </a:t>
            </a: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52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resources</a:t>
            </a:r>
            <a:endParaRPr sz="2400" dirty="0">
              <a:latin typeface="Calibri"/>
              <a:cs typeface="Calibri"/>
            </a:endParaRPr>
          </a:p>
          <a:p>
            <a:pPr marL="398770" marR="993115" indent="-382684">
              <a:buFont typeface="Arial"/>
              <a:buChar char="•"/>
              <a:tabLst>
                <a:tab pos="398770" algn="l"/>
                <a:tab pos="399617" algn="l"/>
              </a:tabLst>
            </a:pPr>
            <a:r>
              <a:rPr sz="2400" spc="-20" dirty="0">
                <a:latin typeface="Calibri"/>
                <a:cs typeface="Calibri"/>
              </a:rPr>
              <a:t>Potential</a:t>
            </a:r>
            <a:r>
              <a:rPr sz="2400" spc="-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speedup</a:t>
            </a:r>
            <a:r>
              <a:rPr sz="2400" spc="-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of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pipe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stages</a:t>
            </a:r>
            <a:endParaRPr sz="2400" dirty="0">
              <a:latin typeface="Calibri"/>
              <a:cs typeface="Calibri"/>
            </a:endParaRPr>
          </a:p>
          <a:p>
            <a:pPr marL="398770" marR="621438" indent="-382684" algn="just">
              <a:buFont typeface="Arial"/>
              <a:buChar char="•"/>
              <a:tabLst>
                <a:tab pos="399617" algn="l"/>
              </a:tabLst>
            </a:pPr>
            <a:r>
              <a:rPr sz="2400" spc="-7" dirty="0">
                <a:latin typeface="Calibri"/>
                <a:cs typeface="Calibri"/>
              </a:rPr>
              <a:t>Time </a:t>
            </a:r>
            <a:r>
              <a:rPr sz="2400" spc="-13" dirty="0">
                <a:latin typeface="Calibri"/>
                <a:cs typeface="Calibri"/>
              </a:rPr>
              <a:t>to </a:t>
            </a:r>
            <a:r>
              <a:rPr sz="2400" spc="-7" dirty="0">
                <a:latin typeface="Calibri"/>
                <a:cs typeface="Calibri"/>
              </a:rPr>
              <a:t>“fill” pipeline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time </a:t>
            </a:r>
            <a:r>
              <a:rPr sz="2400" spc="-13" dirty="0">
                <a:latin typeface="Calibri"/>
                <a:cs typeface="Calibri"/>
              </a:rPr>
              <a:t>to </a:t>
            </a:r>
            <a:r>
              <a:rPr sz="2400" spc="-27" dirty="0">
                <a:latin typeface="Calibri"/>
                <a:cs typeface="Calibri"/>
              </a:rPr>
              <a:t>“drain” </a:t>
            </a:r>
            <a:r>
              <a:rPr sz="2400" spc="-7" dirty="0">
                <a:latin typeface="Calibri"/>
                <a:cs typeface="Calibri"/>
              </a:rPr>
              <a:t>it reduces </a:t>
            </a:r>
            <a:r>
              <a:rPr sz="2400" spc="-5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speedup:</a:t>
            </a:r>
          </a:p>
          <a:p>
            <a:pPr marL="398770" algn="just"/>
            <a:r>
              <a:rPr sz="2400" spc="-7" dirty="0">
                <a:latin typeface="Calibri"/>
                <a:cs typeface="Calibri"/>
              </a:rPr>
              <a:t>2.3X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v.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4X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this </a:t>
            </a:r>
            <a:r>
              <a:rPr sz="2400" spc="-13" dirty="0"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130627" y="6594174"/>
            <a:ext cx="10236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8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sz="1467" b="1" spc="-80" dirty="0">
                <a:solidFill>
                  <a:srgbClr val="FFFFFF"/>
                </a:solidFill>
                <a:latin typeface="Trebuchet MS"/>
                <a:cs typeface="Trebuchet MS"/>
              </a:rPr>
              <a:pPr marL="16933">
                <a:spcBef>
                  <a:spcPts val="60"/>
                </a:spcBef>
              </a:pPr>
              <a:t>34</a:t>
            </a:fld>
            <a:r>
              <a:rPr sz="1467" b="1" spc="-8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97" name="Slide Number Placeholder 96">
            <a:extLst>
              <a:ext uri="{FF2B5EF4-FFF2-40B4-BE49-F238E27FC236}">
                <a16:creationId xmlns:a16="http://schemas.microsoft.com/office/drawing/2014/main" id="{80C7A26C-54CE-4F37-92BF-7E6FA4EF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-229775"/>
            <a:ext cx="4315460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Sequential Laundry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8897" y="2065487"/>
            <a:ext cx="176953" cy="132916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20319">
              <a:spcBef>
                <a:spcPts val="127"/>
              </a:spcBef>
            </a:pPr>
            <a:r>
              <a:rPr sz="2133" b="1" i="1" spc="-7" dirty="0">
                <a:latin typeface="Calibri"/>
                <a:cs typeface="Calibri"/>
              </a:rPr>
              <a:t>T</a:t>
            </a:r>
            <a:endParaRPr sz="2133">
              <a:latin typeface="Calibri"/>
              <a:cs typeface="Calibri"/>
            </a:endParaRPr>
          </a:p>
          <a:p>
            <a:pPr marL="22859" marR="6773" indent="-6773" algn="just"/>
            <a:r>
              <a:rPr sz="2133" b="1" i="1" spc="-7" dirty="0">
                <a:latin typeface="Calibri"/>
                <a:cs typeface="Calibri"/>
              </a:rPr>
              <a:t>a  s </a:t>
            </a:r>
            <a:r>
              <a:rPr sz="2133" b="1" i="1" spc="-467" dirty="0">
                <a:latin typeface="Calibri"/>
                <a:cs typeface="Calibri"/>
              </a:rPr>
              <a:t> </a:t>
            </a:r>
            <a:r>
              <a:rPr sz="2133" b="1" i="1" spc="-7" dirty="0">
                <a:latin typeface="Calibri"/>
                <a:cs typeface="Calibri"/>
              </a:rPr>
              <a:t>k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50790" y="3691076"/>
            <a:ext cx="215053" cy="16573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i="1" spc="-7" dirty="0">
                <a:latin typeface="Calibri"/>
                <a:cs typeface="Calibri"/>
              </a:rPr>
              <a:t>O</a:t>
            </a:r>
            <a:endParaRPr sz="2133">
              <a:latin typeface="Calibri"/>
              <a:cs typeface="Calibri"/>
            </a:endParaRPr>
          </a:p>
          <a:p>
            <a:pPr marL="34711" marR="26246" indent="23706" algn="just"/>
            <a:r>
              <a:rPr sz="2133" b="1" i="1" spc="-7" dirty="0">
                <a:latin typeface="Calibri"/>
                <a:cs typeface="Calibri"/>
              </a:rPr>
              <a:t>r </a:t>
            </a:r>
            <a:r>
              <a:rPr sz="2133" b="1" i="1" spc="-467" dirty="0">
                <a:latin typeface="Calibri"/>
                <a:cs typeface="Calibri"/>
              </a:rPr>
              <a:t> </a:t>
            </a:r>
            <a:r>
              <a:rPr sz="2133" b="1" i="1" spc="-7" dirty="0">
                <a:latin typeface="Calibri"/>
                <a:cs typeface="Calibri"/>
              </a:rPr>
              <a:t>d  e  r</a:t>
            </a:r>
            <a:endParaRPr sz="2133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157810" y="1562270"/>
          <a:ext cx="2924384" cy="368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84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3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C5DBC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3424552" y="2154259"/>
            <a:ext cx="594360" cy="3213947"/>
            <a:chOff x="2568414" y="1615694"/>
            <a:chExt cx="445770" cy="2410460"/>
          </a:xfrm>
        </p:grpSpPr>
        <p:sp>
          <p:nvSpPr>
            <p:cNvPr id="7" name="object 7"/>
            <p:cNvSpPr/>
            <p:nvPr/>
          </p:nvSpPr>
          <p:spPr>
            <a:xfrm>
              <a:off x="2597657" y="1628394"/>
              <a:ext cx="9525" cy="2334260"/>
            </a:xfrm>
            <a:custGeom>
              <a:avLst/>
              <a:gdLst/>
              <a:ahLst/>
              <a:cxnLst/>
              <a:rect l="l" t="t" r="r" b="b"/>
              <a:pathLst>
                <a:path w="9525" h="2334260">
                  <a:moveTo>
                    <a:pt x="0" y="0"/>
                  </a:moveTo>
                  <a:lnTo>
                    <a:pt x="8902" y="2333752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568414" y="3949302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292"/>
                  </a:lnTo>
                  <a:lnTo>
                    <a:pt x="38392" y="7633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659379" y="1819654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323532" y="0"/>
                  </a:moveTo>
                  <a:lnTo>
                    <a:pt x="236550" y="17906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100"/>
                  </a:lnTo>
                  <a:lnTo>
                    <a:pt x="97586" y="0"/>
                  </a:lnTo>
                  <a:lnTo>
                    <a:pt x="98653" y="16713"/>
                  </a:lnTo>
                  <a:lnTo>
                    <a:pt x="42430" y="4775"/>
                  </a:lnTo>
                  <a:lnTo>
                    <a:pt x="121983" y="99047"/>
                  </a:lnTo>
                  <a:lnTo>
                    <a:pt x="108204" y="102628"/>
                  </a:lnTo>
                  <a:lnTo>
                    <a:pt x="66827" y="118148"/>
                  </a:lnTo>
                  <a:lnTo>
                    <a:pt x="25463" y="153949"/>
                  </a:lnTo>
                  <a:lnTo>
                    <a:pt x="3187" y="201675"/>
                  </a:lnTo>
                  <a:lnTo>
                    <a:pt x="0" y="227939"/>
                  </a:lnTo>
                  <a:lnTo>
                    <a:pt x="1054" y="239864"/>
                  </a:lnTo>
                  <a:lnTo>
                    <a:pt x="13792" y="276859"/>
                  </a:lnTo>
                  <a:lnTo>
                    <a:pt x="43497" y="312661"/>
                  </a:lnTo>
                  <a:lnTo>
                    <a:pt x="77431" y="334149"/>
                  </a:lnTo>
                  <a:lnTo>
                    <a:pt x="114566" y="347268"/>
                  </a:lnTo>
                  <a:lnTo>
                    <a:pt x="141084" y="350850"/>
                  </a:lnTo>
                  <a:lnTo>
                    <a:pt x="200482" y="350850"/>
                  </a:lnTo>
                  <a:lnTo>
                    <a:pt x="250342" y="342493"/>
                  </a:lnTo>
                  <a:lnTo>
                    <a:pt x="297014" y="318630"/>
                  </a:lnTo>
                  <a:lnTo>
                    <a:pt x="329895" y="282828"/>
                  </a:lnTo>
                  <a:lnTo>
                    <a:pt x="346875" y="238671"/>
                  </a:lnTo>
                  <a:lnTo>
                    <a:pt x="347929" y="223164"/>
                  </a:lnTo>
                  <a:lnTo>
                    <a:pt x="346875" y="207644"/>
                  </a:lnTo>
                  <a:lnTo>
                    <a:pt x="320357" y="150367"/>
                  </a:lnTo>
                  <a:lnTo>
                    <a:pt x="290652" y="124117"/>
                  </a:lnTo>
                  <a:lnTo>
                    <a:pt x="253530" y="106210"/>
                  </a:lnTo>
                  <a:lnTo>
                    <a:pt x="217462" y="99047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59379" y="1819654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42430" y="4775"/>
                  </a:moveTo>
                  <a:lnTo>
                    <a:pt x="98653" y="16713"/>
                  </a:lnTo>
                  <a:lnTo>
                    <a:pt x="97586" y="0"/>
                  </a:lnTo>
                  <a:lnTo>
                    <a:pt x="165481" y="19100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906"/>
                  </a:lnTo>
                  <a:lnTo>
                    <a:pt x="323532" y="0"/>
                  </a:lnTo>
                  <a:lnTo>
                    <a:pt x="217462" y="99047"/>
                  </a:lnTo>
                  <a:lnTo>
                    <a:pt x="228066" y="100241"/>
                  </a:lnTo>
                  <a:lnTo>
                    <a:pt x="239737" y="102628"/>
                  </a:lnTo>
                  <a:lnTo>
                    <a:pt x="253530" y="106210"/>
                  </a:lnTo>
                  <a:lnTo>
                    <a:pt x="265188" y="110985"/>
                  </a:lnTo>
                  <a:lnTo>
                    <a:pt x="278980" y="118148"/>
                  </a:lnTo>
                  <a:lnTo>
                    <a:pt x="290652" y="124117"/>
                  </a:lnTo>
                  <a:lnTo>
                    <a:pt x="302323" y="132460"/>
                  </a:lnTo>
                  <a:lnTo>
                    <a:pt x="311873" y="142011"/>
                  </a:lnTo>
                  <a:lnTo>
                    <a:pt x="320357" y="150367"/>
                  </a:lnTo>
                  <a:lnTo>
                    <a:pt x="327774" y="161112"/>
                  </a:lnTo>
                  <a:lnTo>
                    <a:pt x="335203" y="171843"/>
                  </a:lnTo>
                  <a:lnTo>
                    <a:pt x="340512" y="184975"/>
                  </a:lnTo>
                  <a:lnTo>
                    <a:pt x="344754" y="196913"/>
                  </a:lnTo>
                  <a:lnTo>
                    <a:pt x="346875" y="207644"/>
                  </a:lnTo>
                  <a:lnTo>
                    <a:pt x="347929" y="223164"/>
                  </a:lnTo>
                  <a:lnTo>
                    <a:pt x="346875" y="238671"/>
                  </a:lnTo>
                  <a:lnTo>
                    <a:pt x="343687" y="250609"/>
                  </a:lnTo>
                  <a:lnTo>
                    <a:pt x="340512" y="262547"/>
                  </a:lnTo>
                  <a:lnTo>
                    <a:pt x="309753" y="307886"/>
                  </a:lnTo>
                  <a:lnTo>
                    <a:pt x="272618" y="332955"/>
                  </a:lnTo>
                  <a:lnTo>
                    <a:pt x="228066" y="348462"/>
                  </a:lnTo>
                  <a:lnTo>
                    <a:pt x="213220" y="349656"/>
                  </a:lnTo>
                  <a:lnTo>
                    <a:pt x="200482" y="350850"/>
                  </a:lnTo>
                  <a:lnTo>
                    <a:pt x="141084" y="350850"/>
                  </a:lnTo>
                  <a:lnTo>
                    <a:pt x="129413" y="349656"/>
                  </a:lnTo>
                  <a:lnTo>
                    <a:pt x="77431" y="334149"/>
                  </a:lnTo>
                  <a:lnTo>
                    <a:pt x="43497" y="312661"/>
                  </a:lnTo>
                  <a:lnTo>
                    <a:pt x="13792" y="276859"/>
                  </a:lnTo>
                  <a:lnTo>
                    <a:pt x="4241" y="250609"/>
                  </a:lnTo>
                  <a:lnTo>
                    <a:pt x="1054" y="239864"/>
                  </a:lnTo>
                  <a:lnTo>
                    <a:pt x="0" y="227939"/>
                  </a:lnTo>
                  <a:lnTo>
                    <a:pt x="1054" y="218389"/>
                  </a:lnTo>
                  <a:lnTo>
                    <a:pt x="3187" y="201675"/>
                  </a:lnTo>
                  <a:lnTo>
                    <a:pt x="25463" y="153949"/>
                  </a:lnTo>
                  <a:lnTo>
                    <a:pt x="66827" y="118148"/>
                  </a:lnTo>
                  <a:lnTo>
                    <a:pt x="108204" y="102628"/>
                  </a:lnTo>
                  <a:lnTo>
                    <a:pt x="121983" y="99047"/>
                  </a:lnTo>
                  <a:lnTo>
                    <a:pt x="42430" y="4775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46167" y="2085153"/>
            <a:ext cx="3229187" cy="631797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lnSpc>
                <a:spcPts val="2433"/>
              </a:lnSpc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33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7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0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80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320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7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30</a:t>
            </a:r>
            <a:r>
              <a:rPr sz="2133" b="1" spc="727" dirty="0">
                <a:latin typeface="Calibri"/>
                <a:cs typeface="Calibri"/>
              </a:rPr>
              <a:t> </a:t>
            </a:r>
            <a:r>
              <a:rPr sz="2133" b="1" spc="-13" dirty="0">
                <a:latin typeface="Calibri"/>
                <a:cs typeface="Calibri"/>
              </a:rPr>
              <a:t>30</a:t>
            </a:r>
            <a:endParaRPr sz="2133">
              <a:latin typeface="Calibri"/>
              <a:cs typeface="Calibri"/>
            </a:endParaRPr>
          </a:p>
          <a:p>
            <a:pPr marL="2103914">
              <a:lnSpc>
                <a:spcPts val="2433"/>
              </a:lnSpc>
            </a:pPr>
            <a:r>
              <a:rPr sz="2133" i="1" spc="-7" dirty="0">
                <a:latin typeface="Calibri"/>
                <a:cs typeface="Calibri"/>
              </a:rPr>
              <a:t>Time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886" y="942155"/>
            <a:ext cx="613833" cy="3444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6</a:t>
            </a:r>
            <a:r>
              <a:rPr sz="2133" b="1" spc="-9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PM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47651" y="1291336"/>
            <a:ext cx="3379893" cy="264160"/>
            <a:chOff x="3110738" y="968502"/>
            <a:chExt cx="2534920" cy="198120"/>
          </a:xfrm>
        </p:grpSpPr>
        <p:sp>
          <p:nvSpPr>
            <p:cNvPr id="14" name="object 14"/>
            <p:cNvSpPr/>
            <p:nvPr/>
          </p:nvSpPr>
          <p:spPr>
            <a:xfrm>
              <a:off x="3123438" y="968502"/>
              <a:ext cx="0" cy="198120"/>
            </a:xfrm>
            <a:custGeom>
              <a:avLst/>
              <a:gdLst/>
              <a:ahLst/>
              <a:cxnLst/>
              <a:rect l="l" t="t" r="r" b="b"/>
              <a:pathLst>
                <a:path h="198119">
                  <a:moveTo>
                    <a:pt x="0" y="0"/>
                  </a:moveTo>
                  <a:lnTo>
                    <a:pt x="0" y="19812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131058" y="1082802"/>
              <a:ext cx="2451100" cy="20955"/>
            </a:xfrm>
            <a:custGeom>
              <a:avLst/>
              <a:gdLst/>
              <a:ahLst/>
              <a:cxnLst/>
              <a:rect l="l" t="t" r="r" b="b"/>
              <a:pathLst>
                <a:path w="2451100" h="20955">
                  <a:moveTo>
                    <a:pt x="0" y="0"/>
                  </a:moveTo>
                  <a:lnTo>
                    <a:pt x="2451100" y="20802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569137" y="1065389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647" y="0"/>
                  </a:moveTo>
                  <a:lnTo>
                    <a:pt x="0" y="76200"/>
                  </a:lnTo>
                  <a:lnTo>
                    <a:pt x="76517" y="38747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43121" y="959616"/>
            <a:ext cx="171027" cy="3444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7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56052" y="951779"/>
            <a:ext cx="171027" cy="3444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8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03845" y="978804"/>
            <a:ext cx="171027" cy="3444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9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70562" y="962859"/>
            <a:ext cx="306493" cy="3444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13" dirty="0">
                <a:latin typeface="Calibri"/>
                <a:cs typeface="Calibri"/>
              </a:rPr>
              <a:t>10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80675" y="2522463"/>
            <a:ext cx="229447" cy="3444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A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45501" y="3090337"/>
            <a:ext cx="480907" cy="483447"/>
            <a:chOff x="2659126" y="2317752"/>
            <a:chExt cx="360680" cy="362585"/>
          </a:xfrm>
        </p:grpSpPr>
        <p:sp>
          <p:nvSpPr>
            <p:cNvPr id="23" name="object 23"/>
            <p:cNvSpPr/>
            <p:nvPr/>
          </p:nvSpPr>
          <p:spPr>
            <a:xfrm>
              <a:off x="2665476" y="23241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6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8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5"/>
                  </a:lnTo>
                  <a:lnTo>
                    <a:pt x="329895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0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665476" y="23241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42430" y="4749"/>
                  </a:moveTo>
                  <a:lnTo>
                    <a:pt x="98653" y="16636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0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27774" y="160400"/>
                  </a:lnTo>
                  <a:lnTo>
                    <a:pt x="335203" y="171094"/>
                  </a:lnTo>
                  <a:lnTo>
                    <a:pt x="340512" y="184162"/>
                  </a:lnTo>
                  <a:lnTo>
                    <a:pt x="344754" y="196049"/>
                  </a:lnTo>
                  <a:lnTo>
                    <a:pt x="346875" y="206743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8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86135" y="3193979"/>
            <a:ext cx="229447" cy="3444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B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529244" y="3750731"/>
            <a:ext cx="480907" cy="485140"/>
            <a:chOff x="2646933" y="2813048"/>
            <a:chExt cx="360680" cy="363855"/>
          </a:xfrm>
        </p:grpSpPr>
        <p:sp>
          <p:nvSpPr>
            <p:cNvPr id="27" name="object 27"/>
            <p:cNvSpPr/>
            <p:nvPr/>
          </p:nvSpPr>
          <p:spPr>
            <a:xfrm>
              <a:off x="2653283" y="2819398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323532" y="0"/>
                  </a:moveTo>
                  <a:lnTo>
                    <a:pt x="236550" y="17907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100"/>
                  </a:lnTo>
                  <a:lnTo>
                    <a:pt x="97586" y="0"/>
                  </a:lnTo>
                  <a:lnTo>
                    <a:pt x="98653" y="16713"/>
                  </a:lnTo>
                  <a:lnTo>
                    <a:pt x="42430" y="4775"/>
                  </a:lnTo>
                  <a:lnTo>
                    <a:pt x="121983" y="99047"/>
                  </a:lnTo>
                  <a:lnTo>
                    <a:pt x="108204" y="102628"/>
                  </a:lnTo>
                  <a:lnTo>
                    <a:pt x="66827" y="118148"/>
                  </a:lnTo>
                  <a:lnTo>
                    <a:pt x="25463" y="153949"/>
                  </a:lnTo>
                  <a:lnTo>
                    <a:pt x="3187" y="201676"/>
                  </a:lnTo>
                  <a:lnTo>
                    <a:pt x="0" y="227939"/>
                  </a:lnTo>
                  <a:lnTo>
                    <a:pt x="1054" y="239864"/>
                  </a:lnTo>
                  <a:lnTo>
                    <a:pt x="13792" y="276860"/>
                  </a:lnTo>
                  <a:lnTo>
                    <a:pt x="43497" y="312661"/>
                  </a:lnTo>
                  <a:lnTo>
                    <a:pt x="77431" y="334149"/>
                  </a:lnTo>
                  <a:lnTo>
                    <a:pt x="114566" y="347268"/>
                  </a:lnTo>
                  <a:lnTo>
                    <a:pt x="141084" y="350850"/>
                  </a:lnTo>
                  <a:lnTo>
                    <a:pt x="200482" y="350850"/>
                  </a:lnTo>
                  <a:lnTo>
                    <a:pt x="250342" y="342493"/>
                  </a:lnTo>
                  <a:lnTo>
                    <a:pt x="297014" y="318630"/>
                  </a:lnTo>
                  <a:lnTo>
                    <a:pt x="329895" y="282829"/>
                  </a:lnTo>
                  <a:lnTo>
                    <a:pt x="346875" y="238671"/>
                  </a:lnTo>
                  <a:lnTo>
                    <a:pt x="347929" y="223164"/>
                  </a:lnTo>
                  <a:lnTo>
                    <a:pt x="346875" y="207645"/>
                  </a:lnTo>
                  <a:lnTo>
                    <a:pt x="320357" y="150368"/>
                  </a:lnTo>
                  <a:lnTo>
                    <a:pt x="290652" y="124117"/>
                  </a:lnTo>
                  <a:lnTo>
                    <a:pt x="253530" y="106210"/>
                  </a:lnTo>
                  <a:lnTo>
                    <a:pt x="217462" y="99047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53283" y="2819398"/>
              <a:ext cx="347980" cy="351155"/>
            </a:xfrm>
            <a:custGeom>
              <a:avLst/>
              <a:gdLst/>
              <a:ahLst/>
              <a:cxnLst/>
              <a:rect l="l" t="t" r="r" b="b"/>
              <a:pathLst>
                <a:path w="347980" h="351155">
                  <a:moveTo>
                    <a:pt x="42430" y="4775"/>
                  </a:moveTo>
                  <a:lnTo>
                    <a:pt x="98653" y="16713"/>
                  </a:lnTo>
                  <a:lnTo>
                    <a:pt x="97586" y="0"/>
                  </a:lnTo>
                  <a:lnTo>
                    <a:pt x="165481" y="19100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907"/>
                  </a:lnTo>
                  <a:lnTo>
                    <a:pt x="323532" y="0"/>
                  </a:lnTo>
                  <a:lnTo>
                    <a:pt x="217462" y="99047"/>
                  </a:lnTo>
                  <a:lnTo>
                    <a:pt x="228066" y="100241"/>
                  </a:lnTo>
                  <a:lnTo>
                    <a:pt x="239737" y="102628"/>
                  </a:lnTo>
                  <a:lnTo>
                    <a:pt x="253530" y="106210"/>
                  </a:lnTo>
                  <a:lnTo>
                    <a:pt x="265188" y="110985"/>
                  </a:lnTo>
                  <a:lnTo>
                    <a:pt x="278980" y="118148"/>
                  </a:lnTo>
                  <a:lnTo>
                    <a:pt x="290652" y="124117"/>
                  </a:lnTo>
                  <a:lnTo>
                    <a:pt x="302323" y="132461"/>
                  </a:lnTo>
                  <a:lnTo>
                    <a:pt x="311873" y="142011"/>
                  </a:lnTo>
                  <a:lnTo>
                    <a:pt x="320357" y="150368"/>
                  </a:lnTo>
                  <a:lnTo>
                    <a:pt x="327774" y="161112"/>
                  </a:lnTo>
                  <a:lnTo>
                    <a:pt x="335203" y="171843"/>
                  </a:lnTo>
                  <a:lnTo>
                    <a:pt x="340512" y="184975"/>
                  </a:lnTo>
                  <a:lnTo>
                    <a:pt x="344754" y="196913"/>
                  </a:lnTo>
                  <a:lnTo>
                    <a:pt x="346875" y="207645"/>
                  </a:lnTo>
                  <a:lnTo>
                    <a:pt x="347929" y="223164"/>
                  </a:lnTo>
                  <a:lnTo>
                    <a:pt x="346875" y="238671"/>
                  </a:lnTo>
                  <a:lnTo>
                    <a:pt x="343687" y="250609"/>
                  </a:lnTo>
                  <a:lnTo>
                    <a:pt x="340512" y="262547"/>
                  </a:lnTo>
                  <a:lnTo>
                    <a:pt x="309753" y="307886"/>
                  </a:lnTo>
                  <a:lnTo>
                    <a:pt x="272618" y="332955"/>
                  </a:lnTo>
                  <a:lnTo>
                    <a:pt x="228066" y="348462"/>
                  </a:lnTo>
                  <a:lnTo>
                    <a:pt x="213220" y="349656"/>
                  </a:lnTo>
                  <a:lnTo>
                    <a:pt x="200482" y="350850"/>
                  </a:lnTo>
                  <a:lnTo>
                    <a:pt x="141084" y="350850"/>
                  </a:lnTo>
                  <a:lnTo>
                    <a:pt x="129413" y="349656"/>
                  </a:lnTo>
                  <a:lnTo>
                    <a:pt x="77431" y="334149"/>
                  </a:lnTo>
                  <a:lnTo>
                    <a:pt x="43497" y="312661"/>
                  </a:lnTo>
                  <a:lnTo>
                    <a:pt x="13792" y="276860"/>
                  </a:lnTo>
                  <a:lnTo>
                    <a:pt x="4241" y="250609"/>
                  </a:lnTo>
                  <a:lnTo>
                    <a:pt x="1054" y="239864"/>
                  </a:lnTo>
                  <a:lnTo>
                    <a:pt x="0" y="227939"/>
                  </a:lnTo>
                  <a:lnTo>
                    <a:pt x="1054" y="218389"/>
                  </a:lnTo>
                  <a:lnTo>
                    <a:pt x="3187" y="201676"/>
                  </a:lnTo>
                  <a:lnTo>
                    <a:pt x="25463" y="153949"/>
                  </a:lnTo>
                  <a:lnTo>
                    <a:pt x="66827" y="118148"/>
                  </a:lnTo>
                  <a:lnTo>
                    <a:pt x="108204" y="102628"/>
                  </a:lnTo>
                  <a:lnTo>
                    <a:pt x="121983" y="99047"/>
                  </a:lnTo>
                  <a:lnTo>
                    <a:pt x="42430" y="4775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68673" y="3855968"/>
            <a:ext cx="229447" cy="3444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C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39405" y="4411137"/>
            <a:ext cx="480907" cy="483447"/>
            <a:chOff x="2654554" y="3308352"/>
            <a:chExt cx="360680" cy="362585"/>
          </a:xfrm>
        </p:grpSpPr>
        <p:sp>
          <p:nvSpPr>
            <p:cNvPr id="31" name="object 31"/>
            <p:cNvSpPr/>
            <p:nvPr/>
          </p:nvSpPr>
          <p:spPr>
            <a:xfrm>
              <a:off x="2660904" y="33147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323532" y="0"/>
                  </a:moveTo>
                  <a:lnTo>
                    <a:pt x="236550" y="17818"/>
                  </a:lnTo>
                  <a:lnTo>
                    <a:pt x="237617" y="0"/>
                  </a:lnTo>
                  <a:lnTo>
                    <a:pt x="165481" y="0"/>
                  </a:lnTo>
                  <a:lnTo>
                    <a:pt x="165481" y="19011"/>
                  </a:lnTo>
                  <a:lnTo>
                    <a:pt x="97586" y="0"/>
                  </a:lnTo>
                  <a:lnTo>
                    <a:pt x="98653" y="16636"/>
                  </a:lnTo>
                  <a:lnTo>
                    <a:pt x="42430" y="4749"/>
                  </a:lnTo>
                  <a:lnTo>
                    <a:pt x="121983" y="98615"/>
                  </a:lnTo>
                  <a:lnTo>
                    <a:pt x="108204" y="102184"/>
                  </a:lnTo>
                  <a:lnTo>
                    <a:pt x="66827" y="117627"/>
                  </a:lnTo>
                  <a:lnTo>
                    <a:pt x="25463" y="153276"/>
                  </a:lnTo>
                  <a:lnTo>
                    <a:pt x="3187" y="200799"/>
                  </a:lnTo>
                  <a:lnTo>
                    <a:pt x="0" y="226948"/>
                  </a:lnTo>
                  <a:lnTo>
                    <a:pt x="1054" y="238823"/>
                  </a:lnTo>
                  <a:lnTo>
                    <a:pt x="13792" y="275666"/>
                  </a:lnTo>
                  <a:lnTo>
                    <a:pt x="43497" y="311302"/>
                  </a:lnTo>
                  <a:lnTo>
                    <a:pt x="77431" y="332689"/>
                  </a:lnTo>
                  <a:lnTo>
                    <a:pt x="114566" y="345770"/>
                  </a:lnTo>
                  <a:lnTo>
                    <a:pt x="141084" y="349326"/>
                  </a:lnTo>
                  <a:lnTo>
                    <a:pt x="200482" y="349326"/>
                  </a:lnTo>
                  <a:lnTo>
                    <a:pt x="250342" y="341007"/>
                  </a:lnTo>
                  <a:lnTo>
                    <a:pt x="297014" y="317245"/>
                  </a:lnTo>
                  <a:lnTo>
                    <a:pt x="329895" y="281597"/>
                  </a:lnTo>
                  <a:lnTo>
                    <a:pt x="346875" y="237642"/>
                  </a:lnTo>
                  <a:lnTo>
                    <a:pt x="347929" y="222186"/>
                  </a:lnTo>
                  <a:lnTo>
                    <a:pt x="346875" y="206743"/>
                  </a:lnTo>
                  <a:lnTo>
                    <a:pt x="320357" y="149707"/>
                  </a:lnTo>
                  <a:lnTo>
                    <a:pt x="290652" y="123570"/>
                  </a:lnTo>
                  <a:lnTo>
                    <a:pt x="253530" y="105752"/>
                  </a:lnTo>
                  <a:lnTo>
                    <a:pt x="217462" y="98615"/>
                  </a:lnTo>
                  <a:lnTo>
                    <a:pt x="323532" y="0"/>
                  </a:lnTo>
                  <a:close/>
                </a:path>
              </a:pathLst>
            </a:custGeom>
            <a:solidFill>
              <a:srgbClr val="13466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660904" y="3314702"/>
              <a:ext cx="347980" cy="349885"/>
            </a:xfrm>
            <a:custGeom>
              <a:avLst/>
              <a:gdLst/>
              <a:ahLst/>
              <a:cxnLst/>
              <a:rect l="l" t="t" r="r" b="b"/>
              <a:pathLst>
                <a:path w="347980" h="349885">
                  <a:moveTo>
                    <a:pt x="42430" y="4749"/>
                  </a:moveTo>
                  <a:lnTo>
                    <a:pt x="98653" y="16636"/>
                  </a:lnTo>
                  <a:lnTo>
                    <a:pt x="97586" y="0"/>
                  </a:lnTo>
                  <a:lnTo>
                    <a:pt x="165481" y="19011"/>
                  </a:lnTo>
                  <a:lnTo>
                    <a:pt x="165481" y="0"/>
                  </a:lnTo>
                  <a:lnTo>
                    <a:pt x="237617" y="0"/>
                  </a:lnTo>
                  <a:lnTo>
                    <a:pt x="236550" y="17818"/>
                  </a:lnTo>
                  <a:lnTo>
                    <a:pt x="323532" y="0"/>
                  </a:lnTo>
                  <a:lnTo>
                    <a:pt x="217462" y="98615"/>
                  </a:lnTo>
                  <a:lnTo>
                    <a:pt x="228066" y="99809"/>
                  </a:lnTo>
                  <a:lnTo>
                    <a:pt x="239737" y="102184"/>
                  </a:lnTo>
                  <a:lnTo>
                    <a:pt x="253530" y="105752"/>
                  </a:lnTo>
                  <a:lnTo>
                    <a:pt x="265188" y="110502"/>
                  </a:lnTo>
                  <a:lnTo>
                    <a:pt x="278980" y="117627"/>
                  </a:lnTo>
                  <a:lnTo>
                    <a:pt x="290652" y="123570"/>
                  </a:lnTo>
                  <a:lnTo>
                    <a:pt x="302323" y="131889"/>
                  </a:lnTo>
                  <a:lnTo>
                    <a:pt x="311873" y="141389"/>
                  </a:lnTo>
                  <a:lnTo>
                    <a:pt x="320357" y="149707"/>
                  </a:lnTo>
                  <a:lnTo>
                    <a:pt x="327774" y="160400"/>
                  </a:lnTo>
                  <a:lnTo>
                    <a:pt x="335203" y="171094"/>
                  </a:lnTo>
                  <a:lnTo>
                    <a:pt x="340512" y="184162"/>
                  </a:lnTo>
                  <a:lnTo>
                    <a:pt x="344754" y="196049"/>
                  </a:lnTo>
                  <a:lnTo>
                    <a:pt x="346875" y="206743"/>
                  </a:lnTo>
                  <a:lnTo>
                    <a:pt x="347929" y="222186"/>
                  </a:lnTo>
                  <a:lnTo>
                    <a:pt x="346875" y="237642"/>
                  </a:lnTo>
                  <a:lnTo>
                    <a:pt x="343687" y="249516"/>
                  </a:lnTo>
                  <a:lnTo>
                    <a:pt x="340512" y="261404"/>
                  </a:lnTo>
                  <a:lnTo>
                    <a:pt x="309753" y="306552"/>
                  </a:lnTo>
                  <a:lnTo>
                    <a:pt x="272618" y="331508"/>
                  </a:lnTo>
                  <a:lnTo>
                    <a:pt x="260946" y="337451"/>
                  </a:lnTo>
                  <a:lnTo>
                    <a:pt x="250342" y="341007"/>
                  </a:lnTo>
                  <a:lnTo>
                    <a:pt x="237617" y="344576"/>
                  </a:lnTo>
                  <a:lnTo>
                    <a:pt x="228066" y="346951"/>
                  </a:lnTo>
                  <a:lnTo>
                    <a:pt x="213220" y="348145"/>
                  </a:lnTo>
                  <a:lnTo>
                    <a:pt x="200482" y="349326"/>
                  </a:lnTo>
                  <a:lnTo>
                    <a:pt x="141084" y="349326"/>
                  </a:lnTo>
                  <a:lnTo>
                    <a:pt x="129413" y="348145"/>
                  </a:lnTo>
                  <a:lnTo>
                    <a:pt x="77431" y="332689"/>
                  </a:lnTo>
                  <a:lnTo>
                    <a:pt x="43497" y="311302"/>
                  </a:lnTo>
                  <a:lnTo>
                    <a:pt x="13792" y="275666"/>
                  </a:lnTo>
                  <a:lnTo>
                    <a:pt x="4241" y="249516"/>
                  </a:lnTo>
                  <a:lnTo>
                    <a:pt x="1054" y="238823"/>
                  </a:lnTo>
                  <a:lnTo>
                    <a:pt x="0" y="226948"/>
                  </a:lnTo>
                  <a:lnTo>
                    <a:pt x="1054" y="217436"/>
                  </a:lnTo>
                  <a:lnTo>
                    <a:pt x="3187" y="200799"/>
                  </a:lnTo>
                  <a:lnTo>
                    <a:pt x="25463" y="153276"/>
                  </a:lnTo>
                  <a:lnTo>
                    <a:pt x="66827" y="117627"/>
                  </a:lnTo>
                  <a:lnTo>
                    <a:pt x="108204" y="102184"/>
                  </a:lnTo>
                  <a:lnTo>
                    <a:pt x="121983" y="98615"/>
                  </a:lnTo>
                  <a:lnTo>
                    <a:pt x="42430" y="4749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679786" y="4514786"/>
            <a:ext cx="229447" cy="3444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Arial"/>
                <a:cs typeface="Arial"/>
              </a:rPr>
              <a:t>D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42909" y="2456344"/>
            <a:ext cx="1554480" cy="518160"/>
            <a:chOff x="3107182" y="1842258"/>
            <a:chExt cx="1165860" cy="388620"/>
          </a:xfrm>
        </p:grpSpPr>
        <p:sp>
          <p:nvSpPr>
            <p:cNvPr id="35" name="object 35"/>
            <p:cNvSpPr/>
            <p:nvPr/>
          </p:nvSpPr>
          <p:spPr>
            <a:xfrm>
              <a:off x="3430524" y="1908047"/>
              <a:ext cx="302260" cy="314325"/>
            </a:xfrm>
            <a:custGeom>
              <a:avLst/>
              <a:gdLst/>
              <a:ahLst/>
              <a:cxnLst/>
              <a:rect l="l" t="t" r="r" b="b"/>
              <a:pathLst>
                <a:path w="302260" h="314325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3944"/>
                  </a:lnTo>
                  <a:lnTo>
                    <a:pt x="226326" y="313944"/>
                  </a:lnTo>
                  <a:lnTo>
                    <a:pt x="301752" y="238518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430524" y="1908045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430524" y="1908045"/>
              <a:ext cx="302260" cy="314325"/>
            </a:xfrm>
            <a:custGeom>
              <a:avLst/>
              <a:gdLst/>
              <a:ahLst/>
              <a:cxnLst/>
              <a:rect l="l" t="t" r="r" b="b"/>
              <a:pathLst>
                <a:path w="302260" h="314325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38518"/>
                  </a:lnTo>
                  <a:lnTo>
                    <a:pt x="226326" y="313943"/>
                  </a:lnTo>
                  <a:lnTo>
                    <a:pt x="0" y="313943"/>
                  </a:lnTo>
                  <a:lnTo>
                    <a:pt x="0" y="75425"/>
                  </a:lnTo>
                  <a:close/>
                </a:path>
                <a:path w="302260" h="314325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4325">
                  <a:moveTo>
                    <a:pt x="226326" y="75425"/>
                  </a:moveTo>
                  <a:lnTo>
                    <a:pt x="226326" y="313943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2754" y="1842258"/>
              <a:ext cx="245872" cy="767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9" name="object 39"/>
            <p:cNvSpPr/>
            <p:nvPr/>
          </p:nvSpPr>
          <p:spPr>
            <a:xfrm>
              <a:off x="3469386" y="2053583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137515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7"/>
                  </a:lnTo>
                  <a:lnTo>
                    <a:pt x="137515" y="71627"/>
                  </a:lnTo>
                  <a:lnTo>
                    <a:pt x="158496" y="50660"/>
                  </a:lnTo>
                  <a:lnTo>
                    <a:pt x="158496" y="20980"/>
                  </a:lnTo>
                  <a:lnTo>
                    <a:pt x="137515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469386" y="2053583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0" y="20980"/>
                  </a:moveTo>
                  <a:lnTo>
                    <a:pt x="20967" y="0"/>
                  </a:lnTo>
                  <a:lnTo>
                    <a:pt x="137515" y="0"/>
                  </a:lnTo>
                  <a:lnTo>
                    <a:pt x="158496" y="20980"/>
                  </a:lnTo>
                  <a:lnTo>
                    <a:pt x="158496" y="50660"/>
                  </a:lnTo>
                  <a:lnTo>
                    <a:pt x="137515" y="71627"/>
                  </a:lnTo>
                  <a:lnTo>
                    <a:pt x="20967" y="71627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4473" y="1882076"/>
              <a:ext cx="309379" cy="31324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2" name="object 42"/>
            <p:cNvSpPr/>
            <p:nvPr/>
          </p:nvSpPr>
          <p:spPr>
            <a:xfrm>
              <a:off x="3113532" y="1985759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337575" y="1911093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113532" y="1911093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113532" y="1911093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030" y="1845307"/>
              <a:ext cx="257556" cy="3782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7" name="object 47"/>
            <p:cNvSpPr/>
            <p:nvPr/>
          </p:nvSpPr>
          <p:spPr>
            <a:xfrm>
              <a:off x="4046223" y="1892804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5">
                  <a:moveTo>
                    <a:pt x="106794" y="0"/>
                  </a:move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4322" y="156057"/>
                  </a:lnTo>
                  <a:lnTo>
                    <a:pt x="44322" y="174091"/>
                  </a:lnTo>
                  <a:lnTo>
                    <a:pt x="45669" y="180340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40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8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85381" y="320446"/>
                  </a:lnTo>
                  <a:lnTo>
                    <a:pt x="190080" y="323215"/>
                  </a:lnTo>
                  <a:lnTo>
                    <a:pt x="196799" y="323215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3"/>
                  </a:lnTo>
                  <a:lnTo>
                    <a:pt x="134327" y="192824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2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8"/>
                  </a:lnTo>
                  <a:lnTo>
                    <a:pt x="131648" y="27051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7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046223" y="1892804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5">
                  <a:moveTo>
                    <a:pt x="218960" y="305879"/>
                  </a:move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3"/>
                  </a:lnTo>
                  <a:lnTo>
                    <a:pt x="148437" y="217093"/>
                  </a:lnTo>
                  <a:lnTo>
                    <a:pt x="124929" y="172707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2689" y="152590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2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8"/>
                  </a:lnTo>
                  <a:lnTo>
                    <a:pt x="131648" y="27051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7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6710" y="40233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5669" y="138722"/>
                  </a:lnTo>
                  <a:lnTo>
                    <a:pt x="44322" y="156057"/>
                  </a:lnTo>
                  <a:lnTo>
                    <a:pt x="44322" y="165773"/>
                  </a:lnTo>
                  <a:lnTo>
                    <a:pt x="44322" y="174091"/>
                  </a:lnTo>
                  <a:lnTo>
                    <a:pt x="45669" y="180340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40"/>
                  </a:lnTo>
                  <a:lnTo>
                    <a:pt x="58432" y="168541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19469" y="277444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8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74624" y="304495"/>
                  </a:lnTo>
                  <a:lnTo>
                    <a:pt x="185381" y="320446"/>
                  </a:lnTo>
                  <a:lnTo>
                    <a:pt x="190080" y="323215"/>
                  </a:lnTo>
                  <a:lnTo>
                    <a:pt x="196799" y="323215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4510702" y="3112680"/>
            <a:ext cx="1557020" cy="518160"/>
            <a:chOff x="3383026" y="2334510"/>
            <a:chExt cx="1167765" cy="388620"/>
          </a:xfrm>
        </p:grpSpPr>
        <p:sp>
          <p:nvSpPr>
            <p:cNvPr id="50" name="object 50"/>
            <p:cNvSpPr/>
            <p:nvPr/>
          </p:nvSpPr>
          <p:spPr>
            <a:xfrm>
              <a:off x="3707892" y="2400299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68"/>
                  </a:lnTo>
                  <a:lnTo>
                    <a:pt x="226326" y="315468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3707892" y="2400297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707892" y="2400297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7"/>
                  </a:lnTo>
                  <a:lnTo>
                    <a:pt x="0" y="315467"/>
                  </a:lnTo>
                  <a:lnTo>
                    <a:pt x="0" y="75425"/>
                  </a:lnTo>
                  <a:close/>
                </a:path>
                <a:path w="302260" h="315594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4">
                  <a:moveTo>
                    <a:pt x="226326" y="75425"/>
                  </a:moveTo>
                  <a:lnTo>
                    <a:pt x="226326" y="315467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0122" y="2334510"/>
              <a:ext cx="245872" cy="782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4" name="object 54"/>
            <p:cNvSpPr/>
            <p:nvPr/>
          </p:nvSpPr>
          <p:spPr>
            <a:xfrm>
              <a:off x="3745230" y="2547359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5">
                  <a:moveTo>
                    <a:pt x="139039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7"/>
                  </a:lnTo>
                  <a:lnTo>
                    <a:pt x="139039" y="71627"/>
                  </a:lnTo>
                  <a:lnTo>
                    <a:pt x="160020" y="50660"/>
                  </a:lnTo>
                  <a:lnTo>
                    <a:pt x="160020" y="20980"/>
                  </a:lnTo>
                  <a:lnTo>
                    <a:pt x="13903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745230" y="2547359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5">
                  <a:moveTo>
                    <a:pt x="0" y="20980"/>
                  </a:moveTo>
                  <a:lnTo>
                    <a:pt x="20967" y="0"/>
                  </a:lnTo>
                  <a:lnTo>
                    <a:pt x="139039" y="0"/>
                  </a:lnTo>
                  <a:lnTo>
                    <a:pt x="160020" y="20980"/>
                  </a:lnTo>
                  <a:lnTo>
                    <a:pt x="160020" y="50660"/>
                  </a:lnTo>
                  <a:lnTo>
                    <a:pt x="139039" y="71627"/>
                  </a:lnTo>
                  <a:lnTo>
                    <a:pt x="20967" y="71627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1833" y="2374328"/>
              <a:ext cx="307850" cy="31476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7" name="object 57"/>
            <p:cNvSpPr/>
            <p:nvPr/>
          </p:nvSpPr>
          <p:spPr>
            <a:xfrm>
              <a:off x="3389376" y="2478011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613419" y="2403345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389376" y="2403345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389376" y="2403345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6874" y="2339082"/>
              <a:ext cx="257555" cy="3766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2" name="object 62"/>
            <p:cNvSpPr/>
            <p:nvPr/>
          </p:nvSpPr>
          <p:spPr>
            <a:xfrm>
              <a:off x="4322066" y="2385056"/>
              <a:ext cx="222250" cy="332105"/>
            </a:xfrm>
            <a:custGeom>
              <a:avLst/>
              <a:gdLst/>
              <a:ahLst/>
              <a:cxnLst/>
              <a:rect l="l" t="t" r="r" b="b"/>
              <a:pathLst>
                <a:path w="222250" h="332105">
                  <a:moveTo>
                    <a:pt x="107530" y="0"/>
                  </a:moveTo>
                  <a:lnTo>
                    <a:pt x="100761" y="2781"/>
                  </a:lnTo>
                  <a:lnTo>
                    <a:pt x="96037" y="6934"/>
                  </a:lnTo>
                  <a:lnTo>
                    <a:pt x="93332" y="14566"/>
                  </a:lnTo>
                  <a:lnTo>
                    <a:pt x="91973" y="20116"/>
                  </a:lnTo>
                  <a:lnTo>
                    <a:pt x="93332" y="25666"/>
                  </a:lnTo>
                  <a:lnTo>
                    <a:pt x="96037" y="33985"/>
                  </a:lnTo>
                  <a:lnTo>
                    <a:pt x="98742" y="45783"/>
                  </a:lnTo>
                  <a:lnTo>
                    <a:pt x="97383" y="52717"/>
                  </a:lnTo>
                  <a:lnTo>
                    <a:pt x="93332" y="58267"/>
                  </a:lnTo>
                  <a:lnTo>
                    <a:pt x="86563" y="64503"/>
                  </a:lnTo>
                  <a:lnTo>
                    <a:pt x="78447" y="68668"/>
                  </a:lnTo>
                  <a:lnTo>
                    <a:pt x="72364" y="72834"/>
                  </a:lnTo>
                  <a:lnTo>
                    <a:pt x="66954" y="78384"/>
                  </a:lnTo>
                  <a:lnTo>
                    <a:pt x="61544" y="86004"/>
                  </a:lnTo>
                  <a:lnTo>
                    <a:pt x="56134" y="98488"/>
                  </a:lnTo>
                  <a:lnTo>
                    <a:pt x="51396" y="113055"/>
                  </a:lnTo>
                  <a:lnTo>
                    <a:pt x="47332" y="124155"/>
                  </a:lnTo>
                  <a:lnTo>
                    <a:pt x="44627" y="156057"/>
                  </a:lnTo>
                  <a:lnTo>
                    <a:pt x="44627" y="174091"/>
                  </a:lnTo>
                  <a:lnTo>
                    <a:pt x="45986" y="180340"/>
                  </a:lnTo>
                  <a:lnTo>
                    <a:pt x="48691" y="183108"/>
                  </a:lnTo>
                  <a:lnTo>
                    <a:pt x="54102" y="184505"/>
                  </a:lnTo>
                  <a:lnTo>
                    <a:pt x="57480" y="183108"/>
                  </a:lnTo>
                  <a:lnTo>
                    <a:pt x="58839" y="180340"/>
                  </a:lnTo>
                  <a:lnTo>
                    <a:pt x="58839" y="151206"/>
                  </a:lnTo>
                  <a:lnTo>
                    <a:pt x="60185" y="140106"/>
                  </a:lnTo>
                  <a:lnTo>
                    <a:pt x="61544" y="133172"/>
                  </a:lnTo>
                  <a:lnTo>
                    <a:pt x="65595" y="125539"/>
                  </a:lnTo>
                  <a:lnTo>
                    <a:pt x="71005" y="124155"/>
                  </a:lnTo>
                  <a:lnTo>
                    <a:pt x="76415" y="125539"/>
                  </a:lnTo>
                  <a:lnTo>
                    <a:pt x="78447" y="129705"/>
                  </a:lnTo>
                  <a:lnTo>
                    <a:pt x="76415" y="142887"/>
                  </a:lnTo>
                  <a:lnTo>
                    <a:pt x="75069" y="160223"/>
                  </a:lnTo>
                  <a:lnTo>
                    <a:pt x="72364" y="175488"/>
                  </a:lnTo>
                  <a:lnTo>
                    <a:pt x="68300" y="190055"/>
                  </a:lnTo>
                  <a:lnTo>
                    <a:pt x="64249" y="208775"/>
                  </a:lnTo>
                  <a:lnTo>
                    <a:pt x="58839" y="224040"/>
                  </a:lnTo>
                  <a:lnTo>
                    <a:pt x="45986" y="244144"/>
                  </a:lnTo>
                  <a:lnTo>
                    <a:pt x="36512" y="257327"/>
                  </a:lnTo>
                  <a:lnTo>
                    <a:pt x="8115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115" y="320446"/>
                  </a:lnTo>
                  <a:lnTo>
                    <a:pt x="20967" y="331546"/>
                  </a:lnTo>
                  <a:lnTo>
                    <a:pt x="33807" y="331546"/>
                  </a:lnTo>
                  <a:lnTo>
                    <a:pt x="36512" y="328764"/>
                  </a:lnTo>
                  <a:lnTo>
                    <a:pt x="30429" y="321830"/>
                  </a:lnTo>
                  <a:lnTo>
                    <a:pt x="25019" y="314198"/>
                  </a:lnTo>
                  <a:lnTo>
                    <a:pt x="25019" y="308648"/>
                  </a:lnTo>
                  <a:lnTo>
                    <a:pt x="33807" y="295478"/>
                  </a:lnTo>
                  <a:lnTo>
                    <a:pt x="47332" y="281609"/>
                  </a:lnTo>
                  <a:lnTo>
                    <a:pt x="68300" y="254558"/>
                  </a:lnTo>
                  <a:lnTo>
                    <a:pt x="86563" y="231660"/>
                  </a:lnTo>
                  <a:lnTo>
                    <a:pt x="93332" y="224040"/>
                  </a:lnTo>
                  <a:lnTo>
                    <a:pt x="97383" y="218490"/>
                  </a:lnTo>
                  <a:lnTo>
                    <a:pt x="137960" y="250393"/>
                  </a:lnTo>
                  <a:lnTo>
                    <a:pt x="186651" y="320446"/>
                  </a:lnTo>
                  <a:lnTo>
                    <a:pt x="191389" y="323215"/>
                  </a:lnTo>
                  <a:lnTo>
                    <a:pt x="198158" y="323215"/>
                  </a:lnTo>
                  <a:lnTo>
                    <a:pt x="204914" y="316979"/>
                  </a:lnTo>
                  <a:lnTo>
                    <a:pt x="213702" y="311429"/>
                  </a:lnTo>
                  <a:lnTo>
                    <a:pt x="220472" y="305879"/>
                  </a:lnTo>
                  <a:lnTo>
                    <a:pt x="221830" y="300329"/>
                  </a:lnTo>
                  <a:lnTo>
                    <a:pt x="213702" y="301713"/>
                  </a:lnTo>
                  <a:lnTo>
                    <a:pt x="204914" y="300329"/>
                  </a:lnTo>
                  <a:lnTo>
                    <a:pt x="175831" y="261493"/>
                  </a:lnTo>
                  <a:lnTo>
                    <a:pt x="135255" y="192824"/>
                  </a:lnTo>
                  <a:lnTo>
                    <a:pt x="124434" y="161607"/>
                  </a:lnTo>
                  <a:lnTo>
                    <a:pt x="124434" y="148437"/>
                  </a:lnTo>
                  <a:lnTo>
                    <a:pt x="127139" y="140106"/>
                  </a:lnTo>
                  <a:lnTo>
                    <a:pt x="132549" y="135953"/>
                  </a:lnTo>
                  <a:lnTo>
                    <a:pt x="136613" y="135953"/>
                  </a:lnTo>
                  <a:lnTo>
                    <a:pt x="142024" y="138722"/>
                  </a:lnTo>
                  <a:lnTo>
                    <a:pt x="152171" y="147040"/>
                  </a:lnTo>
                  <a:lnTo>
                    <a:pt x="164338" y="156057"/>
                  </a:lnTo>
                  <a:lnTo>
                    <a:pt x="173126" y="160223"/>
                  </a:lnTo>
                  <a:lnTo>
                    <a:pt x="178536" y="161607"/>
                  </a:lnTo>
                  <a:lnTo>
                    <a:pt x="182600" y="160223"/>
                  </a:lnTo>
                  <a:lnTo>
                    <a:pt x="185305" y="156057"/>
                  </a:lnTo>
                  <a:lnTo>
                    <a:pt x="182600" y="148437"/>
                  </a:lnTo>
                  <a:lnTo>
                    <a:pt x="174485" y="140106"/>
                  </a:lnTo>
                  <a:lnTo>
                    <a:pt x="158927" y="129705"/>
                  </a:lnTo>
                  <a:lnTo>
                    <a:pt x="150812" y="122770"/>
                  </a:lnTo>
                  <a:lnTo>
                    <a:pt x="145402" y="113055"/>
                  </a:lnTo>
                  <a:lnTo>
                    <a:pt x="140665" y="98488"/>
                  </a:lnTo>
                  <a:lnTo>
                    <a:pt x="139319" y="84620"/>
                  </a:lnTo>
                  <a:lnTo>
                    <a:pt x="136613" y="78384"/>
                  </a:lnTo>
                  <a:lnTo>
                    <a:pt x="132549" y="71450"/>
                  </a:lnTo>
                  <a:lnTo>
                    <a:pt x="125793" y="64503"/>
                  </a:lnTo>
                  <a:lnTo>
                    <a:pt x="121056" y="60350"/>
                  </a:lnTo>
                  <a:lnTo>
                    <a:pt x="121056" y="54102"/>
                  </a:lnTo>
                  <a:lnTo>
                    <a:pt x="124434" y="45783"/>
                  </a:lnTo>
                  <a:lnTo>
                    <a:pt x="127139" y="41617"/>
                  </a:lnTo>
                  <a:lnTo>
                    <a:pt x="129844" y="36068"/>
                  </a:lnTo>
                  <a:lnTo>
                    <a:pt x="132549" y="27051"/>
                  </a:lnTo>
                  <a:lnTo>
                    <a:pt x="129844" y="17348"/>
                  </a:lnTo>
                  <a:lnTo>
                    <a:pt x="128498" y="9715"/>
                  </a:lnTo>
                  <a:lnTo>
                    <a:pt x="124434" y="4165"/>
                  </a:lnTo>
                  <a:lnTo>
                    <a:pt x="116992" y="1397"/>
                  </a:lnTo>
                  <a:lnTo>
                    <a:pt x="10753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322066" y="2385056"/>
              <a:ext cx="222250" cy="332105"/>
            </a:xfrm>
            <a:custGeom>
              <a:avLst/>
              <a:gdLst/>
              <a:ahLst/>
              <a:cxnLst/>
              <a:rect l="l" t="t" r="r" b="b"/>
              <a:pathLst>
                <a:path w="222250" h="332105">
                  <a:moveTo>
                    <a:pt x="220472" y="305879"/>
                  </a:moveTo>
                  <a:lnTo>
                    <a:pt x="221830" y="300329"/>
                  </a:lnTo>
                  <a:lnTo>
                    <a:pt x="213702" y="301713"/>
                  </a:lnTo>
                  <a:lnTo>
                    <a:pt x="204914" y="300329"/>
                  </a:lnTo>
                  <a:lnTo>
                    <a:pt x="175831" y="261493"/>
                  </a:lnTo>
                  <a:lnTo>
                    <a:pt x="149466" y="217093"/>
                  </a:lnTo>
                  <a:lnTo>
                    <a:pt x="125793" y="172707"/>
                  </a:lnTo>
                  <a:lnTo>
                    <a:pt x="124434" y="161607"/>
                  </a:lnTo>
                  <a:lnTo>
                    <a:pt x="124434" y="148437"/>
                  </a:lnTo>
                  <a:lnTo>
                    <a:pt x="127139" y="140106"/>
                  </a:lnTo>
                  <a:lnTo>
                    <a:pt x="132549" y="135953"/>
                  </a:lnTo>
                  <a:lnTo>
                    <a:pt x="136613" y="135953"/>
                  </a:lnTo>
                  <a:lnTo>
                    <a:pt x="142024" y="138722"/>
                  </a:lnTo>
                  <a:lnTo>
                    <a:pt x="152171" y="147040"/>
                  </a:lnTo>
                  <a:lnTo>
                    <a:pt x="164338" y="156057"/>
                  </a:lnTo>
                  <a:lnTo>
                    <a:pt x="173126" y="160223"/>
                  </a:lnTo>
                  <a:lnTo>
                    <a:pt x="178536" y="161607"/>
                  </a:lnTo>
                  <a:lnTo>
                    <a:pt x="182600" y="160223"/>
                  </a:lnTo>
                  <a:lnTo>
                    <a:pt x="185305" y="156057"/>
                  </a:lnTo>
                  <a:lnTo>
                    <a:pt x="183946" y="152590"/>
                  </a:lnTo>
                  <a:lnTo>
                    <a:pt x="182600" y="148437"/>
                  </a:lnTo>
                  <a:lnTo>
                    <a:pt x="174485" y="140106"/>
                  </a:lnTo>
                  <a:lnTo>
                    <a:pt x="158927" y="129705"/>
                  </a:lnTo>
                  <a:lnTo>
                    <a:pt x="150812" y="122770"/>
                  </a:lnTo>
                  <a:lnTo>
                    <a:pt x="145402" y="113055"/>
                  </a:lnTo>
                  <a:lnTo>
                    <a:pt x="140665" y="98488"/>
                  </a:lnTo>
                  <a:lnTo>
                    <a:pt x="139319" y="84620"/>
                  </a:lnTo>
                  <a:lnTo>
                    <a:pt x="136613" y="78384"/>
                  </a:lnTo>
                  <a:lnTo>
                    <a:pt x="132549" y="71450"/>
                  </a:lnTo>
                  <a:lnTo>
                    <a:pt x="125793" y="64503"/>
                  </a:lnTo>
                  <a:lnTo>
                    <a:pt x="121056" y="60350"/>
                  </a:lnTo>
                  <a:lnTo>
                    <a:pt x="121056" y="54102"/>
                  </a:lnTo>
                  <a:lnTo>
                    <a:pt x="124434" y="45783"/>
                  </a:lnTo>
                  <a:lnTo>
                    <a:pt x="127139" y="41617"/>
                  </a:lnTo>
                  <a:lnTo>
                    <a:pt x="129844" y="36068"/>
                  </a:lnTo>
                  <a:lnTo>
                    <a:pt x="132549" y="27051"/>
                  </a:lnTo>
                  <a:lnTo>
                    <a:pt x="129844" y="17348"/>
                  </a:lnTo>
                  <a:lnTo>
                    <a:pt x="128498" y="9715"/>
                  </a:lnTo>
                  <a:lnTo>
                    <a:pt x="124434" y="4165"/>
                  </a:lnTo>
                  <a:lnTo>
                    <a:pt x="116992" y="1397"/>
                  </a:lnTo>
                  <a:lnTo>
                    <a:pt x="107530" y="0"/>
                  </a:lnTo>
                  <a:lnTo>
                    <a:pt x="100761" y="2781"/>
                  </a:lnTo>
                  <a:lnTo>
                    <a:pt x="96037" y="6934"/>
                  </a:lnTo>
                  <a:lnTo>
                    <a:pt x="93332" y="14566"/>
                  </a:lnTo>
                  <a:lnTo>
                    <a:pt x="91973" y="20116"/>
                  </a:lnTo>
                  <a:lnTo>
                    <a:pt x="93332" y="25666"/>
                  </a:lnTo>
                  <a:lnTo>
                    <a:pt x="96037" y="33985"/>
                  </a:lnTo>
                  <a:lnTo>
                    <a:pt x="97383" y="40233"/>
                  </a:lnTo>
                  <a:lnTo>
                    <a:pt x="98742" y="45783"/>
                  </a:lnTo>
                  <a:lnTo>
                    <a:pt x="97383" y="52717"/>
                  </a:lnTo>
                  <a:lnTo>
                    <a:pt x="93332" y="58267"/>
                  </a:lnTo>
                  <a:lnTo>
                    <a:pt x="86563" y="64503"/>
                  </a:lnTo>
                  <a:lnTo>
                    <a:pt x="78447" y="68668"/>
                  </a:lnTo>
                  <a:lnTo>
                    <a:pt x="72364" y="72834"/>
                  </a:lnTo>
                  <a:lnTo>
                    <a:pt x="66954" y="78384"/>
                  </a:lnTo>
                  <a:lnTo>
                    <a:pt x="61544" y="86004"/>
                  </a:lnTo>
                  <a:lnTo>
                    <a:pt x="56134" y="98488"/>
                  </a:lnTo>
                  <a:lnTo>
                    <a:pt x="51396" y="113055"/>
                  </a:lnTo>
                  <a:lnTo>
                    <a:pt x="47332" y="124155"/>
                  </a:lnTo>
                  <a:lnTo>
                    <a:pt x="45986" y="138722"/>
                  </a:lnTo>
                  <a:lnTo>
                    <a:pt x="44627" y="156057"/>
                  </a:lnTo>
                  <a:lnTo>
                    <a:pt x="44627" y="165773"/>
                  </a:lnTo>
                  <a:lnTo>
                    <a:pt x="44627" y="174091"/>
                  </a:lnTo>
                  <a:lnTo>
                    <a:pt x="45986" y="180340"/>
                  </a:lnTo>
                  <a:lnTo>
                    <a:pt x="48691" y="183108"/>
                  </a:lnTo>
                  <a:lnTo>
                    <a:pt x="54102" y="184505"/>
                  </a:lnTo>
                  <a:lnTo>
                    <a:pt x="57480" y="183108"/>
                  </a:lnTo>
                  <a:lnTo>
                    <a:pt x="58839" y="180340"/>
                  </a:lnTo>
                  <a:lnTo>
                    <a:pt x="58839" y="168541"/>
                  </a:lnTo>
                  <a:lnTo>
                    <a:pt x="58839" y="151206"/>
                  </a:lnTo>
                  <a:lnTo>
                    <a:pt x="60185" y="140106"/>
                  </a:lnTo>
                  <a:lnTo>
                    <a:pt x="61544" y="133172"/>
                  </a:lnTo>
                  <a:lnTo>
                    <a:pt x="65595" y="125539"/>
                  </a:lnTo>
                  <a:lnTo>
                    <a:pt x="71005" y="124155"/>
                  </a:lnTo>
                  <a:lnTo>
                    <a:pt x="76415" y="125539"/>
                  </a:lnTo>
                  <a:lnTo>
                    <a:pt x="78447" y="129705"/>
                  </a:lnTo>
                  <a:lnTo>
                    <a:pt x="76415" y="142887"/>
                  </a:lnTo>
                  <a:lnTo>
                    <a:pt x="75069" y="160223"/>
                  </a:lnTo>
                  <a:lnTo>
                    <a:pt x="72364" y="175488"/>
                  </a:lnTo>
                  <a:lnTo>
                    <a:pt x="68300" y="190055"/>
                  </a:lnTo>
                  <a:lnTo>
                    <a:pt x="64249" y="208775"/>
                  </a:lnTo>
                  <a:lnTo>
                    <a:pt x="58839" y="224040"/>
                  </a:lnTo>
                  <a:lnTo>
                    <a:pt x="45986" y="244144"/>
                  </a:lnTo>
                  <a:lnTo>
                    <a:pt x="36512" y="257327"/>
                  </a:lnTo>
                  <a:lnTo>
                    <a:pt x="19608" y="277444"/>
                  </a:lnTo>
                  <a:lnTo>
                    <a:pt x="8115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115" y="320446"/>
                  </a:lnTo>
                  <a:lnTo>
                    <a:pt x="20967" y="331546"/>
                  </a:lnTo>
                  <a:lnTo>
                    <a:pt x="33807" y="331546"/>
                  </a:lnTo>
                  <a:lnTo>
                    <a:pt x="36512" y="328764"/>
                  </a:lnTo>
                  <a:lnTo>
                    <a:pt x="30429" y="321830"/>
                  </a:lnTo>
                  <a:lnTo>
                    <a:pt x="25019" y="314198"/>
                  </a:lnTo>
                  <a:lnTo>
                    <a:pt x="25019" y="308648"/>
                  </a:lnTo>
                  <a:lnTo>
                    <a:pt x="33807" y="295478"/>
                  </a:lnTo>
                  <a:lnTo>
                    <a:pt x="47332" y="281609"/>
                  </a:lnTo>
                  <a:lnTo>
                    <a:pt x="68300" y="254558"/>
                  </a:lnTo>
                  <a:lnTo>
                    <a:pt x="86563" y="231660"/>
                  </a:lnTo>
                  <a:lnTo>
                    <a:pt x="93332" y="224040"/>
                  </a:lnTo>
                  <a:lnTo>
                    <a:pt x="97383" y="218490"/>
                  </a:lnTo>
                  <a:lnTo>
                    <a:pt x="137960" y="250393"/>
                  </a:lnTo>
                  <a:lnTo>
                    <a:pt x="175831" y="304495"/>
                  </a:lnTo>
                  <a:lnTo>
                    <a:pt x="186651" y="320446"/>
                  </a:lnTo>
                  <a:lnTo>
                    <a:pt x="191389" y="323215"/>
                  </a:lnTo>
                  <a:lnTo>
                    <a:pt x="198158" y="323215"/>
                  </a:lnTo>
                  <a:lnTo>
                    <a:pt x="204914" y="316979"/>
                  </a:lnTo>
                  <a:lnTo>
                    <a:pt x="213702" y="311429"/>
                  </a:lnTo>
                  <a:lnTo>
                    <a:pt x="220472" y="305879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4896780" y="3740569"/>
            <a:ext cx="1554480" cy="520700"/>
            <a:chOff x="3672585" y="2805426"/>
            <a:chExt cx="1165860" cy="390525"/>
          </a:xfrm>
        </p:grpSpPr>
        <p:sp>
          <p:nvSpPr>
            <p:cNvPr id="65" name="object 65"/>
            <p:cNvSpPr/>
            <p:nvPr/>
          </p:nvSpPr>
          <p:spPr>
            <a:xfrm>
              <a:off x="3995928" y="2871215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80"/>
                  </a:lnTo>
                  <a:lnTo>
                    <a:pt x="226326" y="315480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3995927" y="2871213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3995927" y="2871213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4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7"/>
                  </a:lnTo>
                  <a:lnTo>
                    <a:pt x="0" y="315467"/>
                  </a:lnTo>
                  <a:lnTo>
                    <a:pt x="0" y="75425"/>
                  </a:lnTo>
                  <a:close/>
                </a:path>
                <a:path w="302260" h="315594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4">
                  <a:moveTo>
                    <a:pt x="226326" y="75425"/>
                  </a:moveTo>
                  <a:lnTo>
                    <a:pt x="226326" y="315467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8157" y="2805426"/>
              <a:ext cx="245872" cy="782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9" name="object 69"/>
            <p:cNvSpPr/>
            <p:nvPr/>
          </p:nvSpPr>
          <p:spPr>
            <a:xfrm>
              <a:off x="4034789" y="3018275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137515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7"/>
                  </a:lnTo>
                  <a:lnTo>
                    <a:pt x="137515" y="71627"/>
                  </a:lnTo>
                  <a:lnTo>
                    <a:pt x="158496" y="50660"/>
                  </a:lnTo>
                  <a:lnTo>
                    <a:pt x="158496" y="20980"/>
                  </a:lnTo>
                  <a:lnTo>
                    <a:pt x="137515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034789" y="3018275"/>
              <a:ext cx="158750" cy="71755"/>
            </a:xfrm>
            <a:custGeom>
              <a:avLst/>
              <a:gdLst/>
              <a:ahLst/>
              <a:cxnLst/>
              <a:rect l="l" t="t" r="r" b="b"/>
              <a:pathLst>
                <a:path w="158750" h="71755">
                  <a:moveTo>
                    <a:pt x="0" y="20980"/>
                  </a:moveTo>
                  <a:lnTo>
                    <a:pt x="20967" y="0"/>
                  </a:lnTo>
                  <a:lnTo>
                    <a:pt x="137515" y="0"/>
                  </a:lnTo>
                  <a:lnTo>
                    <a:pt x="158496" y="20980"/>
                  </a:lnTo>
                  <a:lnTo>
                    <a:pt x="158496" y="50660"/>
                  </a:lnTo>
                  <a:lnTo>
                    <a:pt x="137515" y="71627"/>
                  </a:lnTo>
                  <a:lnTo>
                    <a:pt x="20967" y="71627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9876" y="2846768"/>
              <a:ext cx="309366" cy="31324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2" name="object 72"/>
            <p:cNvSpPr/>
            <p:nvPr/>
          </p:nvSpPr>
          <p:spPr>
            <a:xfrm>
              <a:off x="3678935" y="2950451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3902979" y="2875785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19">
                  <a:moveTo>
                    <a:pt x="74663" y="0"/>
                  </a:moveTo>
                  <a:lnTo>
                    <a:pt x="0" y="74663"/>
                  </a:lnTo>
                  <a:lnTo>
                    <a:pt x="0" y="312419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3678935" y="2875785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30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3678935" y="2875785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19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19"/>
                  </a:lnTo>
                  <a:lnTo>
                    <a:pt x="0" y="312419"/>
                  </a:lnTo>
                  <a:lnTo>
                    <a:pt x="0" y="74663"/>
                  </a:lnTo>
                  <a:close/>
                </a:path>
                <a:path w="299085" h="312419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6" name="object 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4909" y="2809998"/>
              <a:ext cx="259079" cy="3782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7" name="object 77"/>
            <p:cNvSpPr/>
            <p:nvPr/>
          </p:nvSpPr>
          <p:spPr>
            <a:xfrm>
              <a:off x="4611627" y="2855977"/>
              <a:ext cx="220345" cy="333375"/>
            </a:xfrm>
            <a:custGeom>
              <a:avLst/>
              <a:gdLst/>
              <a:ahLst/>
              <a:cxnLst/>
              <a:rect l="l" t="t" r="r" b="b"/>
              <a:pathLst>
                <a:path w="220345" h="333375">
                  <a:moveTo>
                    <a:pt x="106794" y="0"/>
                  </a:moveTo>
                  <a:lnTo>
                    <a:pt x="100075" y="2781"/>
                  </a:lnTo>
                  <a:lnTo>
                    <a:pt x="95376" y="6959"/>
                  </a:lnTo>
                  <a:lnTo>
                    <a:pt x="92684" y="14630"/>
                  </a:lnTo>
                  <a:lnTo>
                    <a:pt x="91338" y="20205"/>
                  </a:lnTo>
                  <a:lnTo>
                    <a:pt x="92684" y="25780"/>
                  </a:lnTo>
                  <a:lnTo>
                    <a:pt x="95376" y="34137"/>
                  </a:lnTo>
                  <a:lnTo>
                    <a:pt x="98056" y="45986"/>
                  </a:lnTo>
                  <a:lnTo>
                    <a:pt x="96710" y="52958"/>
                  </a:lnTo>
                  <a:lnTo>
                    <a:pt x="92684" y="58521"/>
                  </a:lnTo>
                  <a:lnTo>
                    <a:pt x="85966" y="64795"/>
                  </a:lnTo>
                  <a:lnTo>
                    <a:pt x="77914" y="68973"/>
                  </a:lnTo>
                  <a:lnTo>
                    <a:pt x="71869" y="73164"/>
                  </a:lnTo>
                  <a:lnTo>
                    <a:pt x="66497" y="78739"/>
                  </a:lnTo>
                  <a:lnTo>
                    <a:pt x="61112" y="86398"/>
                  </a:lnTo>
                  <a:lnTo>
                    <a:pt x="55740" y="98945"/>
                  </a:lnTo>
                  <a:lnTo>
                    <a:pt x="51041" y="113576"/>
                  </a:lnTo>
                  <a:lnTo>
                    <a:pt x="47015" y="124726"/>
                  </a:lnTo>
                  <a:lnTo>
                    <a:pt x="44322" y="156768"/>
                  </a:lnTo>
                  <a:lnTo>
                    <a:pt x="44322" y="174891"/>
                  </a:lnTo>
                  <a:lnTo>
                    <a:pt x="45669" y="181165"/>
                  </a:lnTo>
                  <a:lnTo>
                    <a:pt x="48361" y="183946"/>
                  </a:lnTo>
                  <a:lnTo>
                    <a:pt x="53733" y="185343"/>
                  </a:lnTo>
                  <a:lnTo>
                    <a:pt x="57086" y="183946"/>
                  </a:lnTo>
                  <a:lnTo>
                    <a:pt x="58432" y="181165"/>
                  </a:lnTo>
                  <a:lnTo>
                    <a:pt x="58432" y="151891"/>
                  </a:lnTo>
                  <a:lnTo>
                    <a:pt x="59778" y="140741"/>
                  </a:lnTo>
                  <a:lnTo>
                    <a:pt x="61112" y="133781"/>
                  </a:lnTo>
                  <a:lnTo>
                    <a:pt x="65150" y="126110"/>
                  </a:lnTo>
                  <a:lnTo>
                    <a:pt x="70523" y="124726"/>
                  </a:lnTo>
                  <a:lnTo>
                    <a:pt x="75895" y="126110"/>
                  </a:lnTo>
                  <a:lnTo>
                    <a:pt x="77914" y="130289"/>
                  </a:lnTo>
                  <a:lnTo>
                    <a:pt x="75895" y="143535"/>
                  </a:lnTo>
                  <a:lnTo>
                    <a:pt x="74548" y="160959"/>
                  </a:lnTo>
                  <a:lnTo>
                    <a:pt x="71869" y="176288"/>
                  </a:lnTo>
                  <a:lnTo>
                    <a:pt x="67830" y="190919"/>
                  </a:lnTo>
                  <a:lnTo>
                    <a:pt x="63804" y="209727"/>
                  </a:lnTo>
                  <a:lnTo>
                    <a:pt x="58432" y="225056"/>
                  </a:lnTo>
                  <a:lnTo>
                    <a:pt x="45669" y="245262"/>
                  </a:lnTo>
                  <a:lnTo>
                    <a:pt x="36271" y="258508"/>
                  </a:lnTo>
                  <a:lnTo>
                    <a:pt x="8051" y="292646"/>
                  </a:lnTo>
                  <a:lnTo>
                    <a:pt x="0" y="305879"/>
                  </a:lnTo>
                  <a:lnTo>
                    <a:pt x="0" y="311454"/>
                  </a:lnTo>
                  <a:lnTo>
                    <a:pt x="8051" y="321906"/>
                  </a:lnTo>
                  <a:lnTo>
                    <a:pt x="20815" y="333057"/>
                  </a:lnTo>
                  <a:lnTo>
                    <a:pt x="33578" y="333057"/>
                  </a:lnTo>
                  <a:lnTo>
                    <a:pt x="36271" y="330276"/>
                  </a:lnTo>
                  <a:lnTo>
                    <a:pt x="30225" y="323303"/>
                  </a:lnTo>
                  <a:lnTo>
                    <a:pt x="24853" y="315633"/>
                  </a:lnTo>
                  <a:lnTo>
                    <a:pt x="24853" y="310057"/>
                  </a:lnTo>
                  <a:lnTo>
                    <a:pt x="33578" y="296824"/>
                  </a:lnTo>
                  <a:lnTo>
                    <a:pt x="47015" y="282892"/>
                  </a:lnTo>
                  <a:lnTo>
                    <a:pt x="67830" y="255714"/>
                  </a:lnTo>
                  <a:lnTo>
                    <a:pt x="85966" y="232727"/>
                  </a:lnTo>
                  <a:lnTo>
                    <a:pt x="92684" y="225056"/>
                  </a:lnTo>
                  <a:lnTo>
                    <a:pt x="96710" y="219481"/>
                  </a:lnTo>
                  <a:lnTo>
                    <a:pt x="137020" y="251536"/>
                  </a:lnTo>
                  <a:lnTo>
                    <a:pt x="185381" y="321906"/>
                  </a:lnTo>
                  <a:lnTo>
                    <a:pt x="190080" y="324700"/>
                  </a:lnTo>
                  <a:lnTo>
                    <a:pt x="196799" y="324700"/>
                  </a:lnTo>
                  <a:lnTo>
                    <a:pt x="203517" y="318427"/>
                  </a:lnTo>
                  <a:lnTo>
                    <a:pt x="212242" y="312851"/>
                  </a:lnTo>
                  <a:lnTo>
                    <a:pt x="218960" y="307276"/>
                  </a:lnTo>
                  <a:lnTo>
                    <a:pt x="220306" y="301701"/>
                  </a:lnTo>
                  <a:lnTo>
                    <a:pt x="212242" y="303098"/>
                  </a:lnTo>
                  <a:lnTo>
                    <a:pt x="203517" y="301701"/>
                  </a:lnTo>
                  <a:lnTo>
                    <a:pt x="174624" y="262686"/>
                  </a:lnTo>
                  <a:lnTo>
                    <a:pt x="134327" y="193700"/>
                  </a:lnTo>
                  <a:lnTo>
                    <a:pt x="123583" y="162344"/>
                  </a:lnTo>
                  <a:lnTo>
                    <a:pt x="123583" y="149110"/>
                  </a:lnTo>
                  <a:lnTo>
                    <a:pt x="126276" y="140741"/>
                  </a:lnTo>
                  <a:lnTo>
                    <a:pt x="131648" y="136563"/>
                  </a:lnTo>
                  <a:lnTo>
                    <a:pt x="135674" y="136563"/>
                  </a:lnTo>
                  <a:lnTo>
                    <a:pt x="141046" y="139357"/>
                  </a:lnTo>
                  <a:lnTo>
                    <a:pt x="151117" y="147713"/>
                  </a:lnTo>
                  <a:lnTo>
                    <a:pt x="163207" y="156768"/>
                  </a:lnTo>
                  <a:lnTo>
                    <a:pt x="171945" y="160959"/>
                  </a:lnTo>
                  <a:lnTo>
                    <a:pt x="177317" y="162344"/>
                  </a:lnTo>
                  <a:lnTo>
                    <a:pt x="181343" y="160959"/>
                  </a:lnTo>
                  <a:lnTo>
                    <a:pt x="184035" y="156768"/>
                  </a:lnTo>
                  <a:lnTo>
                    <a:pt x="181343" y="149110"/>
                  </a:lnTo>
                  <a:lnTo>
                    <a:pt x="173291" y="140741"/>
                  </a:lnTo>
                  <a:lnTo>
                    <a:pt x="157835" y="130289"/>
                  </a:lnTo>
                  <a:lnTo>
                    <a:pt x="149783" y="123329"/>
                  </a:lnTo>
                  <a:lnTo>
                    <a:pt x="144398" y="113576"/>
                  </a:lnTo>
                  <a:lnTo>
                    <a:pt x="139699" y="98945"/>
                  </a:lnTo>
                  <a:lnTo>
                    <a:pt x="138366" y="85001"/>
                  </a:lnTo>
                  <a:lnTo>
                    <a:pt x="135674" y="78739"/>
                  </a:lnTo>
                  <a:lnTo>
                    <a:pt x="131648" y="71767"/>
                  </a:lnTo>
                  <a:lnTo>
                    <a:pt x="124929" y="64795"/>
                  </a:lnTo>
                  <a:lnTo>
                    <a:pt x="120230" y="60617"/>
                  </a:lnTo>
                  <a:lnTo>
                    <a:pt x="120230" y="54343"/>
                  </a:lnTo>
                  <a:lnTo>
                    <a:pt x="123583" y="45986"/>
                  </a:lnTo>
                  <a:lnTo>
                    <a:pt x="126276" y="41808"/>
                  </a:lnTo>
                  <a:lnTo>
                    <a:pt x="128955" y="36233"/>
                  </a:lnTo>
                  <a:lnTo>
                    <a:pt x="131648" y="27177"/>
                  </a:lnTo>
                  <a:lnTo>
                    <a:pt x="128955" y="17411"/>
                  </a:lnTo>
                  <a:lnTo>
                    <a:pt x="127609" y="9753"/>
                  </a:lnTo>
                  <a:lnTo>
                    <a:pt x="123583" y="4178"/>
                  </a:lnTo>
                  <a:lnTo>
                    <a:pt x="116192" y="1396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4611627" y="2855977"/>
              <a:ext cx="220345" cy="333375"/>
            </a:xfrm>
            <a:custGeom>
              <a:avLst/>
              <a:gdLst/>
              <a:ahLst/>
              <a:cxnLst/>
              <a:rect l="l" t="t" r="r" b="b"/>
              <a:pathLst>
                <a:path w="220345" h="333375">
                  <a:moveTo>
                    <a:pt x="218960" y="307276"/>
                  </a:moveTo>
                  <a:lnTo>
                    <a:pt x="220306" y="301701"/>
                  </a:lnTo>
                  <a:lnTo>
                    <a:pt x="212242" y="303098"/>
                  </a:lnTo>
                  <a:lnTo>
                    <a:pt x="203517" y="301701"/>
                  </a:lnTo>
                  <a:lnTo>
                    <a:pt x="174624" y="262686"/>
                  </a:lnTo>
                  <a:lnTo>
                    <a:pt x="148437" y="218084"/>
                  </a:lnTo>
                  <a:lnTo>
                    <a:pt x="124929" y="173494"/>
                  </a:lnTo>
                  <a:lnTo>
                    <a:pt x="123583" y="162344"/>
                  </a:lnTo>
                  <a:lnTo>
                    <a:pt x="123583" y="149110"/>
                  </a:lnTo>
                  <a:lnTo>
                    <a:pt x="126276" y="140741"/>
                  </a:lnTo>
                  <a:lnTo>
                    <a:pt x="131648" y="136563"/>
                  </a:lnTo>
                  <a:lnTo>
                    <a:pt x="135674" y="136563"/>
                  </a:lnTo>
                  <a:lnTo>
                    <a:pt x="141046" y="139357"/>
                  </a:lnTo>
                  <a:lnTo>
                    <a:pt x="151117" y="147713"/>
                  </a:lnTo>
                  <a:lnTo>
                    <a:pt x="163207" y="156768"/>
                  </a:lnTo>
                  <a:lnTo>
                    <a:pt x="171945" y="160959"/>
                  </a:lnTo>
                  <a:lnTo>
                    <a:pt x="177317" y="162344"/>
                  </a:lnTo>
                  <a:lnTo>
                    <a:pt x="181343" y="160959"/>
                  </a:lnTo>
                  <a:lnTo>
                    <a:pt x="184035" y="156768"/>
                  </a:lnTo>
                  <a:lnTo>
                    <a:pt x="182689" y="153288"/>
                  </a:lnTo>
                  <a:lnTo>
                    <a:pt x="181343" y="149110"/>
                  </a:lnTo>
                  <a:lnTo>
                    <a:pt x="173291" y="140741"/>
                  </a:lnTo>
                  <a:lnTo>
                    <a:pt x="157835" y="130289"/>
                  </a:lnTo>
                  <a:lnTo>
                    <a:pt x="149783" y="123329"/>
                  </a:lnTo>
                  <a:lnTo>
                    <a:pt x="144398" y="113576"/>
                  </a:lnTo>
                  <a:lnTo>
                    <a:pt x="139699" y="98945"/>
                  </a:lnTo>
                  <a:lnTo>
                    <a:pt x="138366" y="85001"/>
                  </a:lnTo>
                  <a:lnTo>
                    <a:pt x="135674" y="78739"/>
                  </a:lnTo>
                  <a:lnTo>
                    <a:pt x="131648" y="71767"/>
                  </a:lnTo>
                  <a:lnTo>
                    <a:pt x="124929" y="64795"/>
                  </a:lnTo>
                  <a:lnTo>
                    <a:pt x="120230" y="60617"/>
                  </a:lnTo>
                  <a:lnTo>
                    <a:pt x="120230" y="54343"/>
                  </a:lnTo>
                  <a:lnTo>
                    <a:pt x="123583" y="45986"/>
                  </a:lnTo>
                  <a:lnTo>
                    <a:pt x="126276" y="41808"/>
                  </a:lnTo>
                  <a:lnTo>
                    <a:pt x="128955" y="36233"/>
                  </a:lnTo>
                  <a:lnTo>
                    <a:pt x="131648" y="27177"/>
                  </a:lnTo>
                  <a:lnTo>
                    <a:pt x="128955" y="17411"/>
                  </a:lnTo>
                  <a:lnTo>
                    <a:pt x="127609" y="9753"/>
                  </a:lnTo>
                  <a:lnTo>
                    <a:pt x="123583" y="4178"/>
                  </a:lnTo>
                  <a:lnTo>
                    <a:pt x="116192" y="1396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59"/>
                  </a:lnTo>
                  <a:lnTo>
                    <a:pt x="92684" y="14630"/>
                  </a:lnTo>
                  <a:lnTo>
                    <a:pt x="91338" y="20205"/>
                  </a:lnTo>
                  <a:lnTo>
                    <a:pt x="92684" y="25780"/>
                  </a:lnTo>
                  <a:lnTo>
                    <a:pt x="95376" y="34137"/>
                  </a:lnTo>
                  <a:lnTo>
                    <a:pt x="96710" y="40411"/>
                  </a:lnTo>
                  <a:lnTo>
                    <a:pt x="98056" y="45986"/>
                  </a:lnTo>
                  <a:lnTo>
                    <a:pt x="96710" y="52958"/>
                  </a:lnTo>
                  <a:lnTo>
                    <a:pt x="92684" y="58521"/>
                  </a:lnTo>
                  <a:lnTo>
                    <a:pt x="85966" y="64795"/>
                  </a:lnTo>
                  <a:lnTo>
                    <a:pt x="77914" y="68973"/>
                  </a:lnTo>
                  <a:lnTo>
                    <a:pt x="71869" y="73164"/>
                  </a:lnTo>
                  <a:lnTo>
                    <a:pt x="66497" y="78739"/>
                  </a:lnTo>
                  <a:lnTo>
                    <a:pt x="61112" y="86398"/>
                  </a:lnTo>
                  <a:lnTo>
                    <a:pt x="55740" y="98945"/>
                  </a:lnTo>
                  <a:lnTo>
                    <a:pt x="51041" y="113576"/>
                  </a:lnTo>
                  <a:lnTo>
                    <a:pt x="47015" y="124726"/>
                  </a:lnTo>
                  <a:lnTo>
                    <a:pt x="45669" y="139357"/>
                  </a:lnTo>
                  <a:lnTo>
                    <a:pt x="44322" y="156768"/>
                  </a:lnTo>
                  <a:lnTo>
                    <a:pt x="44322" y="166522"/>
                  </a:lnTo>
                  <a:lnTo>
                    <a:pt x="44322" y="174891"/>
                  </a:lnTo>
                  <a:lnTo>
                    <a:pt x="45669" y="181165"/>
                  </a:lnTo>
                  <a:lnTo>
                    <a:pt x="48361" y="183946"/>
                  </a:lnTo>
                  <a:lnTo>
                    <a:pt x="53733" y="185343"/>
                  </a:lnTo>
                  <a:lnTo>
                    <a:pt x="57086" y="183946"/>
                  </a:lnTo>
                  <a:lnTo>
                    <a:pt x="58432" y="181165"/>
                  </a:lnTo>
                  <a:lnTo>
                    <a:pt x="58432" y="169316"/>
                  </a:lnTo>
                  <a:lnTo>
                    <a:pt x="58432" y="151891"/>
                  </a:lnTo>
                  <a:lnTo>
                    <a:pt x="59778" y="140741"/>
                  </a:lnTo>
                  <a:lnTo>
                    <a:pt x="61112" y="133781"/>
                  </a:lnTo>
                  <a:lnTo>
                    <a:pt x="65150" y="126110"/>
                  </a:lnTo>
                  <a:lnTo>
                    <a:pt x="70523" y="124726"/>
                  </a:lnTo>
                  <a:lnTo>
                    <a:pt x="75895" y="126110"/>
                  </a:lnTo>
                  <a:lnTo>
                    <a:pt x="77914" y="130289"/>
                  </a:lnTo>
                  <a:lnTo>
                    <a:pt x="75895" y="143535"/>
                  </a:lnTo>
                  <a:lnTo>
                    <a:pt x="74548" y="160959"/>
                  </a:lnTo>
                  <a:lnTo>
                    <a:pt x="71869" y="176288"/>
                  </a:lnTo>
                  <a:lnTo>
                    <a:pt x="67830" y="190919"/>
                  </a:lnTo>
                  <a:lnTo>
                    <a:pt x="63804" y="209727"/>
                  </a:lnTo>
                  <a:lnTo>
                    <a:pt x="58432" y="225056"/>
                  </a:lnTo>
                  <a:lnTo>
                    <a:pt x="45669" y="245262"/>
                  </a:lnTo>
                  <a:lnTo>
                    <a:pt x="36271" y="258508"/>
                  </a:lnTo>
                  <a:lnTo>
                    <a:pt x="19469" y="278714"/>
                  </a:lnTo>
                  <a:lnTo>
                    <a:pt x="8051" y="292646"/>
                  </a:lnTo>
                  <a:lnTo>
                    <a:pt x="0" y="305879"/>
                  </a:lnTo>
                  <a:lnTo>
                    <a:pt x="0" y="311454"/>
                  </a:lnTo>
                  <a:lnTo>
                    <a:pt x="8051" y="321906"/>
                  </a:lnTo>
                  <a:lnTo>
                    <a:pt x="20815" y="333057"/>
                  </a:lnTo>
                  <a:lnTo>
                    <a:pt x="33578" y="333057"/>
                  </a:lnTo>
                  <a:lnTo>
                    <a:pt x="36271" y="330276"/>
                  </a:lnTo>
                  <a:lnTo>
                    <a:pt x="30225" y="323303"/>
                  </a:lnTo>
                  <a:lnTo>
                    <a:pt x="24853" y="315633"/>
                  </a:lnTo>
                  <a:lnTo>
                    <a:pt x="24853" y="310057"/>
                  </a:lnTo>
                  <a:lnTo>
                    <a:pt x="33578" y="296824"/>
                  </a:lnTo>
                  <a:lnTo>
                    <a:pt x="47015" y="282892"/>
                  </a:lnTo>
                  <a:lnTo>
                    <a:pt x="67830" y="255714"/>
                  </a:lnTo>
                  <a:lnTo>
                    <a:pt x="85966" y="232727"/>
                  </a:lnTo>
                  <a:lnTo>
                    <a:pt x="92684" y="225056"/>
                  </a:lnTo>
                  <a:lnTo>
                    <a:pt x="96710" y="219481"/>
                  </a:lnTo>
                  <a:lnTo>
                    <a:pt x="137020" y="251536"/>
                  </a:lnTo>
                  <a:lnTo>
                    <a:pt x="174624" y="305879"/>
                  </a:lnTo>
                  <a:lnTo>
                    <a:pt x="185381" y="321906"/>
                  </a:lnTo>
                  <a:lnTo>
                    <a:pt x="190080" y="324700"/>
                  </a:lnTo>
                  <a:lnTo>
                    <a:pt x="196799" y="324700"/>
                  </a:lnTo>
                  <a:lnTo>
                    <a:pt x="203517" y="318427"/>
                  </a:lnTo>
                  <a:lnTo>
                    <a:pt x="212242" y="312851"/>
                  </a:lnTo>
                  <a:lnTo>
                    <a:pt x="218960" y="307276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5280828" y="4348136"/>
            <a:ext cx="1554480" cy="518160"/>
            <a:chOff x="3960621" y="3261102"/>
            <a:chExt cx="1165860" cy="388620"/>
          </a:xfrm>
        </p:grpSpPr>
        <p:sp>
          <p:nvSpPr>
            <p:cNvPr id="80" name="object 80"/>
            <p:cNvSpPr/>
            <p:nvPr/>
          </p:nvSpPr>
          <p:spPr>
            <a:xfrm>
              <a:off x="4285488" y="3326891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5">
                  <a:moveTo>
                    <a:pt x="301752" y="0"/>
                  </a:moveTo>
                  <a:lnTo>
                    <a:pt x="226326" y="75425"/>
                  </a:lnTo>
                  <a:lnTo>
                    <a:pt x="0" y="75425"/>
                  </a:lnTo>
                  <a:lnTo>
                    <a:pt x="0" y="315468"/>
                  </a:lnTo>
                  <a:lnTo>
                    <a:pt x="226326" y="315468"/>
                  </a:lnTo>
                  <a:lnTo>
                    <a:pt x="301752" y="24004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285487" y="3326889"/>
              <a:ext cx="302260" cy="75565"/>
            </a:xfrm>
            <a:custGeom>
              <a:avLst/>
              <a:gdLst/>
              <a:ahLst/>
              <a:cxnLst/>
              <a:rect l="l" t="t" r="r" b="b"/>
              <a:pathLst>
                <a:path w="302260" h="75564">
                  <a:moveTo>
                    <a:pt x="301752" y="0"/>
                  </a:moveTo>
                  <a:lnTo>
                    <a:pt x="75425" y="0"/>
                  </a:lnTo>
                  <a:lnTo>
                    <a:pt x="0" y="75425"/>
                  </a:lnTo>
                  <a:lnTo>
                    <a:pt x="226326" y="75425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31313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4285487" y="3326889"/>
              <a:ext cx="302260" cy="315595"/>
            </a:xfrm>
            <a:custGeom>
              <a:avLst/>
              <a:gdLst/>
              <a:ahLst/>
              <a:cxnLst/>
              <a:rect l="l" t="t" r="r" b="b"/>
              <a:pathLst>
                <a:path w="302260" h="315595">
                  <a:moveTo>
                    <a:pt x="0" y="75425"/>
                  </a:moveTo>
                  <a:lnTo>
                    <a:pt x="75425" y="0"/>
                  </a:lnTo>
                  <a:lnTo>
                    <a:pt x="301752" y="0"/>
                  </a:lnTo>
                  <a:lnTo>
                    <a:pt x="301752" y="240042"/>
                  </a:lnTo>
                  <a:lnTo>
                    <a:pt x="226326" y="315468"/>
                  </a:lnTo>
                  <a:lnTo>
                    <a:pt x="0" y="315468"/>
                  </a:lnTo>
                  <a:lnTo>
                    <a:pt x="0" y="75425"/>
                  </a:lnTo>
                  <a:close/>
                </a:path>
                <a:path w="302260" h="315595">
                  <a:moveTo>
                    <a:pt x="0" y="75425"/>
                  </a:moveTo>
                  <a:lnTo>
                    <a:pt x="226326" y="75425"/>
                  </a:lnTo>
                  <a:lnTo>
                    <a:pt x="301752" y="0"/>
                  </a:lnTo>
                </a:path>
                <a:path w="302260" h="315595">
                  <a:moveTo>
                    <a:pt x="226326" y="75425"/>
                  </a:moveTo>
                  <a:lnTo>
                    <a:pt x="226326" y="315468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3" name="object 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7717" y="3261102"/>
              <a:ext cx="245872" cy="782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4" name="object 84"/>
            <p:cNvSpPr/>
            <p:nvPr/>
          </p:nvSpPr>
          <p:spPr>
            <a:xfrm>
              <a:off x="4322825" y="3472427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4">
                  <a:moveTo>
                    <a:pt x="139039" y="0"/>
                  </a:moveTo>
                  <a:lnTo>
                    <a:pt x="20967" y="0"/>
                  </a:lnTo>
                  <a:lnTo>
                    <a:pt x="0" y="20980"/>
                  </a:lnTo>
                  <a:lnTo>
                    <a:pt x="0" y="50660"/>
                  </a:lnTo>
                  <a:lnTo>
                    <a:pt x="20967" y="71628"/>
                  </a:lnTo>
                  <a:lnTo>
                    <a:pt x="139039" y="71628"/>
                  </a:lnTo>
                  <a:lnTo>
                    <a:pt x="160020" y="50660"/>
                  </a:lnTo>
                  <a:lnTo>
                    <a:pt x="160020" y="20980"/>
                  </a:lnTo>
                  <a:lnTo>
                    <a:pt x="13903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4322825" y="3472427"/>
              <a:ext cx="160020" cy="71755"/>
            </a:xfrm>
            <a:custGeom>
              <a:avLst/>
              <a:gdLst/>
              <a:ahLst/>
              <a:cxnLst/>
              <a:rect l="l" t="t" r="r" b="b"/>
              <a:pathLst>
                <a:path w="160020" h="71754">
                  <a:moveTo>
                    <a:pt x="0" y="20980"/>
                  </a:moveTo>
                  <a:lnTo>
                    <a:pt x="20967" y="0"/>
                  </a:lnTo>
                  <a:lnTo>
                    <a:pt x="139039" y="0"/>
                  </a:lnTo>
                  <a:lnTo>
                    <a:pt x="160020" y="20980"/>
                  </a:lnTo>
                  <a:lnTo>
                    <a:pt x="160020" y="50660"/>
                  </a:lnTo>
                  <a:lnTo>
                    <a:pt x="139039" y="71628"/>
                  </a:lnTo>
                  <a:lnTo>
                    <a:pt x="20967" y="71628"/>
                  </a:lnTo>
                  <a:lnTo>
                    <a:pt x="0" y="50660"/>
                  </a:lnTo>
                  <a:lnTo>
                    <a:pt x="0" y="20980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9429" y="3300920"/>
              <a:ext cx="307850" cy="31324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7" name="object 87"/>
            <p:cNvSpPr/>
            <p:nvPr/>
          </p:nvSpPr>
          <p:spPr>
            <a:xfrm>
              <a:off x="3966971" y="3404603"/>
              <a:ext cx="224154" cy="238125"/>
            </a:xfrm>
            <a:custGeom>
              <a:avLst/>
              <a:gdLst/>
              <a:ahLst/>
              <a:cxnLst/>
              <a:rect l="l" t="t" r="r" b="b"/>
              <a:pathLst>
                <a:path w="224154" h="238125">
                  <a:moveTo>
                    <a:pt x="224040" y="0"/>
                  </a:moveTo>
                  <a:lnTo>
                    <a:pt x="0" y="0"/>
                  </a:lnTo>
                  <a:lnTo>
                    <a:pt x="0" y="237756"/>
                  </a:lnTo>
                  <a:lnTo>
                    <a:pt x="224040" y="237756"/>
                  </a:lnTo>
                  <a:lnTo>
                    <a:pt x="224040" y="0"/>
                  </a:lnTo>
                  <a:close/>
                </a:path>
              </a:pathLst>
            </a:custGeom>
            <a:solidFill>
              <a:srgbClr val="3CA8C8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191015" y="3329937"/>
              <a:ext cx="74930" cy="312420"/>
            </a:xfrm>
            <a:custGeom>
              <a:avLst/>
              <a:gdLst/>
              <a:ahLst/>
              <a:cxnLst/>
              <a:rect l="l" t="t" r="r" b="b"/>
              <a:pathLst>
                <a:path w="74929" h="312420">
                  <a:moveTo>
                    <a:pt x="74663" y="0"/>
                  </a:moveTo>
                  <a:lnTo>
                    <a:pt x="0" y="74663"/>
                  </a:lnTo>
                  <a:lnTo>
                    <a:pt x="0" y="312420"/>
                  </a:lnTo>
                  <a:lnTo>
                    <a:pt x="74663" y="237756"/>
                  </a:lnTo>
                  <a:lnTo>
                    <a:pt x="74663" y="0"/>
                  </a:lnTo>
                  <a:close/>
                </a:path>
              </a:pathLst>
            </a:custGeom>
            <a:solidFill>
              <a:srgbClr val="3086A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3966971" y="3329937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5" h="74929">
                  <a:moveTo>
                    <a:pt x="298704" y="0"/>
                  </a:moveTo>
                  <a:lnTo>
                    <a:pt x="74663" y="0"/>
                  </a:lnTo>
                  <a:lnTo>
                    <a:pt x="0" y="74663"/>
                  </a:lnTo>
                  <a:lnTo>
                    <a:pt x="224040" y="7466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62B8D3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3966971" y="3329937"/>
              <a:ext cx="299085" cy="312420"/>
            </a:xfrm>
            <a:custGeom>
              <a:avLst/>
              <a:gdLst/>
              <a:ahLst/>
              <a:cxnLst/>
              <a:rect l="l" t="t" r="r" b="b"/>
              <a:pathLst>
                <a:path w="299085" h="312420">
                  <a:moveTo>
                    <a:pt x="0" y="74663"/>
                  </a:moveTo>
                  <a:lnTo>
                    <a:pt x="74663" y="0"/>
                  </a:lnTo>
                  <a:lnTo>
                    <a:pt x="298704" y="0"/>
                  </a:lnTo>
                  <a:lnTo>
                    <a:pt x="298704" y="237756"/>
                  </a:lnTo>
                  <a:lnTo>
                    <a:pt x="224040" y="312420"/>
                  </a:lnTo>
                  <a:lnTo>
                    <a:pt x="0" y="312420"/>
                  </a:lnTo>
                  <a:lnTo>
                    <a:pt x="0" y="74663"/>
                  </a:lnTo>
                  <a:close/>
                </a:path>
                <a:path w="299085" h="312420">
                  <a:moveTo>
                    <a:pt x="0" y="74663"/>
                  </a:moveTo>
                  <a:lnTo>
                    <a:pt x="224040" y="74663"/>
                  </a:lnTo>
                  <a:lnTo>
                    <a:pt x="298704" y="0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1" name="object 9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14469" y="3264150"/>
              <a:ext cx="257555" cy="3782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2" name="object 92"/>
            <p:cNvSpPr/>
            <p:nvPr/>
          </p:nvSpPr>
          <p:spPr>
            <a:xfrm>
              <a:off x="4899663" y="3311648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4">
                  <a:moveTo>
                    <a:pt x="106794" y="0"/>
                  </a:move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4322" y="156057"/>
                  </a:lnTo>
                  <a:lnTo>
                    <a:pt x="44322" y="174091"/>
                  </a:lnTo>
                  <a:lnTo>
                    <a:pt x="45669" y="180339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39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7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85381" y="320446"/>
                  </a:lnTo>
                  <a:lnTo>
                    <a:pt x="190080" y="323214"/>
                  </a:lnTo>
                  <a:lnTo>
                    <a:pt x="196799" y="323214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2"/>
                  </a:lnTo>
                  <a:lnTo>
                    <a:pt x="134327" y="192824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1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7"/>
                  </a:lnTo>
                  <a:lnTo>
                    <a:pt x="131648" y="27050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6"/>
                  </a:lnTo>
                  <a:lnTo>
                    <a:pt x="106794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4899663" y="3311648"/>
              <a:ext cx="220345" cy="332105"/>
            </a:xfrm>
            <a:custGeom>
              <a:avLst/>
              <a:gdLst/>
              <a:ahLst/>
              <a:cxnLst/>
              <a:rect l="l" t="t" r="r" b="b"/>
              <a:pathLst>
                <a:path w="220345" h="332104">
                  <a:moveTo>
                    <a:pt x="218960" y="305879"/>
                  </a:moveTo>
                  <a:lnTo>
                    <a:pt x="220306" y="300329"/>
                  </a:lnTo>
                  <a:lnTo>
                    <a:pt x="212242" y="301713"/>
                  </a:lnTo>
                  <a:lnTo>
                    <a:pt x="203517" y="300329"/>
                  </a:lnTo>
                  <a:lnTo>
                    <a:pt x="174624" y="261492"/>
                  </a:lnTo>
                  <a:lnTo>
                    <a:pt x="148437" y="217093"/>
                  </a:lnTo>
                  <a:lnTo>
                    <a:pt x="124929" y="172707"/>
                  </a:lnTo>
                  <a:lnTo>
                    <a:pt x="123583" y="161607"/>
                  </a:lnTo>
                  <a:lnTo>
                    <a:pt x="123583" y="148437"/>
                  </a:lnTo>
                  <a:lnTo>
                    <a:pt x="126276" y="140106"/>
                  </a:lnTo>
                  <a:lnTo>
                    <a:pt x="131648" y="135953"/>
                  </a:lnTo>
                  <a:lnTo>
                    <a:pt x="135674" y="135953"/>
                  </a:lnTo>
                  <a:lnTo>
                    <a:pt x="141046" y="138722"/>
                  </a:lnTo>
                  <a:lnTo>
                    <a:pt x="151117" y="147040"/>
                  </a:lnTo>
                  <a:lnTo>
                    <a:pt x="163207" y="156057"/>
                  </a:lnTo>
                  <a:lnTo>
                    <a:pt x="171945" y="160223"/>
                  </a:lnTo>
                  <a:lnTo>
                    <a:pt x="177317" y="161607"/>
                  </a:lnTo>
                  <a:lnTo>
                    <a:pt x="181343" y="160223"/>
                  </a:lnTo>
                  <a:lnTo>
                    <a:pt x="184035" y="156057"/>
                  </a:lnTo>
                  <a:lnTo>
                    <a:pt x="182689" y="152590"/>
                  </a:lnTo>
                  <a:lnTo>
                    <a:pt x="181343" y="148437"/>
                  </a:lnTo>
                  <a:lnTo>
                    <a:pt x="173291" y="140106"/>
                  </a:lnTo>
                  <a:lnTo>
                    <a:pt x="157835" y="129705"/>
                  </a:lnTo>
                  <a:lnTo>
                    <a:pt x="149783" y="122770"/>
                  </a:lnTo>
                  <a:lnTo>
                    <a:pt x="144398" y="113055"/>
                  </a:lnTo>
                  <a:lnTo>
                    <a:pt x="139699" y="98488"/>
                  </a:lnTo>
                  <a:lnTo>
                    <a:pt x="138366" y="84620"/>
                  </a:lnTo>
                  <a:lnTo>
                    <a:pt x="135674" y="78384"/>
                  </a:lnTo>
                  <a:lnTo>
                    <a:pt x="131648" y="71450"/>
                  </a:lnTo>
                  <a:lnTo>
                    <a:pt x="124929" y="64503"/>
                  </a:lnTo>
                  <a:lnTo>
                    <a:pt x="120230" y="60350"/>
                  </a:lnTo>
                  <a:lnTo>
                    <a:pt x="120230" y="54101"/>
                  </a:lnTo>
                  <a:lnTo>
                    <a:pt x="123583" y="45783"/>
                  </a:lnTo>
                  <a:lnTo>
                    <a:pt x="126276" y="41617"/>
                  </a:lnTo>
                  <a:lnTo>
                    <a:pt x="128955" y="36067"/>
                  </a:lnTo>
                  <a:lnTo>
                    <a:pt x="131648" y="27050"/>
                  </a:lnTo>
                  <a:lnTo>
                    <a:pt x="128955" y="17348"/>
                  </a:lnTo>
                  <a:lnTo>
                    <a:pt x="127609" y="9715"/>
                  </a:lnTo>
                  <a:lnTo>
                    <a:pt x="123583" y="4165"/>
                  </a:lnTo>
                  <a:lnTo>
                    <a:pt x="116192" y="1396"/>
                  </a:lnTo>
                  <a:lnTo>
                    <a:pt x="106794" y="0"/>
                  </a:lnTo>
                  <a:lnTo>
                    <a:pt x="100075" y="2781"/>
                  </a:lnTo>
                  <a:lnTo>
                    <a:pt x="95376" y="6934"/>
                  </a:lnTo>
                  <a:lnTo>
                    <a:pt x="92684" y="14566"/>
                  </a:lnTo>
                  <a:lnTo>
                    <a:pt x="91338" y="20116"/>
                  </a:lnTo>
                  <a:lnTo>
                    <a:pt x="92684" y="25666"/>
                  </a:lnTo>
                  <a:lnTo>
                    <a:pt x="95376" y="33985"/>
                  </a:lnTo>
                  <a:lnTo>
                    <a:pt x="96710" y="40233"/>
                  </a:lnTo>
                  <a:lnTo>
                    <a:pt x="98056" y="45783"/>
                  </a:lnTo>
                  <a:lnTo>
                    <a:pt x="96710" y="52717"/>
                  </a:lnTo>
                  <a:lnTo>
                    <a:pt x="92684" y="58267"/>
                  </a:lnTo>
                  <a:lnTo>
                    <a:pt x="85966" y="64503"/>
                  </a:lnTo>
                  <a:lnTo>
                    <a:pt x="77914" y="68668"/>
                  </a:lnTo>
                  <a:lnTo>
                    <a:pt x="71869" y="72834"/>
                  </a:lnTo>
                  <a:lnTo>
                    <a:pt x="66497" y="78384"/>
                  </a:lnTo>
                  <a:lnTo>
                    <a:pt x="61112" y="86004"/>
                  </a:lnTo>
                  <a:lnTo>
                    <a:pt x="55740" y="98488"/>
                  </a:lnTo>
                  <a:lnTo>
                    <a:pt x="51041" y="113055"/>
                  </a:lnTo>
                  <a:lnTo>
                    <a:pt x="47015" y="124155"/>
                  </a:lnTo>
                  <a:lnTo>
                    <a:pt x="45669" y="138722"/>
                  </a:lnTo>
                  <a:lnTo>
                    <a:pt x="44322" y="156057"/>
                  </a:lnTo>
                  <a:lnTo>
                    <a:pt x="44322" y="165773"/>
                  </a:lnTo>
                  <a:lnTo>
                    <a:pt x="44322" y="174091"/>
                  </a:lnTo>
                  <a:lnTo>
                    <a:pt x="45669" y="180339"/>
                  </a:lnTo>
                  <a:lnTo>
                    <a:pt x="48361" y="183108"/>
                  </a:lnTo>
                  <a:lnTo>
                    <a:pt x="53733" y="184505"/>
                  </a:lnTo>
                  <a:lnTo>
                    <a:pt x="57086" y="183108"/>
                  </a:lnTo>
                  <a:lnTo>
                    <a:pt x="58432" y="180339"/>
                  </a:lnTo>
                  <a:lnTo>
                    <a:pt x="58432" y="168541"/>
                  </a:lnTo>
                  <a:lnTo>
                    <a:pt x="58432" y="151206"/>
                  </a:lnTo>
                  <a:lnTo>
                    <a:pt x="59778" y="140106"/>
                  </a:lnTo>
                  <a:lnTo>
                    <a:pt x="61112" y="133172"/>
                  </a:lnTo>
                  <a:lnTo>
                    <a:pt x="65150" y="125539"/>
                  </a:lnTo>
                  <a:lnTo>
                    <a:pt x="70523" y="124155"/>
                  </a:lnTo>
                  <a:lnTo>
                    <a:pt x="75895" y="125539"/>
                  </a:lnTo>
                  <a:lnTo>
                    <a:pt x="77914" y="129705"/>
                  </a:lnTo>
                  <a:lnTo>
                    <a:pt x="75895" y="142887"/>
                  </a:lnTo>
                  <a:lnTo>
                    <a:pt x="74548" y="160223"/>
                  </a:lnTo>
                  <a:lnTo>
                    <a:pt x="71869" y="175488"/>
                  </a:lnTo>
                  <a:lnTo>
                    <a:pt x="67830" y="190055"/>
                  </a:lnTo>
                  <a:lnTo>
                    <a:pt x="63804" y="208775"/>
                  </a:lnTo>
                  <a:lnTo>
                    <a:pt x="58432" y="224040"/>
                  </a:lnTo>
                  <a:lnTo>
                    <a:pt x="45669" y="244144"/>
                  </a:lnTo>
                  <a:lnTo>
                    <a:pt x="36271" y="257327"/>
                  </a:lnTo>
                  <a:lnTo>
                    <a:pt x="19469" y="277444"/>
                  </a:lnTo>
                  <a:lnTo>
                    <a:pt x="8051" y="291312"/>
                  </a:lnTo>
                  <a:lnTo>
                    <a:pt x="0" y="304495"/>
                  </a:lnTo>
                  <a:lnTo>
                    <a:pt x="0" y="310045"/>
                  </a:lnTo>
                  <a:lnTo>
                    <a:pt x="8051" y="320446"/>
                  </a:lnTo>
                  <a:lnTo>
                    <a:pt x="20815" y="331546"/>
                  </a:lnTo>
                  <a:lnTo>
                    <a:pt x="33578" y="331546"/>
                  </a:lnTo>
                  <a:lnTo>
                    <a:pt x="36271" y="328764"/>
                  </a:lnTo>
                  <a:lnTo>
                    <a:pt x="30225" y="321830"/>
                  </a:lnTo>
                  <a:lnTo>
                    <a:pt x="24853" y="314197"/>
                  </a:lnTo>
                  <a:lnTo>
                    <a:pt x="24853" y="308648"/>
                  </a:lnTo>
                  <a:lnTo>
                    <a:pt x="33578" y="295478"/>
                  </a:lnTo>
                  <a:lnTo>
                    <a:pt x="47015" y="281609"/>
                  </a:lnTo>
                  <a:lnTo>
                    <a:pt x="67830" y="254558"/>
                  </a:lnTo>
                  <a:lnTo>
                    <a:pt x="85966" y="231660"/>
                  </a:lnTo>
                  <a:lnTo>
                    <a:pt x="92684" y="224040"/>
                  </a:lnTo>
                  <a:lnTo>
                    <a:pt x="96710" y="218490"/>
                  </a:lnTo>
                  <a:lnTo>
                    <a:pt x="137020" y="250393"/>
                  </a:lnTo>
                  <a:lnTo>
                    <a:pt x="174624" y="304495"/>
                  </a:lnTo>
                  <a:lnTo>
                    <a:pt x="185381" y="320446"/>
                  </a:lnTo>
                  <a:lnTo>
                    <a:pt x="190080" y="323214"/>
                  </a:lnTo>
                  <a:lnTo>
                    <a:pt x="196799" y="323214"/>
                  </a:lnTo>
                  <a:lnTo>
                    <a:pt x="203517" y="316979"/>
                  </a:lnTo>
                  <a:lnTo>
                    <a:pt x="212242" y="311429"/>
                  </a:lnTo>
                  <a:lnTo>
                    <a:pt x="218960" y="305879"/>
                  </a:lnTo>
                </a:path>
              </a:pathLst>
            </a:custGeom>
            <a:ln w="127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7814823" y="1630787"/>
            <a:ext cx="3959860" cy="1125094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Calibri"/>
                <a:cs typeface="Calibri"/>
              </a:rPr>
              <a:t>Suppose:</a:t>
            </a:r>
            <a:endParaRPr sz="2400">
              <a:latin typeface="Calibri"/>
              <a:cs typeface="Calibri"/>
            </a:endParaRPr>
          </a:p>
          <a:p>
            <a:pPr marL="178642" indent="-162556">
              <a:buChar char="-"/>
              <a:tabLst>
                <a:tab pos="179489" algn="l"/>
              </a:tabLst>
            </a:pPr>
            <a:r>
              <a:rPr sz="2400" spc="-7" dirty="0">
                <a:latin typeface="Calibri"/>
                <a:cs typeface="Calibri"/>
              </a:rPr>
              <a:t>new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Washer</a:t>
            </a:r>
            <a:r>
              <a:rPr sz="2400" spc="-27" dirty="0">
                <a:latin typeface="Calibri"/>
                <a:cs typeface="Calibri"/>
              </a:rPr>
              <a:t> takes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20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minutes</a:t>
            </a:r>
            <a:endParaRPr sz="2400">
              <a:latin typeface="Calibri"/>
              <a:cs typeface="Calibri"/>
            </a:endParaRPr>
          </a:p>
          <a:p>
            <a:pPr marL="178642" indent="-162556">
              <a:buChar char="-"/>
              <a:tabLst>
                <a:tab pos="179489" algn="l"/>
              </a:tabLst>
            </a:pPr>
            <a:r>
              <a:rPr sz="2400" spc="-7" dirty="0">
                <a:latin typeface="Calibri"/>
                <a:cs typeface="Calibri"/>
              </a:rPr>
              <a:t>new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Stasher</a:t>
            </a:r>
            <a:r>
              <a:rPr sz="2400" spc="-27" dirty="0">
                <a:latin typeface="Calibri"/>
                <a:cs typeface="Calibri"/>
              </a:rPr>
              <a:t> takes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20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minutes.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130627" y="6594174"/>
            <a:ext cx="10236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8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sz="1467" b="1" spc="-80" dirty="0">
                <a:solidFill>
                  <a:srgbClr val="FFFFFF"/>
                </a:solidFill>
                <a:latin typeface="Trebuchet MS"/>
                <a:cs typeface="Trebuchet MS"/>
              </a:rPr>
              <a:pPr marL="16933">
                <a:spcBef>
                  <a:spcPts val="60"/>
                </a:spcBef>
              </a:pPr>
              <a:t>35</a:t>
            </a:fld>
            <a:r>
              <a:rPr sz="1467" b="1" spc="-8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814823" y="3093825"/>
            <a:ext cx="3604260" cy="386430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Calibri"/>
                <a:cs typeface="Calibri"/>
              </a:rPr>
              <a:t>How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much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faster </a:t>
            </a:r>
            <a:r>
              <a:rPr sz="2400" spc="-7" dirty="0">
                <a:latin typeface="Calibri"/>
                <a:cs typeface="Calibri"/>
              </a:rPr>
              <a:t>is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pipeline?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814824" y="3825345"/>
            <a:ext cx="3895513" cy="755762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7" dirty="0">
                <a:latin typeface="Calibri"/>
                <a:cs typeface="Calibri"/>
              </a:rPr>
              <a:t>Pipeline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33" dirty="0">
                <a:latin typeface="Calibri"/>
                <a:cs typeface="Calibri"/>
              </a:rPr>
              <a:t>rate</a:t>
            </a:r>
            <a:r>
              <a:rPr sz="2400" spc="-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limited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by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slowest </a:t>
            </a:r>
            <a:r>
              <a:rPr sz="2400" spc="-5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pipeline</a:t>
            </a:r>
            <a:r>
              <a:rPr sz="2400" spc="27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814823" y="4922625"/>
            <a:ext cx="3425613" cy="755762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7" dirty="0">
                <a:latin typeface="Calibri"/>
                <a:cs typeface="Calibri"/>
              </a:rPr>
              <a:t>Unbalanced lengths of pipe </a:t>
            </a:r>
            <a:r>
              <a:rPr sz="2400" spc="-52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stages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reduce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speedup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id="{3152D9A7-8C03-4F17-BD69-A3B061BC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-229775"/>
            <a:ext cx="6376247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‘Sequential’ RISC-V Datapath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34659" y="6251545"/>
            <a:ext cx="897467" cy="40609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lnSpc>
                <a:spcPts val="1200"/>
              </a:lnSpc>
              <a:spcBef>
                <a:spcPts val="167"/>
              </a:spcBef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L="228594">
              <a:lnSpc>
                <a:spcPts val="1760"/>
              </a:lnSpc>
            </a:pPr>
            <a:r>
              <a:rPr sz="1600" spc="40" dirty="0">
                <a:solidFill>
                  <a:srgbClr val="FFFFFF"/>
                </a:solidFill>
                <a:latin typeface="Gill Sans MT"/>
                <a:cs typeface="Gill Sans MT"/>
              </a:rPr>
              <a:t>29</a:t>
            </a:r>
            <a:endParaRPr sz="1600">
              <a:latin typeface="Gill Sans MT"/>
              <a:cs typeface="Gill Sans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015000"/>
              </p:ext>
            </p:extLst>
          </p:nvPr>
        </p:nvGraphicFramePr>
        <p:xfrm>
          <a:off x="3109705" y="1098284"/>
          <a:ext cx="6157806" cy="2627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4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9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6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10" dirty="0">
                          <a:solidFill>
                            <a:schemeClr val="tx1"/>
                          </a:solidFill>
                        </a:rPr>
                        <a:t>Pictogram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900" spc="-4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sz="1900" spc="-60" baseline="-20467" dirty="0">
                          <a:solidFill>
                            <a:schemeClr val="tx1"/>
                          </a:solidFill>
                        </a:rPr>
                        <a:t>step</a:t>
                      </a:r>
                      <a:r>
                        <a:rPr sz="1900" spc="89" baseline="-20467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25" dirty="0">
                          <a:solidFill>
                            <a:schemeClr val="tx1"/>
                          </a:solidFill>
                        </a:rPr>
                        <a:t>Serial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19472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9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sz="1900" spc="15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sz="1900" spc="15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u</a:t>
                      </a:r>
                      <a:r>
                        <a:rPr sz="1900" spc="25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on</a:t>
                      </a:r>
                      <a:r>
                        <a:rPr sz="1900" spc="-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5" dirty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sz="1900" spc="-2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chemeClr val="tx1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14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1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eg</a:t>
                      </a:r>
                      <a:r>
                        <a:rPr sz="1900" spc="-8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ead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sz="1900" spc="-8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29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-175" dirty="0">
                          <a:solidFill>
                            <a:schemeClr val="tx1"/>
                          </a:solidFill>
                        </a:rPr>
                        <a:t>ALU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chemeClr val="tx1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5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spc="-30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900" dirty="0">
                          <a:solidFill>
                            <a:schemeClr val="tx1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5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15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eg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sz="1900" spc="15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er</a:t>
                      </a:r>
                      <a:r>
                        <a:rPr sz="1900" spc="-7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2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sz="1900" spc="15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132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sz="1900" spc="-8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190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1327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056">
                <a:tc>
                  <a:txBody>
                    <a:bodyPr/>
                    <a:lstStyle/>
                    <a:p>
                      <a:pPr marL="90805">
                        <a:lnSpc>
                          <a:spcPts val="1610"/>
                        </a:lnSpc>
                        <a:spcBef>
                          <a:spcPts val="495"/>
                        </a:spcBef>
                      </a:pPr>
                      <a:r>
                        <a:rPr sz="2900" spc="-44" baseline="13409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sz="1300" spc="-30" dirty="0">
                          <a:solidFill>
                            <a:schemeClr val="tx1"/>
                          </a:solidFill>
                        </a:rPr>
                        <a:t>instruction</a:t>
                      </a:r>
                      <a:endParaRPr sz="13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38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25" dirty="0">
                          <a:solidFill>
                            <a:schemeClr val="tx1"/>
                          </a:solidFill>
                        </a:rPr>
                        <a:t>800</a:t>
                      </a:r>
                      <a:r>
                        <a:rPr sz="1900" spc="-4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7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1900" dirty="0">
                        <a:solidFill>
                          <a:schemeClr val="tx1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9633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6860" y="1859926"/>
            <a:ext cx="257281" cy="366589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6" name="object 6"/>
          <p:cNvGrpSpPr/>
          <p:nvPr/>
        </p:nvGrpSpPr>
        <p:grpSpPr>
          <a:xfrm>
            <a:off x="6338492" y="2226596"/>
            <a:ext cx="176107" cy="385233"/>
            <a:chOff x="4753869" y="1669946"/>
            <a:chExt cx="132080" cy="288925"/>
          </a:xfrm>
          <a:solidFill>
            <a:schemeClr val="tx1"/>
          </a:solidFill>
        </p:grpSpPr>
        <p:sp>
          <p:nvSpPr>
            <p:cNvPr id="7" name="object 7"/>
            <p:cNvSpPr/>
            <p:nvPr/>
          </p:nvSpPr>
          <p:spPr>
            <a:xfrm>
              <a:off x="4756527" y="1672606"/>
              <a:ext cx="127000" cy="283845"/>
            </a:xfrm>
            <a:custGeom>
              <a:avLst/>
              <a:gdLst/>
              <a:ahLst/>
              <a:cxnLst/>
              <a:rect l="l" t="t" r="r" b="b"/>
              <a:pathLst>
                <a:path w="127000" h="283844">
                  <a:moveTo>
                    <a:pt x="0" y="283458"/>
                  </a:moveTo>
                  <a:lnTo>
                    <a:pt x="0" y="151168"/>
                  </a:lnTo>
                  <a:lnTo>
                    <a:pt x="21364" y="141711"/>
                  </a:lnTo>
                  <a:lnTo>
                    <a:pt x="0" y="132290"/>
                  </a:lnTo>
                  <a:lnTo>
                    <a:pt x="0" y="0"/>
                  </a:lnTo>
                  <a:lnTo>
                    <a:pt x="126483" y="55959"/>
                  </a:lnTo>
                  <a:lnTo>
                    <a:pt x="126483" y="227463"/>
                  </a:lnTo>
                  <a:lnTo>
                    <a:pt x="0" y="28345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756528" y="1672605"/>
              <a:ext cx="127000" cy="283845"/>
            </a:xfrm>
            <a:custGeom>
              <a:avLst/>
              <a:gdLst/>
              <a:ahLst/>
              <a:cxnLst/>
              <a:rect l="l" t="t" r="r" b="b"/>
              <a:pathLst>
                <a:path w="127000" h="283844">
                  <a:moveTo>
                    <a:pt x="0" y="0"/>
                  </a:moveTo>
                  <a:lnTo>
                    <a:pt x="126483" y="55959"/>
                  </a:lnTo>
                  <a:lnTo>
                    <a:pt x="126483" y="227463"/>
                  </a:lnTo>
                  <a:lnTo>
                    <a:pt x="0" y="283458"/>
                  </a:lnTo>
                  <a:lnTo>
                    <a:pt x="0" y="151168"/>
                  </a:lnTo>
                  <a:lnTo>
                    <a:pt x="21364" y="141711"/>
                  </a:lnTo>
                  <a:lnTo>
                    <a:pt x="0" y="1322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76681" y="1747405"/>
              <a:ext cx="92710" cy="43815"/>
            </a:xfrm>
            <a:custGeom>
              <a:avLst/>
              <a:gdLst/>
              <a:ahLst/>
              <a:cxnLst/>
              <a:rect l="l" t="t" r="r" b="b"/>
              <a:pathLst>
                <a:path w="92710" h="43814">
                  <a:moveTo>
                    <a:pt x="3107" y="43452"/>
                  </a:moveTo>
                  <a:lnTo>
                    <a:pt x="0" y="40721"/>
                  </a:lnTo>
                  <a:lnTo>
                    <a:pt x="400" y="39345"/>
                  </a:lnTo>
                  <a:lnTo>
                    <a:pt x="14288" y="2118"/>
                  </a:lnTo>
                  <a:lnTo>
                    <a:pt x="16733" y="0"/>
                  </a:lnTo>
                  <a:lnTo>
                    <a:pt x="18522" y="7"/>
                  </a:lnTo>
                  <a:lnTo>
                    <a:pt x="19248" y="252"/>
                  </a:lnTo>
                  <a:lnTo>
                    <a:pt x="20464" y="1290"/>
                  </a:lnTo>
                  <a:lnTo>
                    <a:pt x="20970" y="2118"/>
                  </a:lnTo>
                  <a:lnTo>
                    <a:pt x="21378" y="3263"/>
                  </a:lnTo>
                  <a:lnTo>
                    <a:pt x="22454" y="6143"/>
                  </a:lnTo>
                  <a:lnTo>
                    <a:pt x="17551" y="6143"/>
                  </a:lnTo>
                  <a:lnTo>
                    <a:pt x="9388" y="29252"/>
                  </a:lnTo>
                  <a:lnTo>
                    <a:pt x="31089" y="29252"/>
                  </a:lnTo>
                  <a:lnTo>
                    <a:pt x="32784" y="33788"/>
                  </a:lnTo>
                  <a:lnTo>
                    <a:pt x="7794" y="33788"/>
                  </a:lnTo>
                  <a:lnTo>
                    <a:pt x="4797" y="42143"/>
                  </a:lnTo>
                  <a:lnTo>
                    <a:pt x="4460" y="42641"/>
                  </a:lnTo>
                  <a:lnTo>
                    <a:pt x="3617" y="43292"/>
                  </a:lnTo>
                  <a:lnTo>
                    <a:pt x="3107" y="43452"/>
                  </a:lnTo>
                  <a:close/>
                </a:path>
                <a:path w="92710" h="43814">
                  <a:moveTo>
                    <a:pt x="31089" y="29252"/>
                  </a:moveTo>
                  <a:lnTo>
                    <a:pt x="25842" y="29252"/>
                  </a:lnTo>
                  <a:lnTo>
                    <a:pt x="17679" y="6143"/>
                  </a:lnTo>
                  <a:lnTo>
                    <a:pt x="22454" y="6143"/>
                  </a:lnTo>
                  <a:lnTo>
                    <a:pt x="31089" y="29252"/>
                  </a:lnTo>
                  <a:close/>
                </a:path>
                <a:path w="92710" h="43814">
                  <a:moveTo>
                    <a:pt x="32793" y="43452"/>
                  </a:moveTo>
                  <a:lnTo>
                    <a:pt x="27500" y="33788"/>
                  </a:lnTo>
                  <a:lnTo>
                    <a:pt x="32784" y="33788"/>
                  </a:lnTo>
                  <a:lnTo>
                    <a:pt x="34579" y="38592"/>
                  </a:lnTo>
                  <a:lnTo>
                    <a:pt x="34898" y="39551"/>
                  </a:lnTo>
                  <a:lnTo>
                    <a:pt x="35121" y="40238"/>
                  </a:lnTo>
                  <a:lnTo>
                    <a:pt x="35223" y="40721"/>
                  </a:lnTo>
                  <a:lnTo>
                    <a:pt x="35168" y="42143"/>
                  </a:lnTo>
                  <a:lnTo>
                    <a:pt x="35025" y="42453"/>
                  </a:lnTo>
                  <a:lnTo>
                    <a:pt x="34100" y="43238"/>
                  </a:lnTo>
                  <a:lnTo>
                    <a:pt x="33512" y="43441"/>
                  </a:lnTo>
                  <a:lnTo>
                    <a:pt x="32793" y="43452"/>
                  </a:lnTo>
                  <a:close/>
                </a:path>
                <a:path w="92710" h="43814">
                  <a:moveTo>
                    <a:pt x="75960" y="43452"/>
                  </a:moveTo>
                  <a:lnTo>
                    <a:pt x="59521" y="1941"/>
                  </a:lnTo>
                  <a:lnTo>
                    <a:pt x="59755" y="1258"/>
                  </a:lnTo>
                  <a:lnTo>
                    <a:pt x="60683" y="266"/>
                  </a:lnTo>
                  <a:lnTo>
                    <a:pt x="61317" y="14"/>
                  </a:lnTo>
                  <a:lnTo>
                    <a:pt x="62926" y="14"/>
                  </a:lnTo>
                  <a:lnTo>
                    <a:pt x="63560" y="266"/>
                  </a:lnTo>
                  <a:lnTo>
                    <a:pt x="64488" y="1258"/>
                  </a:lnTo>
                  <a:lnTo>
                    <a:pt x="64722" y="1941"/>
                  </a:lnTo>
                  <a:lnTo>
                    <a:pt x="64768" y="31527"/>
                  </a:lnTo>
                  <a:lnTo>
                    <a:pt x="65778" y="34126"/>
                  </a:lnTo>
                  <a:lnTo>
                    <a:pt x="69746" y="37912"/>
                  </a:lnTo>
                  <a:lnTo>
                    <a:pt x="72478" y="38876"/>
                  </a:lnTo>
                  <a:lnTo>
                    <a:pt x="75960" y="38915"/>
                  </a:lnTo>
                  <a:lnTo>
                    <a:pt x="88379" y="38915"/>
                  </a:lnTo>
                  <a:lnTo>
                    <a:pt x="85466" y="41965"/>
                  </a:lnTo>
                  <a:lnTo>
                    <a:pt x="81363" y="43434"/>
                  </a:lnTo>
                  <a:lnTo>
                    <a:pt x="75960" y="43452"/>
                  </a:lnTo>
                  <a:close/>
                </a:path>
                <a:path w="92710" h="43814">
                  <a:moveTo>
                    <a:pt x="88379" y="38915"/>
                  </a:moveTo>
                  <a:lnTo>
                    <a:pt x="75960" y="38915"/>
                  </a:lnTo>
                  <a:lnTo>
                    <a:pt x="79471" y="38876"/>
                  </a:lnTo>
                  <a:lnTo>
                    <a:pt x="82224" y="37912"/>
                  </a:lnTo>
                  <a:lnTo>
                    <a:pt x="86203" y="34126"/>
                  </a:lnTo>
                  <a:lnTo>
                    <a:pt x="87216" y="31527"/>
                  </a:lnTo>
                  <a:lnTo>
                    <a:pt x="87262" y="1941"/>
                  </a:lnTo>
                  <a:lnTo>
                    <a:pt x="87496" y="1258"/>
                  </a:lnTo>
                  <a:lnTo>
                    <a:pt x="88425" y="266"/>
                  </a:lnTo>
                  <a:lnTo>
                    <a:pt x="89059" y="14"/>
                  </a:lnTo>
                  <a:lnTo>
                    <a:pt x="90667" y="14"/>
                  </a:lnTo>
                  <a:lnTo>
                    <a:pt x="91301" y="266"/>
                  </a:lnTo>
                  <a:lnTo>
                    <a:pt x="92230" y="1258"/>
                  </a:lnTo>
                  <a:lnTo>
                    <a:pt x="92463" y="1941"/>
                  </a:lnTo>
                  <a:lnTo>
                    <a:pt x="92460" y="31826"/>
                  </a:lnTo>
                  <a:lnTo>
                    <a:pt x="91053" y="36114"/>
                  </a:lnTo>
                  <a:lnTo>
                    <a:pt x="88379" y="38915"/>
                  </a:lnTo>
                  <a:close/>
                </a:path>
                <a:path w="92710" h="43814">
                  <a:moveTo>
                    <a:pt x="40159" y="43064"/>
                  </a:moveTo>
                  <a:lnTo>
                    <a:pt x="39468" y="42815"/>
                  </a:lnTo>
                  <a:lnTo>
                    <a:pt x="38501" y="41834"/>
                  </a:lnTo>
                  <a:lnTo>
                    <a:pt x="38357" y="41411"/>
                  </a:lnTo>
                  <a:lnTo>
                    <a:pt x="38263" y="1941"/>
                  </a:lnTo>
                  <a:lnTo>
                    <a:pt x="38497" y="1258"/>
                  </a:lnTo>
                  <a:lnTo>
                    <a:pt x="39425" y="266"/>
                  </a:lnTo>
                  <a:lnTo>
                    <a:pt x="40060" y="14"/>
                  </a:lnTo>
                  <a:lnTo>
                    <a:pt x="41668" y="14"/>
                  </a:lnTo>
                  <a:lnTo>
                    <a:pt x="42302" y="266"/>
                  </a:lnTo>
                  <a:lnTo>
                    <a:pt x="43231" y="1258"/>
                  </a:lnTo>
                  <a:lnTo>
                    <a:pt x="43464" y="1941"/>
                  </a:lnTo>
                  <a:lnTo>
                    <a:pt x="43475" y="38147"/>
                  </a:lnTo>
                  <a:lnTo>
                    <a:pt x="55503" y="38151"/>
                  </a:lnTo>
                  <a:lnTo>
                    <a:pt x="56127" y="38368"/>
                  </a:lnTo>
                  <a:lnTo>
                    <a:pt x="57016" y="39221"/>
                  </a:lnTo>
                  <a:lnTo>
                    <a:pt x="57243" y="39836"/>
                  </a:lnTo>
                  <a:lnTo>
                    <a:pt x="57243" y="41411"/>
                  </a:lnTo>
                  <a:lnTo>
                    <a:pt x="57016" y="42008"/>
                  </a:lnTo>
                  <a:lnTo>
                    <a:pt x="56127" y="42847"/>
                  </a:lnTo>
                  <a:lnTo>
                    <a:pt x="55503" y="43060"/>
                  </a:lnTo>
                  <a:lnTo>
                    <a:pt x="40159" y="4306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6628" y="1747405"/>
              <a:ext cx="92710" cy="43815"/>
            </a:xfrm>
            <a:custGeom>
              <a:avLst/>
              <a:gdLst/>
              <a:ahLst/>
              <a:cxnLst/>
              <a:rect l="l" t="t" r="r" b="b"/>
              <a:pathLst>
                <a:path w="92710" h="43814">
                  <a:moveTo>
                    <a:pt x="17604" y="6143"/>
                  </a:moveTo>
                  <a:lnTo>
                    <a:pt x="9441" y="29252"/>
                  </a:lnTo>
                  <a:lnTo>
                    <a:pt x="25895" y="29252"/>
                  </a:lnTo>
                  <a:lnTo>
                    <a:pt x="17732" y="6143"/>
                  </a:lnTo>
                  <a:lnTo>
                    <a:pt x="17604" y="6143"/>
                  </a:lnTo>
                  <a:close/>
                </a:path>
                <a:path w="92710" h="43814">
                  <a:moveTo>
                    <a:pt x="62175" y="7"/>
                  </a:moveTo>
                  <a:lnTo>
                    <a:pt x="62979" y="14"/>
                  </a:lnTo>
                  <a:lnTo>
                    <a:pt x="63613" y="266"/>
                  </a:lnTo>
                  <a:lnTo>
                    <a:pt x="64077" y="764"/>
                  </a:lnTo>
                  <a:lnTo>
                    <a:pt x="64541" y="1258"/>
                  </a:lnTo>
                  <a:lnTo>
                    <a:pt x="64775" y="1941"/>
                  </a:lnTo>
                  <a:lnTo>
                    <a:pt x="64786" y="2815"/>
                  </a:lnTo>
                  <a:lnTo>
                    <a:pt x="64786" y="28224"/>
                  </a:lnTo>
                  <a:lnTo>
                    <a:pt x="64821" y="31527"/>
                  </a:lnTo>
                  <a:lnTo>
                    <a:pt x="65831" y="34126"/>
                  </a:lnTo>
                  <a:lnTo>
                    <a:pt x="67815" y="36018"/>
                  </a:lnTo>
                  <a:lnTo>
                    <a:pt x="69799" y="37912"/>
                  </a:lnTo>
                  <a:lnTo>
                    <a:pt x="72531" y="38876"/>
                  </a:lnTo>
                  <a:lnTo>
                    <a:pt x="76014" y="38915"/>
                  </a:lnTo>
                  <a:lnTo>
                    <a:pt x="79525" y="38876"/>
                  </a:lnTo>
                  <a:lnTo>
                    <a:pt x="82277" y="37912"/>
                  </a:lnTo>
                  <a:lnTo>
                    <a:pt x="84269" y="36018"/>
                  </a:lnTo>
                  <a:lnTo>
                    <a:pt x="86256" y="34126"/>
                  </a:lnTo>
                  <a:lnTo>
                    <a:pt x="87270" y="31527"/>
                  </a:lnTo>
                  <a:lnTo>
                    <a:pt x="87305" y="28224"/>
                  </a:lnTo>
                  <a:lnTo>
                    <a:pt x="87305" y="2815"/>
                  </a:lnTo>
                  <a:lnTo>
                    <a:pt x="87316" y="1941"/>
                  </a:lnTo>
                  <a:lnTo>
                    <a:pt x="87549" y="1258"/>
                  </a:lnTo>
                  <a:lnTo>
                    <a:pt x="88014" y="764"/>
                  </a:lnTo>
                  <a:lnTo>
                    <a:pt x="88478" y="266"/>
                  </a:lnTo>
                  <a:lnTo>
                    <a:pt x="89112" y="14"/>
                  </a:lnTo>
                  <a:lnTo>
                    <a:pt x="89916" y="7"/>
                  </a:lnTo>
                  <a:lnTo>
                    <a:pt x="90720" y="14"/>
                  </a:lnTo>
                  <a:lnTo>
                    <a:pt x="91355" y="266"/>
                  </a:lnTo>
                  <a:lnTo>
                    <a:pt x="91819" y="764"/>
                  </a:lnTo>
                  <a:lnTo>
                    <a:pt x="92283" y="1258"/>
                  </a:lnTo>
                  <a:lnTo>
                    <a:pt x="92517" y="1941"/>
                  </a:lnTo>
                  <a:lnTo>
                    <a:pt x="92527" y="2815"/>
                  </a:lnTo>
                  <a:lnTo>
                    <a:pt x="92527" y="26177"/>
                  </a:lnTo>
                  <a:lnTo>
                    <a:pt x="76014" y="43452"/>
                  </a:lnTo>
                  <a:lnTo>
                    <a:pt x="70639" y="43434"/>
                  </a:lnTo>
                  <a:lnTo>
                    <a:pt x="59564" y="26177"/>
                  </a:lnTo>
                  <a:lnTo>
                    <a:pt x="59564" y="2815"/>
                  </a:lnTo>
                  <a:lnTo>
                    <a:pt x="59574" y="1941"/>
                  </a:lnTo>
                  <a:lnTo>
                    <a:pt x="59808" y="1258"/>
                  </a:lnTo>
                  <a:lnTo>
                    <a:pt x="60272" y="764"/>
                  </a:lnTo>
                  <a:lnTo>
                    <a:pt x="60736" y="266"/>
                  </a:lnTo>
                  <a:lnTo>
                    <a:pt x="61371" y="14"/>
                  </a:lnTo>
                  <a:lnTo>
                    <a:pt x="62175" y="7"/>
                  </a:lnTo>
                  <a:close/>
                </a:path>
                <a:path w="92710" h="43814">
                  <a:moveTo>
                    <a:pt x="40917" y="7"/>
                  </a:moveTo>
                  <a:lnTo>
                    <a:pt x="41721" y="14"/>
                  </a:lnTo>
                  <a:lnTo>
                    <a:pt x="42356" y="266"/>
                  </a:lnTo>
                  <a:lnTo>
                    <a:pt x="42820" y="764"/>
                  </a:lnTo>
                  <a:lnTo>
                    <a:pt x="43284" y="1258"/>
                  </a:lnTo>
                  <a:lnTo>
                    <a:pt x="43518" y="1941"/>
                  </a:lnTo>
                  <a:lnTo>
                    <a:pt x="43528" y="2815"/>
                  </a:lnTo>
                  <a:lnTo>
                    <a:pt x="43528" y="38147"/>
                  </a:lnTo>
                  <a:lnTo>
                    <a:pt x="54752" y="38147"/>
                  </a:lnTo>
                  <a:lnTo>
                    <a:pt x="57303" y="40639"/>
                  </a:lnTo>
                  <a:lnTo>
                    <a:pt x="57296" y="41411"/>
                  </a:lnTo>
                  <a:lnTo>
                    <a:pt x="54752" y="43068"/>
                  </a:lnTo>
                  <a:lnTo>
                    <a:pt x="41108" y="43068"/>
                  </a:lnTo>
                  <a:lnTo>
                    <a:pt x="40212" y="43064"/>
                  </a:lnTo>
                  <a:lnTo>
                    <a:pt x="39521" y="42815"/>
                  </a:lnTo>
                  <a:lnTo>
                    <a:pt x="39039" y="42325"/>
                  </a:lnTo>
                  <a:lnTo>
                    <a:pt x="38554" y="41834"/>
                  </a:lnTo>
                  <a:lnTo>
                    <a:pt x="38313" y="41123"/>
                  </a:lnTo>
                  <a:lnTo>
                    <a:pt x="38306" y="40191"/>
                  </a:lnTo>
                  <a:lnTo>
                    <a:pt x="38306" y="2815"/>
                  </a:lnTo>
                  <a:lnTo>
                    <a:pt x="38317" y="1941"/>
                  </a:lnTo>
                  <a:lnTo>
                    <a:pt x="38550" y="1258"/>
                  </a:lnTo>
                  <a:lnTo>
                    <a:pt x="39014" y="764"/>
                  </a:lnTo>
                  <a:lnTo>
                    <a:pt x="39479" y="266"/>
                  </a:lnTo>
                  <a:lnTo>
                    <a:pt x="40113" y="14"/>
                  </a:lnTo>
                  <a:lnTo>
                    <a:pt x="40917" y="7"/>
                  </a:lnTo>
                  <a:close/>
                </a:path>
                <a:path w="92710" h="43814">
                  <a:moveTo>
                    <a:pt x="17668" y="7"/>
                  </a:moveTo>
                  <a:lnTo>
                    <a:pt x="18554" y="0"/>
                  </a:lnTo>
                  <a:lnTo>
                    <a:pt x="19302" y="252"/>
                  </a:lnTo>
                  <a:lnTo>
                    <a:pt x="19907" y="771"/>
                  </a:lnTo>
                  <a:lnTo>
                    <a:pt x="20517" y="1290"/>
                  </a:lnTo>
                  <a:lnTo>
                    <a:pt x="21023" y="2118"/>
                  </a:lnTo>
                  <a:lnTo>
                    <a:pt x="21431" y="3263"/>
                  </a:lnTo>
                  <a:lnTo>
                    <a:pt x="34632" y="38592"/>
                  </a:lnTo>
                  <a:lnTo>
                    <a:pt x="34759" y="38911"/>
                  </a:lnTo>
                  <a:lnTo>
                    <a:pt x="34951" y="39551"/>
                  </a:lnTo>
                  <a:lnTo>
                    <a:pt x="35333" y="41084"/>
                  </a:lnTo>
                  <a:lnTo>
                    <a:pt x="35333" y="41283"/>
                  </a:lnTo>
                  <a:lnTo>
                    <a:pt x="35319" y="41930"/>
                  </a:lnTo>
                  <a:lnTo>
                    <a:pt x="35078" y="42453"/>
                  </a:lnTo>
                  <a:lnTo>
                    <a:pt x="34618" y="42844"/>
                  </a:lnTo>
                  <a:lnTo>
                    <a:pt x="34154" y="43238"/>
                  </a:lnTo>
                  <a:lnTo>
                    <a:pt x="33565" y="43441"/>
                  </a:lnTo>
                  <a:lnTo>
                    <a:pt x="32846" y="43452"/>
                  </a:lnTo>
                  <a:lnTo>
                    <a:pt x="32208" y="43452"/>
                  </a:lnTo>
                  <a:lnTo>
                    <a:pt x="31681" y="43292"/>
                  </a:lnTo>
                  <a:lnTo>
                    <a:pt x="31259" y="42964"/>
                  </a:lnTo>
                  <a:lnTo>
                    <a:pt x="30837" y="42641"/>
                  </a:lnTo>
                  <a:lnTo>
                    <a:pt x="30518" y="42143"/>
                  </a:lnTo>
                  <a:lnTo>
                    <a:pt x="30295" y="41475"/>
                  </a:lnTo>
                  <a:lnTo>
                    <a:pt x="27553" y="33788"/>
                  </a:lnTo>
                  <a:lnTo>
                    <a:pt x="7847" y="33788"/>
                  </a:lnTo>
                  <a:lnTo>
                    <a:pt x="5105" y="41475"/>
                  </a:lnTo>
                  <a:lnTo>
                    <a:pt x="4850" y="42143"/>
                  </a:lnTo>
                  <a:lnTo>
                    <a:pt x="4513" y="42641"/>
                  </a:lnTo>
                  <a:lnTo>
                    <a:pt x="4092" y="42964"/>
                  </a:lnTo>
                  <a:lnTo>
                    <a:pt x="3670" y="43292"/>
                  </a:lnTo>
                  <a:lnTo>
                    <a:pt x="3160" y="43452"/>
                  </a:lnTo>
                  <a:lnTo>
                    <a:pt x="2554" y="43452"/>
                  </a:lnTo>
                  <a:lnTo>
                    <a:pt x="1806" y="43441"/>
                  </a:lnTo>
                  <a:lnTo>
                    <a:pt x="1197" y="43238"/>
                  </a:lnTo>
                  <a:lnTo>
                    <a:pt x="729" y="42844"/>
                  </a:lnTo>
                  <a:lnTo>
                    <a:pt x="258" y="42453"/>
                  </a:lnTo>
                  <a:lnTo>
                    <a:pt x="17" y="41930"/>
                  </a:lnTo>
                  <a:lnTo>
                    <a:pt x="3" y="41283"/>
                  </a:lnTo>
                  <a:lnTo>
                    <a:pt x="0" y="41041"/>
                  </a:lnTo>
                  <a:lnTo>
                    <a:pt x="53" y="40721"/>
                  </a:lnTo>
                  <a:lnTo>
                    <a:pt x="13906" y="3263"/>
                  </a:lnTo>
                  <a:lnTo>
                    <a:pt x="16786" y="0"/>
                  </a:lnTo>
                  <a:lnTo>
                    <a:pt x="17668" y="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28295" y="4188724"/>
            <a:ext cx="2019300" cy="17837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add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t1,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t2</a:t>
            </a:r>
            <a:endParaRPr sz="1867" dirty="0">
              <a:latin typeface="Courier New"/>
              <a:cs typeface="Courier New"/>
            </a:endParaRPr>
          </a:p>
          <a:p>
            <a:pPr marL="16933" marR="6773">
              <a:lnSpc>
                <a:spcPts val="6107"/>
              </a:lnSpc>
              <a:spcBef>
                <a:spcPts val="280"/>
              </a:spcBef>
            </a:pPr>
            <a:r>
              <a:rPr sz="1867" b="1" spc="-7" dirty="0">
                <a:latin typeface="Courier New"/>
                <a:cs typeface="Courier New"/>
              </a:rPr>
              <a:t>or t3, t4, t5 </a:t>
            </a:r>
            <a:r>
              <a:rPr sz="1867" b="1" spc="-110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sll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t6,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t3</a:t>
            </a:r>
            <a:endParaRPr sz="1867" dirty="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60503" y="4237733"/>
            <a:ext cx="152400" cy="1978660"/>
            <a:chOff x="2595377" y="3178299"/>
            <a:chExt cx="114300" cy="1483995"/>
          </a:xfrm>
        </p:grpSpPr>
        <p:sp>
          <p:nvSpPr>
            <p:cNvPr id="13" name="object 13"/>
            <p:cNvSpPr/>
            <p:nvPr/>
          </p:nvSpPr>
          <p:spPr>
            <a:xfrm>
              <a:off x="2652521" y="3178299"/>
              <a:ext cx="0" cy="1388745"/>
            </a:xfrm>
            <a:custGeom>
              <a:avLst/>
              <a:gdLst/>
              <a:ahLst/>
              <a:cxnLst/>
              <a:rect l="l" t="t" r="r" b="b"/>
              <a:pathLst>
                <a:path h="1388745">
                  <a:moveTo>
                    <a:pt x="0" y="1388706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595377" y="454795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18741" y="3806766"/>
            <a:ext cx="346249" cy="250613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07"/>
              </a:lnSpc>
            </a:pPr>
            <a:r>
              <a:rPr sz="2400" spc="-80" dirty="0">
                <a:latin typeface="Gill Sans MT"/>
                <a:cs typeface="Gill Sans MT"/>
              </a:rPr>
              <a:t>instruction</a:t>
            </a:r>
            <a:r>
              <a:rPr sz="2400" spc="-87" dirty="0">
                <a:latin typeface="Gill Sans MT"/>
                <a:cs typeface="Gill Sans MT"/>
              </a:rPr>
              <a:t> </a:t>
            </a:r>
            <a:r>
              <a:rPr sz="2400" spc="7" dirty="0">
                <a:latin typeface="Gill Sans MT"/>
                <a:cs typeface="Gill Sans MT"/>
              </a:rPr>
              <a:t>sequence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92646" y="3979677"/>
            <a:ext cx="6232313" cy="2115820"/>
            <a:chOff x="4269484" y="2984757"/>
            <a:chExt cx="4674235" cy="158686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9484" y="2984757"/>
              <a:ext cx="4673846" cy="58050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2909" y="3560860"/>
              <a:ext cx="1517605" cy="49212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0209" y="4077510"/>
              <a:ext cx="1517611" cy="493588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35159" y="2973444"/>
            <a:ext cx="1648832" cy="7638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object 21"/>
          <p:cNvSpPr txBox="1"/>
          <p:nvPr/>
        </p:nvSpPr>
        <p:spPr>
          <a:xfrm>
            <a:off x="6167771" y="3730039"/>
            <a:ext cx="795867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800" spc="-59" baseline="13888" dirty="0">
                <a:latin typeface="Gill Sans MT"/>
                <a:cs typeface="Gill Sans MT"/>
              </a:rPr>
              <a:t>t</a:t>
            </a:r>
            <a:r>
              <a:rPr sz="1200" spc="-40" dirty="0">
                <a:latin typeface="Gill Sans MT"/>
                <a:cs typeface="Gill Sans MT"/>
              </a:rPr>
              <a:t>instruction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61995" y="3734580"/>
            <a:ext cx="795867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800" spc="-59" baseline="13888" dirty="0">
                <a:latin typeface="Gill Sans MT"/>
                <a:cs typeface="Gill Sans MT"/>
              </a:rPr>
              <a:t>t</a:t>
            </a:r>
            <a:r>
              <a:rPr sz="1200" spc="-40" dirty="0">
                <a:latin typeface="Gill Sans MT"/>
                <a:cs typeface="Gill Sans MT"/>
              </a:rPr>
              <a:t>instruction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56220" y="3739121"/>
            <a:ext cx="795867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800" spc="-59" baseline="13888" dirty="0">
                <a:latin typeface="Gill Sans MT"/>
                <a:cs typeface="Gill Sans MT"/>
              </a:rPr>
              <a:t>t</a:t>
            </a:r>
            <a:r>
              <a:rPr sz="1200" spc="-40" dirty="0">
                <a:latin typeface="Gill Sans MT"/>
                <a:cs typeface="Gill Sans MT"/>
              </a:rPr>
              <a:t>instruction</a:t>
            </a:r>
            <a:endParaRPr sz="1200">
              <a:latin typeface="Gill Sans MT"/>
              <a:cs typeface="Gill Sans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91021" y="2611373"/>
            <a:ext cx="272448" cy="36185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00816" y="1519937"/>
            <a:ext cx="262957" cy="33975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object 26"/>
          <p:cNvSpPr txBox="1"/>
          <p:nvPr/>
        </p:nvSpPr>
        <p:spPr>
          <a:xfrm>
            <a:off x="7120467" y="6594174"/>
            <a:ext cx="104224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47" dirty="0">
                <a:solidFill>
                  <a:srgbClr val="FFFFFF"/>
                </a:solidFill>
                <a:latin typeface="Trebuchet MS"/>
                <a:cs typeface="Trebuchet MS"/>
              </a:rPr>
              <a:t>(29)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20767D0-34AE-4A87-827F-9FD6246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580559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Pipelined RISC-V Datapath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34659" y="6251545"/>
            <a:ext cx="897467" cy="40609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lnSpc>
                <a:spcPts val="1200"/>
              </a:lnSpc>
              <a:spcBef>
                <a:spcPts val="167"/>
              </a:spcBef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L="210815">
              <a:lnSpc>
                <a:spcPts val="1760"/>
              </a:lnSpc>
            </a:pPr>
            <a:r>
              <a:rPr sz="1600" spc="100" dirty="0">
                <a:solidFill>
                  <a:srgbClr val="FFFFFF"/>
                </a:solidFill>
                <a:latin typeface="Gill Sans MT"/>
                <a:cs typeface="Gill Sans MT"/>
              </a:rPr>
              <a:t>30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6034" y="4316266"/>
            <a:ext cx="2019300" cy="17837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add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t1,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t2</a:t>
            </a:r>
            <a:endParaRPr sz="1867">
              <a:latin typeface="Courier New"/>
              <a:cs typeface="Courier New"/>
            </a:endParaRPr>
          </a:p>
          <a:p>
            <a:pPr marL="16933" marR="6773">
              <a:lnSpc>
                <a:spcPts val="6107"/>
              </a:lnSpc>
              <a:spcBef>
                <a:spcPts val="280"/>
              </a:spcBef>
            </a:pPr>
            <a:r>
              <a:rPr sz="1867" b="1" spc="-7" dirty="0">
                <a:latin typeface="Courier New"/>
                <a:cs typeface="Courier New"/>
              </a:rPr>
              <a:t>or t3, t4, t5 </a:t>
            </a:r>
            <a:r>
              <a:rPr sz="1867" b="1" spc="-110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sll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t6,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t3</a:t>
            </a:r>
            <a:endParaRPr sz="1867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05440" y="4301765"/>
            <a:ext cx="152400" cy="1978660"/>
            <a:chOff x="2595377" y="3178299"/>
            <a:chExt cx="114300" cy="1483995"/>
          </a:xfrm>
        </p:grpSpPr>
        <p:sp>
          <p:nvSpPr>
            <p:cNvPr id="6" name="object 6"/>
            <p:cNvSpPr/>
            <p:nvPr/>
          </p:nvSpPr>
          <p:spPr>
            <a:xfrm>
              <a:off x="2652521" y="3178299"/>
              <a:ext cx="0" cy="1388745"/>
            </a:xfrm>
            <a:custGeom>
              <a:avLst/>
              <a:gdLst/>
              <a:ahLst/>
              <a:cxnLst/>
              <a:rect l="l" t="t" r="r" b="b"/>
              <a:pathLst>
                <a:path h="1388745">
                  <a:moveTo>
                    <a:pt x="0" y="1388706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595377" y="454795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31691" y="3907210"/>
            <a:ext cx="346249" cy="250613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07"/>
              </a:lnSpc>
            </a:pPr>
            <a:r>
              <a:rPr sz="2400" spc="-80" dirty="0">
                <a:latin typeface="Gill Sans MT"/>
                <a:cs typeface="Gill Sans MT"/>
              </a:rPr>
              <a:t>instruction</a:t>
            </a:r>
            <a:r>
              <a:rPr sz="2400" spc="-87" dirty="0">
                <a:latin typeface="Gill Sans MT"/>
                <a:cs typeface="Gill Sans MT"/>
              </a:rPr>
              <a:t> </a:t>
            </a:r>
            <a:r>
              <a:rPr sz="2400" spc="7" dirty="0">
                <a:latin typeface="Gill Sans MT"/>
                <a:cs typeface="Gill Sans MT"/>
              </a:rPr>
              <a:t>sequence</a:t>
            </a:r>
            <a:endParaRPr sz="2400">
              <a:latin typeface="Gill Sans MT"/>
              <a:cs typeface="Gill Sans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5142" y="4056264"/>
            <a:ext cx="2801040" cy="23179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object 10"/>
          <p:cNvSpPr txBox="1"/>
          <p:nvPr/>
        </p:nvSpPr>
        <p:spPr>
          <a:xfrm>
            <a:off x="5381448" y="3801553"/>
            <a:ext cx="795867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800" spc="-59" baseline="13888" dirty="0">
                <a:latin typeface="Gill Sans MT"/>
                <a:cs typeface="Gill Sans MT"/>
              </a:rPr>
              <a:t>t</a:t>
            </a:r>
            <a:r>
              <a:rPr sz="1200" spc="-40" dirty="0">
                <a:latin typeface="Gill Sans MT"/>
                <a:cs typeface="Gill Sans MT"/>
              </a:rPr>
              <a:t>instruction</a:t>
            </a:r>
            <a:endParaRPr sz="1200">
              <a:latin typeface="Gill Sans MT"/>
              <a:cs typeface="Gill Sans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645565"/>
              </p:ext>
            </p:extLst>
          </p:nvPr>
        </p:nvGraphicFramePr>
        <p:xfrm>
          <a:off x="1454642" y="1162316"/>
          <a:ext cx="8586045" cy="26295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4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2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9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60" dirty="0">
                          <a:solidFill>
                            <a:sysClr val="windowText" lastClr="000000"/>
                          </a:solidFill>
                        </a:rPr>
                        <a:t>Phase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10" dirty="0">
                          <a:solidFill>
                            <a:sysClr val="windowText" lastClr="000000"/>
                          </a:solidFill>
                        </a:rPr>
                        <a:t>Pictogram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900" spc="-4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-60" baseline="-20467" dirty="0">
                          <a:solidFill>
                            <a:sysClr val="windowText" lastClr="000000"/>
                          </a:solidFill>
                        </a:rPr>
                        <a:t>step</a:t>
                      </a:r>
                      <a:r>
                        <a:rPr sz="1900" spc="89" baseline="-20467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25" dirty="0">
                          <a:solidFill>
                            <a:sysClr val="windowText" lastClr="000000"/>
                          </a:solidFill>
                        </a:rPr>
                        <a:t>Serial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900" spc="-55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-82" baseline="-20467" dirty="0">
                          <a:solidFill>
                            <a:sysClr val="windowText" lastClr="000000"/>
                          </a:solidFill>
                        </a:rPr>
                        <a:t>cycle</a:t>
                      </a:r>
                      <a:r>
                        <a:rPr sz="1900" spc="89" baseline="-20467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25" dirty="0">
                          <a:solidFill>
                            <a:sysClr val="windowText" lastClr="000000"/>
                          </a:solidFill>
                        </a:rPr>
                        <a:t>Pipelined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19472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3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r>
                        <a:rPr sz="1900" spc="15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15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u</a:t>
                      </a:r>
                      <a:r>
                        <a:rPr sz="1900" spc="25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on</a:t>
                      </a:r>
                      <a:r>
                        <a:rPr sz="1900" spc="-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5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sz="1900" spc="-2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53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eg</a:t>
                      </a:r>
                      <a:r>
                        <a:rPr sz="1900" spc="-8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15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ead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624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r>
                        <a:rPr sz="1900" spc="-8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6247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624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0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-175" dirty="0">
                          <a:solidFill>
                            <a:sysClr val="windowText" lastClr="000000"/>
                          </a:solidFill>
                        </a:rPr>
                        <a:t>ALU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3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00" spc="-30" dirty="0">
                          <a:solidFill>
                            <a:sysClr val="windowText" lastClr="000000"/>
                          </a:solidFill>
                        </a:rPr>
                        <a:t>Memory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624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6247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6247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98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15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eg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spc="15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er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20" dirty="0">
                          <a:solidFill>
                            <a:sysClr val="windowText" lastClr="000000"/>
                          </a:solidFill>
                        </a:rPr>
                        <a:t>W</a:t>
                      </a:r>
                      <a:r>
                        <a:rPr sz="1900" spc="15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r>
                        <a:rPr sz="1900" spc="-8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9633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9633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988">
                <a:tc>
                  <a:txBody>
                    <a:bodyPr/>
                    <a:lstStyle/>
                    <a:p>
                      <a:pPr marL="90805">
                        <a:lnSpc>
                          <a:spcPts val="1620"/>
                        </a:lnSpc>
                        <a:spcBef>
                          <a:spcPts val="490"/>
                        </a:spcBef>
                      </a:pPr>
                      <a:r>
                        <a:rPr sz="2900" spc="-44" baseline="13409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300" spc="-30" dirty="0">
                          <a:solidFill>
                            <a:sysClr val="windowText" lastClr="000000"/>
                          </a:solidFill>
                        </a:rPr>
                        <a:t>instruction</a:t>
                      </a:r>
                      <a:endParaRPr sz="1300">
                        <a:solidFill>
                          <a:sysClr val="windowText" lastClr="00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spc="25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  <a:r>
                        <a:rPr sz="1900" spc="-4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7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8787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spc="-30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r>
                        <a:rPr sz="1900" spc="-5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7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 dirty="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8787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549395" y="4603519"/>
            <a:ext cx="2396913" cy="1769533"/>
            <a:chOff x="5403343" y="3404615"/>
            <a:chExt cx="1797685" cy="132715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4109" y="4204348"/>
              <a:ext cx="1716728" cy="450536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3343" y="4655054"/>
              <a:ext cx="356861" cy="76201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5" name="object 15"/>
            <p:cNvSpPr/>
            <p:nvPr/>
          </p:nvSpPr>
          <p:spPr>
            <a:xfrm>
              <a:off x="5759196" y="3404615"/>
              <a:ext cx="0" cy="1327150"/>
            </a:xfrm>
            <a:custGeom>
              <a:avLst/>
              <a:gdLst/>
              <a:ahLst/>
              <a:cxnLst/>
              <a:rect l="l" t="t" r="r" b="b"/>
              <a:pathLst>
                <a:path h="1327150">
                  <a:moveTo>
                    <a:pt x="0" y="0"/>
                  </a:moveTo>
                  <a:lnTo>
                    <a:pt x="0" y="1326845"/>
                  </a:lnTo>
                </a:path>
              </a:pathLst>
            </a:custGeom>
            <a:ln w="127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144768" y="3404615"/>
              <a:ext cx="0" cy="1327150"/>
            </a:xfrm>
            <a:custGeom>
              <a:avLst/>
              <a:gdLst/>
              <a:ahLst/>
              <a:cxnLst/>
              <a:rect l="l" t="t" r="r" b="b"/>
              <a:pathLst>
                <a:path h="1327150">
                  <a:moveTo>
                    <a:pt x="0" y="0"/>
                  </a:moveTo>
                  <a:lnTo>
                    <a:pt x="0" y="1326845"/>
                  </a:lnTo>
                </a:path>
              </a:pathLst>
            </a:custGeom>
            <a:ln w="127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515100" y="3404615"/>
              <a:ext cx="0" cy="1327150"/>
            </a:xfrm>
            <a:custGeom>
              <a:avLst/>
              <a:gdLst/>
              <a:ahLst/>
              <a:cxnLst/>
              <a:rect l="l" t="t" r="r" b="b"/>
              <a:pathLst>
                <a:path h="1327150">
                  <a:moveTo>
                    <a:pt x="0" y="0"/>
                  </a:moveTo>
                  <a:lnTo>
                    <a:pt x="0" y="1326845"/>
                  </a:lnTo>
                </a:path>
              </a:pathLst>
            </a:custGeom>
            <a:ln w="127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838698" y="4693157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775198" y="4655057"/>
              <a:ext cx="356870" cy="76200"/>
            </a:xfrm>
            <a:custGeom>
              <a:avLst/>
              <a:gdLst/>
              <a:ahLst/>
              <a:cxnLst/>
              <a:rect l="l" t="t" r="r" b="b"/>
              <a:pathLst>
                <a:path w="35687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56870" h="76200">
                  <a:moveTo>
                    <a:pt x="356857" y="38100"/>
                  </a:moveTo>
                  <a:lnTo>
                    <a:pt x="280657" y="0"/>
                  </a:lnTo>
                  <a:lnTo>
                    <a:pt x="280657" y="76200"/>
                  </a:lnTo>
                  <a:lnTo>
                    <a:pt x="356857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210554" y="4693157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70">
                  <a:moveTo>
                    <a:pt x="0" y="0"/>
                  </a:moveTo>
                  <a:lnTo>
                    <a:pt x="22985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147054" y="4655057"/>
              <a:ext cx="356870" cy="76200"/>
            </a:xfrm>
            <a:custGeom>
              <a:avLst/>
              <a:gdLst/>
              <a:ahLst/>
              <a:cxnLst/>
              <a:rect l="l" t="t" r="r" b="b"/>
              <a:pathLst>
                <a:path w="35687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56870" h="76200">
                  <a:moveTo>
                    <a:pt x="356857" y="38100"/>
                  </a:moveTo>
                  <a:lnTo>
                    <a:pt x="280657" y="0"/>
                  </a:lnTo>
                  <a:lnTo>
                    <a:pt x="280657" y="76200"/>
                  </a:lnTo>
                  <a:lnTo>
                    <a:pt x="356857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765059" y="6294993"/>
            <a:ext cx="956733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800" spc="-59" baseline="13888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1200" spc="-40" dirty="0">
                <a:solidFill>
                  <a:srgbClr val="FFFFFF"/>
                </a:solidFill>
                <a:latin typeface="Gill Sans MT"/>
                <a:cs typeface="Gill Sans MT"/>
              </a:rPr>
              <a:t>cycle</a:t>
            </a:r>
            <a:r>
              <a:rPr sz="1200" spc="38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00" spc="-59" baseline="13888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1200" spc="-40" dirty="0">
                <a:solidFill>
                  <a:srgbClr val="FFFFFF"/>
                </a:solidFill>
                <a:latin typeface="Gill Sans MT"/>
                <a:cs typeface="Gill Sans MT"/>
              </a:rPr>
              <a:t>cycle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56667" y="6309085"/>
            <a:ext cx="953347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800" spc="-59" baseline="13888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1200" spc="-40" dirty="0">
                <a:solidFill>
                  <a:srgbClr val="FFFFFF"/>
                </a:solidFill>
                <a:latin typeface="Gill Sans MT"/>
                <a:cs typeface="Gill Sans MT"/>
              </a:rPr>
              <a:t>cycle</a:t>
            </a:r>
            <a:r>
              <a:rPr sz="1200" spc="3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00" spc="-59" baseline="13888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1200" spc="-40" dirty="0">
                <a:solidFill>
                  <a:srgbClr val="FFFFFF"/>
                </a:solidFill>
                <a:latin typeface="Gill Sans MT"/>
                <a:cs typeface="Gill Sans MT"/>
              </a:rPr>
              <a:t>cycle</a:t>
            </a:r>
            <a:endParaRPr sz="1200">
              <a:latin typeface="Gill Sans MT"/>
              <a:cs typeface="Gill Sans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1797" y="1923958"/>
            <a:ext cx="257281" cy="366589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25" name="object 25"/>
          <p:cNvGrpSpPr/>
          <p:nvPr/>
        </p:nvGrpSpPr>
        <p:grpSpPr>
          <a:xfrm>
            <a:off x="4683429" y="2290628"/>
            <a:ext cx="176107" cy="385233"/>
            <a:chOff x="4753869" y="1669946"/>
            <a:chExt cx="132080" cy="288925"/>
          </a:xfrm>
        </p:grpSpPr>
        <p:sp>
          <p:nvSpPr>
            <p:cNvPr id="26" name="object 26"/>
            <p:cNvSpPr/>
            <p:nvPr/>
          </p:nvSpPr>
          <p:spPr>
            <a:xfrm>
              <a:off x="4756527" y="1672606"/>
              <a:ext cx="127000" cy="283845"/>
            </a:xfrm>
            <a:custGeom>
              <a:avLst/>
              <a:gdLst/>
              <a:ahLst/>
              <a:cxnLst/>
              <a:rect l="l" t="t" r="r" b="b"/>
              <a:pathLst>
                <a:path w="127000" h="283844">
                  <a:moveTo>
                    <a:pt x="0" y="283458"/>
                  </a:moveTo>
                  <a:lnTo>
                    <a:pt x="0" y="151168"/>
                  </a:lnTo>
                  <a:lnTo>
                    <a:pt x="21364" y="141711"/>
                  </a:lnTo>
                  <a:lnTo>
                    <a:pt x="0" y="132290"/>
                  </a:lnTo>
                  <a:lnTo>
                    <a:pt x="0" y="0"/>
                  </a:lnTo>
                  <a:lnTo>
                    <a:pt x="126483" y="55959"/>
                  </a:lnTo>
                  <a:lnTo>
                    <a:pt x="126483" y="227463"/>
                  </a:lnTo>
                  <a:lnTo>
                    <a:pt x="0" y="283458"/>
                  </a:lnTo>
                  <a:close/>
                </a:path>
              </a:pathLst>
            </a:custGeom>
            <a:solidFill>
              <a:srgbClr val="3C8BA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756528" y="1672605"/>
              <a:ext cx="127000" cy="283845"/>
            </a:xfrm>
            <a:custGeom>
              <a:avLst/>
              <a:gdLst/>
              <a:ahLst/>
              <a:cxnLst/>
              <a:rect l="l" t="t" r="r" b="b"/>
              <a:pathLst>
                <a:path w="127000" h="283844">
                  <a:moveTo>
                    <a:pt x="0" y="0"/>
                  </a:moveTo>
                  <a:lnTo>
                    <a:pt x="126483" y="55959"/>
                  </a:lnTo>
                  <a:lnTo>
                    <a:pt x="126483" y="227463"/>
                  </a:lnTo>
                  <a:lnTo>
                    <a:pt x="0" y="283458"/>
                  </a:lnTo>
                  <a:lnTo>
                    <a:pt x="0" y="151168"/>
                  </a:lnTo>
                  <a:lnTo>
                    <a:pt x="21364" y="141711"/>
                  </a:lnTo>
                  <a:lnTo>
                    <a:pt x="0" y="132290"/>
                  </a:lnTo>
                  <a:lnTo>
                    <a:pt x="0" y="0"/>
                  </a:lnTo>
                  <a:close/>
                </a:path>
              </a:pathLst>
            </a:custGeom>
            <a:ln w="53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76681" y="1747405"/>
              <a:ext cx="92710" cy="43815"/>
            </a:xfrm>
            <a:custGeom>
              <a:avLst/>
              <a:gdLst/>
              <a:ahLst/>
              <a:cxnLst/>
              <a:rect l="l" t="t" r="r" b="b"/>
              <a:pathLst>
                <a:path w="92710" h="43814">
                  <a:moveTo>
                    <a:pt x="3107" y="43452"/>
                  </a:moveTo>
                  <a:lnTo>
                    <a:pt x="0" y="40721"/>
                  </a:lnTo>
                  <a:lnTo>
                    <a:pt x="400" y="39345"/>
                  </a:lnTo>
                  <a:lnTo>
                    <a:pt x="14288" y="2118"/>
                  </a:lnTo>
                  <a:lnTo>
                    <a:pt x="16733" y="0"/>
                  </a:lnTo>
                  <a:lnTo>
                    <a:pt x="18522" y="7"/>
                  </a:lnTo>
                  <a:lnTo>
                    <a:pt x="19248" y="252"/>
                  </a:lnTo>
                  <a:lnTo>
                    <a:pt x="20464" y="1290"/>
                  </a:lnTo>
                  <a:lnTo>
                    <a:pt x="20970" y="2118"/>
                  </a:lnTo>
                  <a:lnTo>
                    <a:pt x="21378" y="3263"/>
                  </a:lnTo>
                  <a:lnTo>
                    <a:pt x="22454" y="6143"/>
                  </a:lnTo>
                  <a:lnTo>
                    <a:pt x="17551" y="6143"/>
                  </a:lnTo>
                  <a:lnTo>
                    <a:pt x="9388" y="29252"/>
                  </a:lnTo>
                  <a:lnTo>
                    <a:pt x="31089" y="29252"/>
                  </a:lnTo>
                  <a:lnTo>
                    <a:pt x="32784" y="33788"/>
                  </a:lnTo>
                  <a:lnTo>
                    <a:pt x="7794" y="33788"/>
                  </a:lnTo>
                  <a:lnTo>
                    <a:pt x="4797" y="42143"/>
                  </a:lnTo>
                  <a:lnTo>
                    <a:pt x="4460" y="42641"/>
                  </a:lnTo>
                  <a:lnTo>
                    <a:pt x="3617" y="43292"/>
                  </a:lnTo>
                  <a:lnTo>
                    <a:pt x="3107" y="43452"/>
                  </a:lnTo>
                  <a:close/>
                </a:path>
                <a:path w="92710" h="43814">
                  <a:moveTo>
                    <a:pt x="31089" y="29252"/>
                  </a:moveTo>
                  <a:lnTo>
                    <a:pt x="25842" y="29252"/>
                  </a:lnTo>
                  <a:lnTo>
                    <a:pt x="17679" y="6143"/>
                  </a:lnTo>
                  <a:lnTo>
                    <a:pt x="22454" y="6143"/>
                  </a:lnTo>
                  <a:lnTo>
                    <a:pt x="31089" y="29252"/>
                  </a:lnTo>
                  <a:close/>
                </a:path>
                <a:path w="92710" h="43814">
                  <a:moveTo>
                    <a:pt x="32793" y="43452"/>
                  </a:moveTo>
                  <a:lnTo>
                    <a:pt x="27500" y="33788"/>
                  </a:lnTo>
                  <a:lnTo>
                    <a:pt x="32784" y="33788"/>
                  </a:lnTo>
                  <a:lnTo>
                    <a:pt x="34579" y="38592"/>
                  </a:lnTo>
                  <a:lnTo>
                    <a:pt x="34898" y="39551"/>
                  </a:lnTo>
                  <a:lnTo>
                    <a:pt x="35121" y="40238"/>
                  </a:lnTo>
                  <a:lnTo>
                    <a:pt x="35223" y="40721"/>
                  </a:lnTo>
                  <a:lnTo>
                    <a:pt x="35168" y="42143"/>
                  </a:lnTo>
                  <a:lnTo>
                    <a:pt x="35025" y="42453"/>
                  </a:lnTo>
                  <a:lnTo>
                    <a:pt x="34100" y="43238"/>
                  </a:lnTo>
                  <a:lnTo>
                    <a:pt x="33512" y="43441"/>
                  </a:lnTo>
                  <a:lnTo>
                    <a:pt x="32793" y="43452"/>
                  </a:lnTo>
                  <a:close/>
                </a:path>
                <a:path w="92710" h="43814">
                  <a:moveTo>
                    <a:pt x="75960" y="43452"/>
                  </a:moveTo>
                  <a:lnTo>
                    <a:pt x="59521" y="1941"/>
                  </a:lnTo>
                  <a:lnTo>
                    <a:pt x="59755" y="1258"/>
                  </a:lnTo>
                  <a:lnTo>
                    <a:pt x="60683" y="266"/>
                  </a:lnTo>
                  <a:lnTo>
                    <a:pt x="61317" y="14"/>
                  </a:lnTo>
                  <a:lnTo>
                    <a:pt x="62926" y="14"/>
                  </a:lnTo>
                  <a:lnTo>
                    <a:pt x="63560" y="266"/>
                  </a:lnTo>
                  <a:lnTo>
                    <a:pt x="64488" y="1258"/>
                  </a:lnTo>
                  <a:lnTo>
                    <a:pt x="64722" y="1941"/>
                  </a:lnTo>
                  <a:lnTo>
                    <a:pt x="64768" y="31527"/>
                  </a:lnTo>
                  <a:lnTo>
                    <a:pt x="65778" y="34126"/>
                  </a:lnTo>
                  <a:lnTo>
                    <a:pt x="69746" y="37912"/>
                  </a:lnTo>
                  <a:lnTo>
                    <a:pt x="72478" y="38876"/>
                  </a:lnTo>
                  <a:lnTo>
                    <a:pt x="75960" y="38915"/>
                  </a:lnTo>
                  <a:lnTo>
                    <a:pt x="88379" y="38915"/>
                  </a:lnTo>
                  <a:lnTo>
                    <a:pt x="85466" y="41965"/>
                  </a:lnTo>
                  <a:lnTo>
                    <a:pt x="81363" y="43434"/>
                  </a:lnTo>
                  <a:lnTo>
                    <a:pt x="75960" y="43452"/>
                  </a:lnTo>
                  <a:close/>
                </a:path>
                <a:path w="92710" h="43814">
                  <a:moveTo>
                    <a:pt x="88379" y="38915"/>
                  </a:moveTo>
                  <a:lnTo>
                    <a:pt x="75960" y="38915"/>
                  </a:lnTo>
                  <a:lnTo>
                    <a:pt x="79471" y="38876"/>
                  </a:lnTo>
                  <a:lnTo>
                    <a:pt x="82224" y="37912"/>
                  </a:lnTo>
                  <a:lnTo>
                    <a:pt x="86203" y="34126"/>
                  </a:lnTo>
                  <a:lnTo>
                    <a:pt x="87216" y="31527"/>
                  </a:lnTo>
                  <a:lnTo>
                    <a:pt x="87262" y="1941"/>
                  </a:lnTo>
                  <a:lnTo>
                    <a:pt x="87496" y="1258"/>
                  </a:lnTo>
                  <a:lnTo>
                    <a:pt x="88425" y="266"/>
                  </a:lnTo>
                  <a:lnTo>
                    <a:pt x="89059" y="14"/>
                  </a:lnTo>
                  <a:lnTo>
                    <a:pt x="90667" y="14"/>
                  </a:lnTo>
                  <a:lnTo>
                    <a:pt x="91301" y="266"/>
                  </a:lnTo>
                  <a:lnTo>
                    <a:pt x="92230" y="1258"/>
                  </a:lnTo>
                  <a:lnTo>
                    <a:pt x="92463" y="1941"/>
                  </a:lnTo>
                  <a:lnTo>
                    <a:pt x="92460" y="31826"/>
                  </a:lnTo>
                  <a:lnTo>
                    <a:pt x="91053" y="36114"/>
                  </a:lnTo>
                  <a:lnTo>
                    <a:pt x="88379" y="38915"/>
                  </a:lnTo>
                  <a:close/>
                </a:path>
                <a:path w="92710" h="43814">
                  <a:moveTo>
                    <a:pt x="40159" y="43064"/>
                  </a:moveTo>
                  <a:lnTo>
                    <a:pt x="39468" y="42815"/>
                  </a:lnTo>
                  <a:lnTo>
                    <a:pt x="38501" y="41834"/>
                  </a:lnTo>
                  <a:lnTo>
                    <a:pt x="38357" y="41411"/>
                  </a:lnTo>
                  <a:lnTo>
                    <a:pt x="38263" y="1941"/>
                  </a:lnTo>
                  <a:lnTo>
                    <a:pt x="38497" y="1258"/>
                  </a:lnTo>
                  <a:lnTo>
                    <a:pt x="39425" y="266"/>
                  </a:lnTo>
                  <a:lnTo>
                    <a:pt x="40060" y="14"/>
                  </a:lnTo>
                  <a:lnTo>
                    <a:pt x="41668" y="14"/>
                  </a:lnTo>
                  <a:lnTo>
                    <a:pt x="42302" y="266"/>
                  </a:lnTo>
                  <a:lnTo>
                    <a:pt x="43231" y="1258"/>
                  </a:lnTo>
                  <a:lnTo>
                    <a:pt x="43464" y="1941"/>
                  </a:lnTo>
                  <a:lnTo>
                    <a:pt x="43475" y="38147"/>
                  </a:lnTo>
                  <a:lnTo>
                    <a:pt x="55503" y="38151"/>
                  </a:lnTo>
                  <a:lnTo>
                    <a:pt x="56127" y="38368"/>
                  </a:lnTo>
                  <a:lnTo>
                    <a:pt x="57016" y="39221"/>
                  </a:lnTo>
                  <a:lnTo>
                    <a:pt x="57243" y="39836"/>
                  </a:lnTo>
                  <a:lnTo>
                    <a:pt x="57243" y="41411"/>
                  </a:lnTo>
                  <a:lnTo>
                    <a:pt x="57016" y="42008"/>
                  </a:lnTo>
                  <a:lnTo>
                    <a:pt x="56127" y="42847"/>
                  </a:lnTo>
                  <a:lnTo>
                    <a:pt x="55503" y="43060"/>
                  </a:lnTo>
                  <a:lnTo>
                    <a:pt x="40159" y="43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776628" y="1747405"/>
              <a:ext cx="92710" cy="43815"/>
            </a:xfrm>
            <a:custGeom>
              <a:avLst/>
              <a:gdLst/>
              <a:ahLst/>
              <a:cxnLst/>
              <a:rect l="l" t="t" r="r" b="b"/>
              <a:pathLst>
                <a:path w="92710" h="43814">
                  <a:moveTo>
                    <a:pt x="17604" y="6143"/>
                  </a:moveTo>
                  <a:lnTo>
                    <a:pt x="9441" y="29252"/>
                  </a:lnTo>
                  <a:lnTo>
                    <a:pt x="25895" y="29252"/>
                  </a:lnTo>
                  <a:lnTo>
                    <a:pt x="17732" y="6143"/>
                  </a:lnTo>
                  <a:lnTo>
                    <a:pt x="17604" y="6143"/>
                  </a:lnTo>
                  <a:close/>
                </a:path>
                <a:path w="92710" h="43814">
                  <a:moveTo>
                    <a:pt x="62175" y="7"/>
                  </a:moveTo>
                  <a:lnTo>
                    <a:pt x="62979" y="14"/>
                  </a:lnTo>
                  <a:lnTo>
                    <a:pt x="63613" y="266"/>
                  </a:lnTo>
                  <a:lnTo>
                    <a:pt x="64077" y="764"/>
                  </a:lnTo>
                  <a:lnTo>
                    <a:pt x="64541" y="1258"/>
                  </a:lnTo>
                  <a:lnTo>
                    <a:pt x="64775" y="1941"/>
                  </a:lnTo>
                  <a:lnTo>
                    <a:pt x="64786" y="2815"/>
                  </a:lnTo>
                  <a:lnTo>
                    <a:pt x="64786" y="28224"/>
                  </a:lnTo>
                  <a:lnTo>
                    <a:pt x="64821" y="31527"/>
                  </a:lnTo>
                  <a:lnTo>
                    <a:pt x="65831" y="34126"/>
                  </a:lnTo>
                  <a:lnTo>
                    <a:pt x="67815" y="36018"/>
                  </a:lnTo>
                  <a:lnTo>
                    <a:pt x="69799" y="37912"/>
                  </a:lnTo>
                  <a:lnTo>
                    <a:pt x="72531" y="38876"/>
                  </a:lnTo>
                  <a:lnTo>
                    <a:pt x="76014" y="38915"/>
                  </a:lnTo>
                  <a:lnTo>
                    <a:pt x="79525" y="38876"/>
                  </a:lnTo>
                  <a:lnTo>
                    <a:pt x="82277" y="37912"/>
                  </a:lnTo>
                  <a:lnTo>
                    <a:pt x="84269" y="36018"/>
                  </a:lnTo>
                  <a:lnTo>
                    <a:pt x="86256" y="34126"/>
                  </a:lnTo>
                  <a:lnTo>
                    <a:pt x="87270" y="31527"/>
                  </a:lnTo>
                  <a:lnTo>
                    <a:pt x="87305" y="28224"/>
                  </a:lnTo>
                  <a:lnTo>
                    <a:pt x="87305" y="2815"/>
                  </a:lnTo>
                  <a:lnTo>
                    <a:pt x="87316" y="1941"/>
                  </a:lnTo>
                  <a:lnTo>
                    <a:pt x="87549" y="1258"/>
                  </a:lnTo>
                  <a:lnTo>
                    <a:pt x="88014" y="764"/>
                  </a:lnTo>
                  <a:lnTo>
                    <a:pt x="88478" y="266"/>
                  </a:lnTo>
                  <a:lnTo>
                    <a:pt x="89112" y="14"/>
                  </a:lnTo>
                  <a:lnTo>
                    <a:pt x="89916" y="7"/>
                  </a:lnTo>
                  <a:lnTo>
                    <a:pt x="90720" y="14"/>
                  </a:lnTo>
                  <a:lnTo>
                    <a:pt x="91355" y="266"/>
                  </a:lnTo>
                  <a:lnTo>
                    <a:pt x="91819" y="764"/>
                  </a:lnTo>
                  <a:lnTo>
                    <a:pt x="92283" y="1258"/>
                  </a:lnTo>
                  <a:lnTo>
                    <a:pt x="92517" y="1941"/>
                  </a:lnTo>
                  <a:lnTo>
                    <a:pt x="92527" y="2815"/>
                  </a:lnTo>
                  <a:lnTo>
                    <a:pt x="92527" y="26177"/>
                  </a:lnTo>
                  <a:lnTo>
                    <a:pt x="76014" y="43452"/>
                  </a:lnTo>
                  <a:lnTo>
                    <a:pt x="70639" y="43434"/>
                  </a:lnTo>
                  <a:lnTo>
                    <a:pt x="59564" y="26177"/>
                  </a:lnTo>
                  <a:lnTo>
                    <a:pt x="59564" y="2815"/>
                  </a:lnTo>
                  <a:lnTo>
                    <a:pt x="59574" y="1941"/>
                  </a:lnTo>
                  <a:lnTo>
                    <a:pt x="59808" y="1258"/>
                  </a:lnTo>
                  <a:lnTo>
                    <a:pt x="60272" y="764"/>
                  </a:lnTo>
                  <a:lnTo>
                    <a:pt x="60736" y="266"/>
                  </a:lnTo>
                  <a:lnTo>
                    <a:pt x="61371" y="14"/>
                  </a:lnTo>
                  <a:lnTo>
                    <a:pt x="62175" y="7"/>
                  </a:lnTo>
                  <a:close/>
                </a:path>
                <a:path w="92710" h="43814">
                  <a:moveTo>
                    <a:pt x="40917" y="7"/>
                  </a:moveTo>
                  <a:lnTo>
                    <a:pt x="41721" y="14"/>
                  </a:lnTo>
                  <a:lnTo>
                    <a:pt x="42356" y="266"/>
                  </a:lnTo>
                  <a:lnTo>
                    <a:pt x="42820" y="764"/>
                  </a:lnTo>
                  <a:lnTo>
                    <a:pt x="43284" y="1258"/>
                  </a:lnTo>
                  <a:lnTo>
                    <a:pt x="43518" y="1941"/>
                  </a:lnTo>
                  <a:lnTo>
                    <a:pt x="43528" y="2815"/>
                  </a:lnTo>
                  <a:lnTo>
                    <a:pt x="43528" y="38147"/>
                  </a:lnTo>
                  <a:lnTo>
                    <a:pt x="54752" y="38147"/>
                  </a:lnTo>
                  <a:lnTo>
                    <a:pt x="57303" y="40639"/>
                  </a:lnTo>
                  <a:lnTo>
                    <a:pt x="57296" y="41411"/>
                  </a:lnTo>
                  <a:lnTo>
                    <a:pt x="54752" y="43068"/>
                  </a:lnTo>
                  <a:lnTo>
                    <a:pt x="41108" y="43068"/>
                  </a:lnTo>
                  <a:lnTo>
                    <a:pt x="40212" y="43064"/>
                  </a:lnTo>
                  <a:lnTo>
                    <a:pt x="39521" y="42815"/>
                  </a:lnTo>
                  <a:lnTo>
                    <a:pt x="39039" y="42325"/>
                  </a:lnTo>
                  <a:lnTo>
                    <a:pt x="38554" y="41834"/>
                  </a:lnTo>
                  <a:lnTo>
                    <a:pt x="38313" y="41123"/>
                  </a:lnTo>
                  <a:lnTo>
                    <a:pt x="38306" y="40191"/>
                  </a:lnTo>
                  <a:lnTo>
                    <a:pt x="38306" y="2815"/>
                  </a:lnTo>
                  <a:lnTo>
                    <a:pt x="38317" y="1941"/>
                  </a:lnTo>
                  <a:lnTo>
                    <a:pt x="38550" y="1258"/>
                  </a:lnTo>
                  <a:lnTo>
                    <a:pt x="39014" y="764"/>
                  </a:lnTo>
                  <a:lnTo>
                    <a:pt x="39479" y="266"/>
                  </a:lnTo>
                  <a:lnTo>
                    <a:pt x="40113" y="14"/>
                  </a:lnTo>
                  <a:lnTo>
                    <a:pt x="40917" y="7"/>
                  </a:lnTo>
                  <a:close/>
                </a:path>
                <a:path w="92710" h="43814">
                  <a:moveTo>
                    <a:pt x="17668" y="7"/>
                  </a:moveTo>
                  <a:lnTo>
                    <a:pt x="18554" y="0"/>
                  </a:lnTo>
                  <a:lnTo>
                    <a:pt x="19302" y="252"/>
                  </a:lnTo>
                  <a:lnTo>
                    <a:pt x="19907" y="771"/>
                  </a:lnTo>
                  <a:lnTo>
                    <a:pt x="20517" y="1290"/>
                  </a:lnTo>
                  <a:lnTo>
                    <a:pt x="21023" y="2118"/>
                  </a:lnTo>
                  <a:lnTo>
                    <a:pt x="21431" y="3263"/>
                  </a:lnTo>
                  <a:lnTo>
                    <a:pt x="34632" y="38592"/>
                  </a:lnTo>
                  <a:lnTo>
                    <a:pt x="34759" y="38911"/>
                  </a:lnTo>
                  <a:lnTo>
                    <a:pt x="34951" y="39551"/>
                  </a:lnTo>
                  <a:lnTo>
                    <a:pt x="35333" y="41084"/>
                  </a:lnTo>
                  <a:lnTo>
                    <a:pt x="35333" y="41283"/>
                  </a:lnTo>
                  <a:lnTo>
                    <a:pt x="35319" y="41930"/>
                  </a:lnTo>
                  <a:lnTo>
                    <a:pt x="35078" y="42453"/>
                  </a:lnTo>
                  <a:lnTo>
                    <a:pt x="34618" y="42844"/>
                  </a:lnTo>
                  <a:lnTo>
                    <a:pt x="34154" y="43238"/>
                  </a:lnTo>
                  <a:lnTo>
                    <a:pt x="33565" y="43441"/>
                  </a:lnTo>
                  <a:lnTo>
                    <a:pt x="32846" y="43452"/>
                  </a:lnTo>
                  <a:lnTo>
                    <a:pt x="32208" y="43452"/>
                  </a:lnTo>
                  <a:lnTo>
                    <a:pt x="31681" y="43292"/>
                  </a:lnTo>
                  <a:lnTo>
                    <a:pt x="31259" y="42964"/>
                  </a:lnTo>
                  <a:lnTo>
                    <a:pt x="30837" y="42641"/>
                  </a:lnTo>
                  <a:lnTo>
                    <a:pt x="30518" y="42143"/>
                  </a:lnTo>
                  <a:lnTo>
                    <a:pt x="30295" y="41475"/>
                  </a:lnTo>
                  <a:lnTo>
                    <a:pt x="27553" y="33788"/>
                  </a:lnTo>
                  <a:lnTo>
                    <a:pt x="7847" y="33788"/>
                  </a:lnTo>
                  <a:lnTo>
                    <a:pt x="5105" y="41475"/>
                  </a:lnTo>
                  <a:lnTo>
                    <a:pt x="4850" y="42143"/>
                  </a:lnTo>
                  <a:lnTo>
                    <a:pt x="4513" y="42641"/>
                  </a:lnTo>
                  <a:lnTo>
                    <a:pt x="4092" y="42964"/>
                  </a:lnTo>
                  <a:lnTo>
                    <a:pt x="3670" y="43292"/>
                  </a:lnTo>
                  <a:lnTo>
                    <a:pt x="3160" y="43452"/>
                  </a:lnTo>
                  <a:lnTo>
                    <a:pt x="2554" y="43452"/>
                  </a:lnTo>
                  <a:lnTo>
                    <a:pt x="1806" y="43441"/>
                  </a:lnTo>
                  <a:lnTo>
                    <a:pt x="1197" y="43238"/>
                  </a:lnTo>
                  <a:lnTo>
                    <a:pt x="729" y="42844"/>
                  </a:lnTo>
                  <a:lnTo>
                    <a:pt x="258" y="42453"/>
                  </a:lnTo>
                  <a:lnTo>
                    <a:pt x="17" y="41930"/>
                  </a:lnTo>
                  <a:lnTo>
                    <a:pt x="3" y="41283"/>
                  </a:lnTo>
                  <a:lnTo>
                    <a:pt x="0" y="41041"/>
                  </a:lnTo>
                  <a:lnTo>
                    <a:pt x="53" y="40721"/>
                  </a:lnTo>
                  <a:lnTo>
                    <a:pt x="13906" y="3263"/>
                  </a:lnTo>
                  <a:lnTo>
                    <a:pt x="16786" y="0"/>
                  </a:lnTo>
                  <a:lnTo>
                    <a:pt x="17668" y="7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35958" y="2675405"/>
            <a:ext cx="320691" cy="36185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5753" y="1583969"/>
            <a:ext cx="262957" cy="33975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80096" y="3037476"/>
            <a:ext cx="1648832" cy="7638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object 33"/>
          <p:cNvSpPr txBox="1"/>
          <p:nvPr/>
        </p:nvSpPr>
        <p:spPr>
          <a:xfrm>
            <a:off x="7120467" y="6594174"/>
            <a:ext cx="104224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47" dirty="0">
                <a:solidFill>
                  <a:srgbClr val="FFFFFF"/>
                </a:solidFill>
                <a:latin typeface="Trebuchet MS"/>
                <a:cs typeface="Trebuchet MS"/>
              </a:rPr>
              <a:t>(30)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66E9CCB3-FCBF-42D4-960F-CF9B7692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580559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Pipelined RISC-V Datapath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2848" y="1294394"/>
            <a:ext cx="2313093" cy="1821162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add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t1,</a:t>
            </a:r>
            <a:r>
              <a:rPr sz="2133" b="1" spc="-3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</a:t>
            </a:r>
            <a:endParaRPr sz="2133" dirty="0">
              <a:latin typeface="Courier New"/>
              <a:cs typeface="Courier New"/>
            </a:endParaRPr>
          </a:p>
          <a:p>
            <a:pPr marL="16933" marR="6773">
              <a:lnSpc>
                <a:spcPts val="6107"/>
              </a:lnSpc>
              <a:spcBef>
                <a:spcPts val="227"/>
              </a:spcBef>
            </a:pPr>
            <a:r>
              <a:rPr sz="2133" b="1" spc="-7" dirty="0">
                <a:latin typeface="Courier New"/>
                <a:cs typeface="Courier New"/>
              </a:rPr>
              <a:t>or t3, t4, t5 </a:t>
            </a:r>
            <a:r>
              <a:rPr sz="2133" b="1" spc="-126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sll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t6,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3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t3</a:t>
            </a:r>
            <a:endParaRPr sz="2133" dirty="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18343" y="1257110"/>
            <a:ext cx="152400" cy="1978660"/>
            <a:chOff x="2900177" y="884680"/>
            <a:chExt cx="114300" cy="1483995"/>
          </a:xfrm>
        </p:grpSpPr>
        <p:sp>
          <p:nvSpPr>
            <p:cNvPr id="5" name="object 5"/>
            <p:cNvSpPr/>
            <p:nvPr/>
          </p:nvSpPr>
          <p:spPr>
            <a:xfrm>
              <a:off x="2957321" y="884680"/>
              <a:ext cx="0" cy="1388745"/>
            </a:xfrm>
            <a:custGeom>
              <a:avLst/>
              <a:gdLst/>
              <a:ahLst/>
              <a:cxnLst/>
              <a:rect l="l" t="t" r="r" b="b"/>
              <a:pathLst>
                <a:path h="1388745">
                  <a:moveTo>
                    <a:pt x="0" y="1388706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900177" y="225433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88993" y="1089242"/>
            <a:ext cx="346249" cy="2506133"/>
          </a:xfrm>
          <a:prstGeom prst="rect">
            <a:avLst/>
          </a:prstGeom>
          <a:ln>
            <a:noFill/>
          </a:ln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07"/>
              </a:lnSpc>
            </a:pPr>
            <a:r>
              <a:rPr sz="2400" spc="-80" dirty="0">
                <a:latin typeface="Gill Sans MT"/>
                <a:cs typeface="Gill Sans MT"/>
              </a:rPr>
              <a:t>instruction</a:t>
            </a:r>
            <a:r>
              <a:rPr sz="2400" spc="-87" dirty="0">
                <a:latin typeface="Gill Sans MT"/>
                <a:cs typeface="Gill Sans MT"/>
              </a:rPr>
              <a:t> </a:t>
            </a:r>
            <a:r>
              <a:rPr sz="2400" spc="7" dirty="0">
                <a:latin typeface="Gill Sans MT"/>
                <a:cs typeface="Gill Sans MT"/>
              </a:rPr>
              <a:t>sequence</a:t>
            </a:r>
            <a:endParaRPr sz="2400" dirty="0">
              <a:latin typeface="Gill Sans MT"/>
              <a:cs typeface="Gill Sans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4304" y="1052247"/>
            <a:ext cx="3300907" cy="231638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object 9"/>
          <p:cNvSpPr txBox="1"/>
          <p:nvPr/>
        </p:nvSpPr>
        <p:spPr>
          <a:xfrm>
            <a:off x="4970495" y="3395467"/>
            <a:ext cx="1978660" cy="304356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67732">
              <a:spcBef>
                <a:spcPts val="133"/>
              </a:spcBef>
            </a:pPr>
            <a:r>
              <a:rPr sz="2800" spc="-59" baseline="15873" dirty="0">
                <a:latin typeface="Gill Sans MT"/>
                <a:cs typeface="Gill Sans MT"/>
              </a:rPr>
              <a:t>t</a:t>
            </a:r>
            <a:r>
              <a:rPr spc="-59" baseline="6172" dirty="0">
                <a:latin typeface="Gill Sans MT"/>
                <a:cs typeface="Gill Sans MT"/>
              </a:rPr>
              <a:t>cycle</a:t>
            </a:r>
            <a:r>
              <a:rPr spc="669" baseline="6172" dirty="0">
                <a:latin typeface="Gill Sans MT"/>
                <a:cs typeface="Gill Sans MT"/>
              </a:rPr>
              <a:t> </a:t>
            </a:r>
            <a:r>
              <a:rPr sz="2800" spc="-59" baseline="15873" dirty="0">
                <a:latin typeface="Gill Sans MT"/>
                <a:cs typeface="Gill Sans MT"/>
              </a:rPr>
              <a:t>t</a:t>
            </a:r>
            <a:r>
              <a:rPr spc="-59" baseline="6172" dirty="0">
                <a:latin typeface="Gill Sans MT"/>
                <a:cs typeface="Gill Sans MT"/>
              </a:rPr>
              <a:t>cycle</a:t>
            </a:r>
            <a:r>
              <a:rPr spc="1049" baseline="6172" dirty="0">
                <a:latin typeface="Gill Sans MT"/>
                <a:cs typeface="Gill Sans MT"/>
              </a:rPr>
              <a:t> </a:t>
            </a:r>
            <a:r>
              <a:rPr sz="2800" spc="-59" baseline="13888" dirty="0">
                <a:latin typeface="Gill Sans MT"/>
                <a:cs typeface="Gill Sans MT"/>
              </a:rPr>
              <a:t>t</a:t>
            </a:r>
            <a:r>
              <a:rPr sz="1200" spc="-40" dirty="0">
                <a:latin typeface="Gill Sans MT"/>
                <a:cs typeface="Gill Sans MT"/>
              </a:rPr>
              <a:t>cycle</a:t>
            </a:r>
            <a:r>
              <a:rPr sz="1200" spc="707" dirty="0">
                <a:latin typeface="Gill Sans MT"/>
                <a:cs typeface="Gill Sans MT"/>
              </a:rPr>
              <a:t> </a:t>
            </a:r>
            <a:r>
              <a:rPr sz="2800" spc="-59" baseline="13888" dirty="0">
                <a:latin typeface="Gill Sans MT"/>
                <a:cs typeface="Gill Sans MT"/>
              </a:rPr>
              <a:t>t</a:t>
            </a:r>
            <a:r>
              <a:rPr sz="1200" spc="-40" dirty="0">
                <a:latin typeface="Gill Sans MT"/>
                <a:cs typeface="Gill Sans MT"/>
              </a:rPr>
              <a:t>cycle</a:t>
            </a:r>
            <a:endParaRPr sz="1200" dirty="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4572" y="6594174"/>
            <a:ext cx="10363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47" dirty="0">
                <a:latin typeface="Trebuchet MS"/>
                <a:cs typeface="Trebuchet MS"/>
              </a:rPr>
              <a:t> </a:t>
            </a:r>
            <a:r>
              <a:rPr sz="1467" b="1" spc="-60" dirty="0">
                <a:latin typeface="Trebuchet MS"/>
                <a:cs typeface="Trebuchet MS"/>
              </a:rPr>
              <a:t>(31)</a:t>
            </a:r>
            <a:endParaRPr sz="1467"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327743"/>
              </p:ext>
            </p:extLst>
          </p:nvPr>
        </p:nvGraphicFramePr>
        <p:xfrm>
          <a:off x="1102818" y="3699823"/>
          <a:ext cx="9062719" cy="2852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0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40" dirty="0">
                          <a:solidFill>
                            <a:sysClr val="windowText" lastClr="000000"/>
                          </a:solidFill>
                        </a:rPr>
                        <a:t>Single</a:t>
                      </a:r>
                      <a:r>
                        <a:rPr sz="1900" spc="-5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45" dirty="0">
                          <a:solidFill>
                            <a:sysClr val="windowText" lastClr="000000"/>
                          </a:solidFill>
                        </a:rPr>
                        <a:t>Cycle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25" dirty="0">
                          <a:solidFill>
                            <a:sysClr val="windowText" lastClr="000000"/>
                          </a:solidFill>
                        </a:rPr>
                        <a:t>Pipelined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-35" dirty="0">
                          <a:solidFill>
                            <a:sysClr val="windowText" lastClr="000000"/>
                          </a:solidFill>
                        </a:rPr>
                        <a:t>Timing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-2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800" spc="-15" baseline="-21604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sz="1800" baseline="-21604" dirty="0">
                          <a:solidFill>
                            <a:sysClr val="windowText" lastClr="000000"/>
                          </a:solidFill>
                        </a:rPr>
                        <a:t>tep </a:t>
                      </a:r>
                      <a:r>
                        <a:rPr sz="1800" spc="-142" baseline="-21604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  <a:r>
                        <a:rPr sz="1900" spc="-6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r>
                        <a:rPr sz="1900" spc="-6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r>
                        <a:rPr sz="1900" spc="-8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-2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800" spc="-15" baseline="-21604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800" spc="-30" baseline="-21604" dirty="0">
                          <a:solidFill>
                            <a:sysClr val="windowText" lastClr="000000"/>
                          </a:solidFill>
                        </a:rPr>
                        <a:t>yc</a:t>
                      </a:r>
                      <a:r>
                        <a:rPr sz="1800" baseline="-21604" dirty="0">
                          <a:solidFill>
                            <a:sysClr val="windowText" lastClr="000000"/>
                          </a:solidFill>
                        </a:rPr>
                        <a:t>le </a:t>
                      </a:r>
                      <a:r>
                        <a:rPr sz="1800" spc="-104" baseline="-21604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  <a:r>
                        <a:rPr sz="1900" spc="-6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-15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eg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spc="15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er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sz="1900" spc="-25" dirty="0">
                          <a:solidFill>
                            <a:sysClr val="windowText" lastClr="000000"/>
                          </a:solidFill>
                        </a:rPr>
                        <a:t>cc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sz="1900" spc="15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on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r>
                        <a:rPr sz="1900" spc="-8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sz="1900" spc="-8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15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yc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es</a:t>
                      </a:r>
                      <a:r>
                        <a:rPr sz="1900" spc="-5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sa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m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sz="1900" spc="-8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eng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r>
                        <a:rPr sz="1900" spc="15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15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u</a:t>
                      </a:r>
                      <a:r>
                        <a:rPr sz="1900" spc="25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on</a:t>
                      </a:r>
                      <a:r>
                        <a:rPr sz="1900" spc="-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im</a:t>
                      </a:r>
                      <a:r>
                        <a:rPr sz="1900" spc="-15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800" baseline="-21604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800" spc="-7" baseline="-21604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r>
                        <a:rPr sz="1800" spc="-15" baseline="-21604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sz="1800" baseline="-21604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800" spc="-7" baseline="-21604" dirty="0">
                          <a:solidFill>
                            <a:sysClr val="windowText" lastClr="000000"/>
                          </a:solidFill>
                        </a:rPr>
                        <a:t>ru</a:t>
                      </a:r>
                      <a:r>
                        <a:rPr sz="1800" spc="7" baseline="-21604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800" baseline="-21604" dirty="0">
                          <a:solidFill>
                            <a:sysClr val="windowText" lastClr="000000"/>
                          </a:solidFill>
                        </a:rPr>
                        <a:t>ti</a:t>
                      </a:r>
                      <a:r>
                        <a:rPr sz="1800" spc="-7" baseline="-21604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r>
                        <a:rPr sz="1800" baseline="-21604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endParaRPr sz="1800" baseline="-21604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  <a:r>
                        <a:rPr sz="1900" spc="1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2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800" spc="-15" baseline="-21604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800" spc="-30" baseline="-21604" dirty="0">
                          <a:solidFill>
                            <a:sysClr val="windowText" lastClr="000000"/>
                          </a:solidFill>
                        </a:rPr>
                        <a:t>yc</a:t>
                      </a:r>
                      <a:r>
                        <a:rPr sz="1800" baseline="-21604" dirty="0">
                          <a:solidFill>
                            <a:sysClr val="windowText" lastClr="000000"/>
                          </a:solidFill>
                        </a:rPr>
                        <a:t>le </a:t>
                      </a:r>
                      <a:r>
                        <a:rPr sz="1800" spc="-127" baseline="-21604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  <a:r>
                        <a:rPr sz="1900" spc="-6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r>
                        <a:rPr sz="1900" spc="-8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CPI</a:t>
                      </a:r>
                      <a:r>
                        <a:rPr sz="1900" spc="-9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sz="1900" spc="-4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yc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es</a:t>
                      </a:r>
                      <a:r>
                        <a:rPr sz="1900" spc="-6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Per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r>
                        <a:rPr sz="1900" spc="15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15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u</a:t>
                      </a:r>
                      <a:r>
                        <a:rPr sz="1900" spc="25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on)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~1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5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dea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~1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5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dea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sz="1900" spc="-7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&lt;1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sz="1900" spc="25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ua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9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k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20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-15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sz="1900" spc="-7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r>
                        <a:rPr sz="1800" baseline="-21604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endParaRPr sz="1800" baseline="-21604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sz="1900" spc="5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  <a:r>
                        <a:rPr sz="1900" spc="-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r>
                        <a:rPr sz="1900" spc="-6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  <a:r>
                        <a:rPr sz="1900" spc="-6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25</a:t>
                      </a:r>
                      <a:r>
                        <a:rPr sz="1900" spc="-9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10" dirty="0">
                          <a:solidFill>
                            <a:sysClr val="windowText" lastClr="000000"/>
                          </a:solidFill>
                        </a:rPr>
                        <a:t>G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z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sz="1900" spc="5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r>
                        <a:rPr sz="1900" spc="-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ps</a:t>
                      </a:r>
                      <a:r>
                        <a:rPr sz="1900" spc="-6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  <a:r>
                        <a:rPr sz="1900" spc="-6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spc="10" dirty="0">
                          <a:solidFill>
                            <a:sysClr val="windowText" lastClr="000000"/>
                          </a:solidFill>
                        </a:rPr>
                        <a:t>G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z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spc="-15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sz="1900" spc="10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sz="1900" spc="-1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sz="1900" spc="-5" dirty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ve</a:t>
                      </a:r>
                      <a:r>
                        <a:rPr sz="1900" spc="-8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speed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sz="1900" spc="-6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sz="1900" spc="-75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sz="1900" dirty="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781A8A-2F42-4D74-B164-C6B02C68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-229775"/>
            <a:ext cx="6236547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Sequential vs. Simultaneous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45476" y="1892775"/>
            <a:ext cx="152400" cy="4301067"/>
            <a:chOff x="2503937" y="1383035"/>
            <a:chExt cx="114300" cy="3225800"/>
          </a:xfrm>
        </p:grpSpPr>
        <p:sp>
          <p:nvSpPr>
            <p:cNvPr id="4" name="object 4"/>
            <p:cNvSpPr/>
            <p:nvPr/>
          </p:nvSpPr>
          <p:spPr>
            <a:xfrm>
              <a:off x="2561082" y="1383035"/>
              <a:ext cx="0" cy="3130550"/>
            </a:xfrm>
            <a:custGeom>
              <a:avLst/>
              <a:gdLst/>
              <a:ahLst/>
              <a:cxnLst/>
              <a:rect l="l" t="t" r="r" b="b"/>
              <a:pathLst>
                <a:path h="3130550">
                  <a:moveTo>
                    <a:pt x="0" y="3130232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503937" y="449421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776541" y="1711000"/>
            <a:ext cx="2805007" cy="856827"/>
            <a:chOff x="4243579" y="1200348"/>
            <a:chExt cx="2103755" cy="6426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9424" y="1318775"/>
              <a:ext cx="1991956" cy="52392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8" name="object 8"/>
            <p:cNvSpPr/>
            <p:nvPr/>
          </p:nvSpPr>
          <p:spPr>
            <a:xfrm>
              <a:off x="4307076" y="1238407"/>
              <a:ext cx="1976755" cy="5080"/>
            </a:xfrm>
            <a:custGeom>
              <a:avLst/>
              <a:gdLst/>
              <a:ahLst/>
              <a:cxnLst/>
              <a:rect l="l" t="t" r="r" b="b"/>
              <a:pathLst>
                <a:path w="1976754" h="5080">
                  <a:moveTo>
                    <a:pt x="1976627" y="5067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243578" y="1200353"/>
              <a:ext cx="2103755" cy="81280"/>
            </a:xfrm>
            <a:custGeom>
              <a:avLst/>
              <a:gdLst/>
              <a:ahLst/>
              <a:cxnLst/>
              <a:rect l="l" t="t" r="r" b="b"/>
              <a:pathLst>
                <a:path w="2103754" h="81280">
                  <a:moveTo>
                    <a:pt x="76301" y="0"/>
                  </a:moveTo>
                  <a:lnTo>
                    <a:pt x="0" y="37896"/>
                  </a:lnTo>
                  <a:lnTo>
                    <a:pt x="76098" y="76200"/>
                  </a:lnTo>
                  <a:lnTo>
                    <a:pt x="76301" y="0"/>
                  </a:lnTo>
                  <a:close/>
                </a:path>
                <a:path w="2103754" h="81280">
                  <a:moveTo>
                    <a:pt x="2103615" y="43294"/>
                  </a:moveTo>
                  <a:lnTo>
                    <a:pt x="2027516" y="5003"/>
                  </a:lnTo>
                  <a:lnTo>
                    <a:pt x="2027326" y="81203"/>
                  </a:lnTo>
                  <a:lnTo>
                    <a:pt x="2103615" y="4329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18274" y="2892765"/>
            <a:ext cx="359073" cy="28244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"/>
                <a:cs typeface="Arial"/>
              </a:rPr>
              <a:t>instruction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6191" y="5597447"/>
            <a:ext cx="20193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addi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t2,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t2,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dirty="0">
                <a:latin typeface="Courier New"/>
                <a:cs typeface="Courier New"/>
              </a:rPr>
              <a:t>1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0410" y="973777"/>
            <a:ext cx="8069580" cy="4328856"/>
          </a:xfrm>
          <a:prstGeom prst="rect">
            <a:avLst/>
          </a:prstGeom>
        </p:spPr>
        <p:txBody>
          <a:bodyPr vert="horz" wrap="square" lIns="0" tIns="39793" rIns="0" bIns="0" rtlCol="0">
            <a:spAutoFit/>
          </a:bodyPr>
          <a:lstStyle/>
          <a:p>
            <a:pPr marL="526614" indent="-408930">
              <a:spcBef>
                <a:spcPts val="313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526614" algn="l"/>
                <a:tab pos="527460" algn="l"/>
              </a:tabLst>
            </a:pPr>
            <a:r>
              <a:rPr sz="2667" spc="-7" dirty="0">
                <a:latin typeface="Calibri"/>
                <a:cs typeface="Calibri"/>
              </a:rPr>
              <a:t>What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happens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sequentially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what</a:t>
            </a:r>
            <a:r>
              <a:rPr sz="2667" spc="-7" dirty="0">
                <a:latin typeface="Calibri"/>
                <a:cs typeface="Calibri"/>
              </a:rPr>
              <a:t> simultaneously?</a:t>
            </a:r>
            <a:endParaRPr sz="2667" dirty="0">
              <a:latin typeface="Calibri"/>
              <a:cs typeface="Calibri"/>
            </a:endParaRPr>
          </a:p>
          <a:p>
            <a:pPr marR="39792" algn="ctr">
              <a:spcBef>
                <a:spcPts val="133"/>
              </a:spcBef>
            </a:pPr>
            <a:r>
              <a:rPr sz="2800" spc="-269" baseline="13888" dirty="0">
                <a:latin typeface="Gill Sans MT"/>
                <a:cs typeface="Gill Sans MT"/>
              </a:rPr>
              <a:t>t</a:t>
            </a:r>
            <a:r>
              <a:rPr sz="1200" dirty="0">
                <a:latin typeface="Gill Sans MT"/>
                <a:cs typeface="Gill Sans MT"/>
              </a:rPr>
              <a:t>i</a:t>
            </a:r>
            <a:r>
              <a:rPr sz="1200" spc="-7" dirty="0">
                <a:latin typeface="Gill Sans MT"/>
                <a:cs typeface="Gill Sans MT"/>
              </a:rPr>
              <a:t>n</a:t>
            </a:r>
            <a:r>
              <a:rPr sz="1200" spc="60" dirty="0">
                <a:latin typeface="Gill Sans MT"/>
                <a:cs typeface="Gill Sans MT"/>
              </a:rPr>
              <a:t>s</a:t>
            </a:r>
            <a:r>
              <a:rPr sz="1200" spc="-100" dirty="0">
                <a:latin typeface="Gill Sans MT"/>
                <a:cs typeface="Gill Sans MT"/>
              </a:rPr>
              <a:t>t</a:t>
            </a:r>
            <a:r>
              <a:rPr sz="1200" spc="-120" dirty="0">
                <a:latin typeface="Gill Sans MT"/>
                <a:cs typeface="Gill Sans MT"/>
              </a:rPr>
              <a:t>r</a:t>
            </a:r>
            <a:r>
              <a:rPr sz="1200" spc="20" dirty="0">
                <a:latin typeface="Gill Sans MT"/>
                <a:cs typeface="Gill Sans MT"/>
              </a:rPr>
              <a:t>u</a:t>
            </a:r>
            <a:r>
              <a:rPr sz="1200" dirty="0">
                <a:latin typeface="Gill Sans MT"/>
                <a:cs typeface="Gill Sans MT"/>
              </a:rPr>
              <a:t>c</a:t>
            </a:r>
            <a:r>
              <a:rPr sz="1200" spc="-40" dirty="0">
                <a:latin typeface="Gill Sans MT"/>
                <a:cs typeface="Gill Sans MT"/>
              </a:rPr>
              <a:t>ti</a:t>
            </a:r>
            <a:r>
              <a:rPr sz="1200" spc="-87" dirty="0">
                <a:latin typeface="Gill Sans MT"/>
                <a:cs typeface="Gill Sans MT"/>
              </a:rPr>
              <a:t>o</a:t>
            </a:r>
            <a:r>
              <a:rPr sz="1200" spc="27" dirty="0">
                <a:latin typeface="Gill Sans MT"/>
                <a:cs typeface="Gill Sans MT"/>
              </a:rPr>
              <a:t>n</a:t>
            </a:r>
            <a:r>
              <a:rPr sz="1200" spc="-20" dirty="0">
                <a:latin typeface="Gill Sans MT"/>
                <a:cs typeface="Gill Sans MT"/>
              </a:rPr>
              <a:t> </a:t>
            </a:r>
            <a:r>
              <a:rPr sz="2800" spc="-59" baseline="13888" dirty="0">
                <a:latin typeface="Gill Sans MT"/>
                <a:cs typeface="Gill Sans MT"/>
              </a:rPr>
              <a:t>=</a:t>
            </a:r>
            <a:r>
              <a:rPr sz="2800" spc="-129" baseline="13888" dirty="0">
                <a:latin typeface="Gill Sans MT"/>
                <a:cs typeface="Gill Sans MT"/>
              </a:rPr>
              <a:t> </a:t>
            </a:r>
            <a:r>
              <a:rPr sz="2800" spc="-479" baseline="13888" dirty="0">
                <a:latin typeface="Gill Sans MT"/>
                <a:cs typeface="Gill Sans MT"/>
              </a:rPr>
              <a:t>1</a:t>
            </a:r>
            <a:r>
              <a:rPr sz="2800" spc="20" baseline="13888" dirty="0">
                <a:latin typeface="Gill Sans MT"/>
                <a:cs typeface="Gill Sans MT"/>
              </a:rPr>
              <a:t>000p</a:t>
            </a:r>
            <a:r>
              <a:rPr sz="2800" spc="89" baseline="13888" dirty="0">
                <a:latin typeface="Gill Sans MT"/>
                <a:cs typeface="Gill Sans MT"/>
              </a:rPr>
              <a:t>s</a:t>
            </a:r>
            <a:endParaRPr sz="2800" baseline="13888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2267" dirty="0">
              <a:latin typeface="Gill Sans MT"/>
              <a:cs typeface="Gill Sans MT"/>
            </a:endParaRPr>
          </a:p>
          <a:p>
            <a:pPr marL="393690">
              <a:spcBef>
                <a:spcPts val="7"/>
              </a:spcBef>
            </a:pPr>
            <a:r>
              <a:rPr sz="1867" b="1" spc="-7" dirty="0">
                <a:latin typeface="Courier New"/>
                <a:cs typeface="Courier New"/>
              </a:rPr>
              <a:t>add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-4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t1,</a:t>
            </a:r>
            <a:r>
              <a:rPr sz="1867" b="1" spc="-4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t2</a:t>
            </a:r>
            <a:endParaRPr sz="1867" dirty="0">
              <a:latin typeface="Courier New"/>
              <a:cs typeface="Courier New"/>
            </a:endParaRPr>
          </a:p>
          <a:p>
            <a:pPr>
              <a:spcBef>
                <a:spcPts val="7"/>
              </a:spcBef>
            </a:pPr>
            <a:endParaRPr sz="3133" dirty="0">
              <a:latin typeface="Courier New"/>
              <a:cs typeface="Courier New"/>
            </a:endParaRPr>
          </a:p>
          <a:p>
            <a:pPr marL="393690">
              <a:spcBef>
                <a:spcPts val="7"/>
              </a:spcBef>
            </a:pPr>
            <a:r>
              <a:rPr sz="1867" b="1" spc="-7" dirty="0">
                <a:latin typeface="Courier New"/>
                <a:cs typeface="Courier New"/>
              </a:rPr>
              <a:t>or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t3,</a:t>
            </a:r>
            <a:r>
              <a:rPr sz="1867" b="1" spc="-2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t4,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t5</a:t>
            </a:r>
            <a:endParaRPr sz="1867" dirty="0">
              <a:latin typeface="Courier New"/>
              <a:cs typeface="Courier New"/>
            </a:endParaRPr>
          </a:p>
          <a:p>
            <a:pPr marL="358131" marR="5680145" indent="34711">
              <a:lnSpc>
                <a:spcPct val="260900"/>
              </a:lnSpc>
              <a:spcBef>
                <a:spcPts val="260"/>
              </a:spcBef>
            </a:pPr>
            <a:r>
              <a:rPr sz="1867" b="1" spc="-7" dirty="0">
                <a:latin typeface="Courier New"/>
                <a:cs typeface="Courier New"/>
              </a:rPr>
              <a:t>sll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t6,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t3 </a:t>
            </a:r>
            <a:r>
              <a:rPr sz="1867" b="1" spc="-11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sw</a:t>
            </a:r>
            <a:r>
              <a:rPr sz="1867" b="1" spc="1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16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4(t3) </a:t>
            </a:r>
            <a:r>
              <a:rPr sz="1867" b="1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lw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-2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8(t3)</a:t>
            </a:r>
            <a:endParaRPr sz="1867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24701" y="5362407"/>
            <a:ext cx="0" cy="750147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0"/>
                </a:moveTo>
                <a:lnTo>
                  <a:pt x="0" y="562267"/>
                </a:lnTo>
              </a:path>
            </a:pathLst>
          </a:custGeom>
          <a:ln w="6350">
            <a:solidFill>
              <a:srgbClr val="D7E055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4" name="object 14"/>
          <p:cNvGrpSpPr/>
          <p:nvPr/>
        </p:nvGrpSpPr>
        <p:grpSpPr>
          <a:xfrm>
            <a:off x="3590681" y="1711007"/>
            <a:ext cx="5214112" cy="4571491"/>
            <a:chOff x="4209288" y="1220724"/>
            <a:chExt cx="3910584" cy="3428618"/>
          </a:xfrm>
          <a:solidFill>
            <a:schemeClr val="tx1"/>
          </a:solidFill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5110" y="1841456"/>
              <a:ext cx="2421721" cy="1066519"/>
            </a:xfrm>
            <a:prstGeom prst="rect">
              <a:avLst/>
            </a:prstGeom>
            <a:grpFill/>
          </p:spPr>
        </p:pic>
        <p:sp>
          <p:nvSpPr>
            <p:cNvPr id="16" name="object 16"/>
            <p:cNvSpPr/>
            <p:nvPr/>
          </p:nvSpPr>
          <p:spPr>
            <a:xfrm>
              <a:off x="4572001" y="1351788"/>
              <a:ext cx="28575" cy="3297554"/>
            </a:xfrm>
            <a:custGeom>
              <a:avLst/>
              <a:gdLst/>
              <a:ahLst/>
              <a:cxnLst/>
              <a:rect l="l" t="t" r="r" b="b"/>
              <a:pathLst>
                <a:path w="28575" h="3297554">
                  <a:moveTo>
                    <a:pt x="28321" y="0"/>
                  </a:moveTo>
                  <a:lnTo>
                    <a:pt x="0" y="3297504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015485" y="1339596"/>
              <a:ext cx="28575" cy="3297554"/>
            </a:xfrm>
            <a:custGeom>
              <a:avLst/>
              <a:gdLst/>
              <a:ahLst/>
              <a:cxnLst/>
              <a:rect l="l" t="t" r="r" b="b"/>
              <a:pathLst>
                <a:path w="28575" h="3297554">
                  <a:moveTo>
                    <a:pt x="28321" y="0"/>
                  </a:moveTo>
                  <a:lnTo>
                    <a:pt x="0" y="3297504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458969" y="1328928"/>
              <a:ext cx="28575" cy="3297554"/>
            </a:xfrm>
            <a:custGeom>
              <a:avLst/>
              <a:gdLst/>
              <a:ahLst/>
              <a:cxnLst/>
              <a:rect l="l" t="t" r="r" b="b"/>
              <a:pathLst>
                <a:path w="28575" h="3297554">
                  <a:moveTo>
                    <a:pt x="28321" y="0"/>
                  </a:moveTo>
                  <a:lnTo>
                    <a:pt x="0" y="3297504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902453" y="1318260"/>
              <a:ext cx="28575" cy="3297554"/>
            </a:xfrm>
            <a:custGeom>
              <a:avLst/>
              <a:gdLst/>
              <a:ahLst/>
              <a:cxnLst/>
              <a:rect l="l" t="t" r="r" b="b"/>
              <a:pathLst>
                <a:path w="28575" h="3297554">
                  <a:moveTo>
                    <a:pt x="28321" y="0"/>
                  </a:moveTo>
                  <a:lnTo>
                    <a:pt x="0" y="3297504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345937" y="1306068"/>
              <a:ext cx="28575" cy="3297554"/>
            </a:xfrm>
            <a:custGeom>
              <a:avLst/>
              <a:gdLst/>
              <a:ahLst/>
              <a:cxnLst/>
              <a:rect l="l" t="t" r="r" b="b"/>
              <a:pathLst>
                <a:path w="28575" h="3297554">
                  <a:moveTo>
                    <a:pt x="28321" y="0"/>
                  </a:moveTo>
                  <a:lnTo>
                    <a:pt x="0" y="3297504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789420" y="1824228"/>
              <a:ext cx="0" cy="2769235"/>
            </a:xfrm>
            <a:custGeom>
              <a:avLst/>
              <a:gdLst/>
              <a:ahLst/>
              <a:cxnLst/>
              <a:rect l="l" t="t" r="r" b="b"/>
              <a:pathLst>
                <a:path h="2769235">
                  <a:moveTo>
                    <a:pt x="0" y="0"/>
                  </a:moveTo>
                  <a:lnTo>
                    <a:pt x="0" y="2768892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232904" y="2366772"/>
              <a:ext cx="0" cy="2214880"/>
            </a:xfrm>
            <a:custGeom>
              <a:avLst/>
              <a:gdLst/>
              <a:ahLst/>
              <a:cxnLst/>
              <a:rect l="l" t="t" r="r" b="b"/>
              <a:pathLst>
                <a:path h="2214879">
                  <a:moveTo>
                    <a:pt x="0" y="0"/>
                  </a:moveTo>
                  <a:lnTo>
                    <a:pt x="0" y="2214321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119872" y="3430524"/>
              <a:ext cx="0" cy="1129030"/>
            </a:xfrm>
            <a:custGeom>
              <a:avLst/>
              <a:gdLst/>
              <a:ahLst/>
              <a:cxnLst/>
              <a:rect l="l" t="t" r="r" b="b"/>
              <a:pathLst>
                <a:path h="1129029">
                  <a:moveTo>
                    <a:pt x="0" y="0"/>
                  </a:moveTo>
                  <a:lnTo>
                    <a:pt x="0" y="1129030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209288" y="1220724"/>
              <a:ext cx="5080" cy="762000"/>
            </a:xfrm>
            <a:custGeom>
              <a:avLst/>
              <a:gdLst/>
              <a:ahLst/>
              <a:cxnLst/>
              <a:rect l="l" t="t" r="r" b="b"/>
              <a:pathLst>
                <a:path w="5079" h="762000">
                  <a:moveTo>
                    <a:pt x="0" y="0"/>
                  </a:moveTo>
                  <a:lnTo>
                    <a:pt x="4559" y="761758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77464" y="5746008"/>
            <a:ext cx="459740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800" spc="-59" baseline="13888" dirty="0">
                <a:latin typeface="Gill Sans MT"/>
                <a:cs typeface="Gill Sans MT"/>
              </a:rPr>
              <a:t>t</a:t>
            </a:r>
            <a:r>
              <a:rPr sz="1200" spc="-40" dirty="0">
                <a:latin typeface="Gill Sans MT"/>
                <a:cs typeface="Gill Sans MT"/>
              </a:rPr>
              <a:t>cycle</a:t>
            </a:r>
            <a:endParaRPr sz="1200">
              <a:latin typeface="Gill Sans MT"/>
              <a:cs typeface="Gill Sans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076574" y="3960675"/>
            <a:ext cx="4524584" cy="2228899"/>
            <a:chOff x="4601718" y="2898648"/>
            <a:chExt cx="3393438" cy="1671675"/>
          </a:xfrm>
        </p:grpSpPr>
        <p:sp>
          <p:nvSpPr>
            <p:cNvPr id="28" name="object 28"/>
            <p:cNvSpPr/>
            <p:nvPr/>
          </p:nvSpPr>
          <p:spPr>
            <a:xfrm>
              <a:off x="4665217" y="4176522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7152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601718" y="4138422"/>
              <a:ext cx="404495" cy="76200"/>
            </a:xfrm>
            <a:custGeom>
              <a:avLst/>
              <a:gdLst/>
              <a:ahLst/>
              <a:cxnLst/>
              <a:rect l="l" t="t" r="r" b="b"/>
              <a:pathLst>
                <a:path w="40449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404495" h="76200">
                  <a:moveTo>
                    <a:pt x="404152" y="38100"/>
                  </a:moveTo>
                  <a:lnTo>
                    <a:pt x="327952" y="0"/>
                  </a:lnTo>
                  <a:lnTo>
                    <a:pt x="327952" y="76200"/>
                  </a:lnTo>
                  <a:lnTo>
                    <a:pt x="404152" y="381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9965" y="2898648"/>
              <a:ext cx="2425191" cy="1671675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32" name="object 32"/>
          <p:cNvSpPr txBox="1"/>
          <p:nvPr/>
        </p:nvSpPr>
        <p:spPr>
          <a:xfrm>
            <a:off x="7124572" y="6594174"/>
            <a:ext cx="10363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0" dirty="0">
                <a:solidFill>
                  <a:srgbClr val="FFFFFF"/>
                </a:solidFill>
                <a:latin typeface="Trebuchet MS"/>
                <a:cs typeface="Trebuchet MS"/>
              </a:rPr>
              <a:t>(32)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1C77E57-48B0-4865-80F5-815E6B3F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39</a:t>
            </a:fld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9A252C6-EBC0-430C-8DD2-6C6DDBEED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775" y="5302633"/>
            <a:ext cx="2658086" cy="6950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1290" y="126755"/>
            <a:ext cx="6898889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I</a:t>
            </a:r>
            <a:r>
              <a:rPr b="1" spc="87" dirty="0"/>
              <a:t>n</a:t>
            </a:r>
            <a:r>
              <a:rPr b="1" spc="80" dirty="0"/>
              <a:t>s</a:t>
            </a:r>
            <a:r>
              <a:rPr b="1" spc="-140" dirty="0"/>
              <a:t>t</a:t>
            </a:r>
            <a:r>
              <a:rPr b="1" spc="-167" dirty="0"/>
              <a:t>r</a:t>
            </a:r>
            <a:r>
              <a:rPr b="1" spc="53" dirty="0"/>
              <a:t>u</a:t>
            </a:r>
            <a:r>
              <a:rPr b="1" spc="-20" dirty="0"/>
              <a:t>c</a:t>
            </a:r>
            <a:r>
              <a:rPr b="1" spc="-67" dirty="0"/>
              <a:t>t</a:t>
            </a:r>
            <a:r>
              <a:rPr b="1" spc="33" dirty="0"/>
              <a:t>i</a:t>
            </a:r>
            <a:r>
              <a:rPr b="1" spc="-80" dirty="0"/>
              <a:t>o</a:t>
            </a:r>
            <a:r>
              <a:rPr b="1" spc="40" dirty="0"/>
              <a:t>n</a:t>
            </a:r>
            <a:r>
              <a:rPr b="1" spc="-393" dirty="0"/>
              <a:t> </a:t>
            </a:r>
            <a:r>
              <a:rPr b="1" spc="-660" dirty="0"/>
              <a:t>T</a:t>
            </a:r>
            <a:r>
              <a:rPr b="1" spc="53" dirty="0"/>
              <a:t>i</a:t>
            </a:r>
            <a:r>
              <a:rPr b="1" spc="140" dirty="0"/>
              <a:t>m</a:t>
            </a:r>
            <a:r>
              <a:rPr b="1" spc="53" dirty="0"/>
              <a:t>i</a:t>
            </a:r>
            <a:r>
              <a:rPr b="1" spc="87" dirty="0"/>
              <a:t>n</a:t>
            </a:r>
            <a:r>
              <a:rPr b="1" spc="527" dirty="0"/>
              <a:t>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53936"/>
              </p:ext>
            </p:extLst>
          </p:nvPr>
        </p:nvGraphicFramePr>
        <p:xfrm>
          <a:off x="1667545" y="4540461"/>
          <a:ext cx="8440415" cy="1493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1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15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9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86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7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b="1" dirty="0">
                          <a:solidFill>
                            <a:schemeClr val="tx1"/>
                          </a:solidFill>
                        </a:rPr>
                        <a:t>IF</a:t>
                      </a:r>
                      <a:endParaRPr sz="27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b="1" spc="-10" dirty="0">
                          <a:solidFill>
                            <a:schemeClr val="tx1"/>
                          </a:solidFill>
                        </a:rPr>
                        <a:t>EX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b="1" spc="-5" dirty="0">
                          <a:solidFill>
                            <a:schemeClr val="tx1"/>
                          </a:solidFill>
                        </a:rPr>
                        <a:t>MEM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b="1" spc="-5" dirty="0">
                          <a:solidFill>
                            <a:schemeClr val="tx1"/>
                          </a:solidFill>
                        </a:rPr>
                        <a:t>WB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b="1" spc="-40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dirty="0">
                          <a:solidFill>
                            <a:schemeClr val="tx1"/>
                          </a:solidFill>
                        </a:rPr>
                        <a:t>I-MEM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spc="-15" dirty="0">
                          <a:solidFill>
                            <a:schemeClr val="tx1"/>
                          </a:solidFill>
                        </a:rPr>
                        <a:t>Reg</a:t>
                      </a:r>
                      <a:r>
                        <a:rPr sz="2700" spc="-4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700" spc="-10" dirty="0">
                          <a:solidFill>
                            <a:schemeClr val="tx1"/>
                          </a:solidFill>
                        </a:rPr>
                        <a:t>Read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spc="-35" dirty="0">
                          <a:solidFill>
                            <a:schemeClr val="tx1"/>
                          </a:solidFill>
                        </a:rPr>
                        <a:t>ALU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dirty="0">
                          <a:solidFill>
                            <a:schemeClr val="tx1"/>
                          </a:solidFill>
                        </a:rPr>
                        <a:t>D-MEM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spc="-15" dirty="0">
                          <a:solidFill>
                            <a:schemeClr val="tx1"/>
                          </a:solidFill>
                        </a:rPr>
                        <a:t>Reg</a:t>
                      </a:r>
                      <a:r>
                        <a:rPr sz="2700" spc="-4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7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dirty="0">
                          <a:solidFill>
                            <a:schemeClr val="tx1"/>
                          </a:solidFill>
                        </a:rPr>
                        <a:t>200</a:t>
                      </a:r>
                      <a:r>
                        <a:rPr sz="2700" spc="-5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700" spc="-1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sz="2700" spc="-6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700" spc="-1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dirty="0">
                          <a:solidFill>
                            <a:schemeClr val="tx1"/>
                          </a:solidFill>
                        </a:rPr>
                        <a:t>200</a:t>
                      </a:r>
                      <a:r>
                        <a:rPr sz="2700" spc="-5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700" spc="-1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dirty="0">
                          <a:solidFill>
                            <a:schemeClr val="tx1"/>
                          </a:solidFill>
                        </a:rPr>
                        <a:t>200</a:t>
                      </a:r>
                      <a:r>
                        <a:rPr sz="2700" spc="-6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700" spc="-1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sz="2700" spc="-6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700" spc="-1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27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700" b="1" dirty="0">
                          <a:solidFill>
                            <a:schemeClr val="tx1"/>
                          </a:solidFill>
                        </a:rPr>
                        <a:t>800</a:t>
                      </a:r>
                      <a:r>
                        <a:rPr sz="2700" b="1" spc="-6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700" b="1" spc="-10" dirty="0">
                          <a:solidFill>
                            <a:schemeClr val="tx1"/>
                          </a:solidFill>
                        </a:rPr>
                        <a:t>ps</a:t>
                      </a:r>
                      <a:endParaRPr sz="27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370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673960" y="1155889"/>
            <a:ext cx="8431107" cy="2645833"/>
            <a:chOff x="2656522" y="879538"/>
            <a:chExt cx="6323330" cy="1984375"/>
          </a:xfrm>
        </p:grpSpPr>
        <p:sp>
          <p:nvSpPr>
            <p:cNvPr id="5" name="object 5"/>
            <p:cNvSpPr/>
            <p:nvPr/>
          </p:nvSpPr>
          <p:spPr>
            <a:xfrm>
              <a:off x="2670810" y="1125473"/>
              <a:ext cx="430530" cy="0"/>
            </a:xfrm>
            <a:custGeom>
              <a:avLst/>
              <a:gdLst/>
              <a:ahLst/>
              <a:cxnLst/>
              <a:rect l="l" t="t" r="r" b="b"/>
              <a:pathLst>
                <a:path w="430530">
                  <a:moveTo>
                    <a:pt x="0" y="0"/>
                  </a:moveTo>
                  <a:lnTo>
                    <a:pt x="429996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102102" y="896873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5" h="228600">
                  <a:moveTo>
                    <a:pt x="0" y="228600"/>
                  </a:moveTo>
                  <a:lnTo>
                    <a:pt x="71666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173730" y="896873"/>
              <a:ext cx="2365375" cy="0"/>
            </a:xfrm>
            <a:custGeom>
              <a:avLst/>
              <a:gdLst/>
              <a:ahLst/>
              <a:cxnLst/>
              <a:rect l="l" t="t" r="r" b="b"/>
              <a:pathLst>
                <a:path w="2365375">
                  <a:moveTo>
                    <a:pt x="0" y="0"/>
                  </a:moveTo>
                  <a:lnTo>
                    <a:pt x="2364955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537452" y="896873"/>
              <a:ext cx="2437130" cy="228600"/>
            </a:xfrm>
            <a:custGeom>
              <a:avLst/>
              <a:gdLst/>
              <a:ahLst/>
              <a:cxnLst/>
              <a:rect l="l" t="t" r="r" b="b"/>
              <a:pathLst>
                <a:path w="2437129" h="228600">
                  <a:moveTo>
                    <a:pt x="71666" y="228600"/>
                  </a:moveTo>
                  <a:lnTo>
                    <a:pt x="0" y="0"/>
                  </a:lnTo>
                </a:path>
                <a:path w="2437129" h="228600">
                  <a:moveTo>
                    <a:pt x="71666" y="228600"/>
                  </a:moveTo>
                  <a:lnTo>
                    <a:pt x="2436622" y="22860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7974330" y="896873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0" y="228600"/>
                  </a:moveTo>
                  <a:lnTo>
                    <a:pt x="71666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045957" y="893825"/>
              <a:ext cx="887094" cy="3175"/>
            </a:xfrm>
            <a:custGeom>
              <a:avLst/>
              <a:gdLst/>
              <a:ahLst/>
              <a:cxnLst/>
              <a:rect l="l" t="t" r="r" b="b"/>
              <a:pathLst>
                <a:path w="887095" h="3175">
                  <a:moveTo>
                    <a:pt x="0" y="0"/>
                  </a:moveTo>
                  <a:lnTo>
                    <a:pt x="886853" y="2717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316986" y="1201673"/>
              <a:ext cx="4801870" cy="3175"/>
            </a:xfrm>
            <a:custGeom>
              <a:avLst/>
              <a:gdLst/>
              <a:ahLst/>
              <a:cxnLst/>
              <a:rect l="l" t="t" r="r" b="b"/>
              <a:pathLst>
                <a:path w="4801870" h="3175">
                  <a:moveTo>
                    <a:pt x="0" y="0"/>
                  </a:moveTo>
                  <a:lnTo>
                    <a:pt x="4801565" y="2717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316986" y="1430273"/>
              <a:ext cx="2437130" cy="0"/>
            </a:xfrm>
            <a:custGeom>
              <a:avLst/>
              <a:gdLst/>
              <a:ahLst/>
              <a:cxnLst/>
              <a:rect l="l" t="t" r="r" b="b"/>
              <a:pathLst>
                <a:path w="2437129">
                  <a:moveTo>
                    <a:pt x="0" y="0"/>
                  </a:moveTo>
                  <a:lnTo>
                    <a:pt x="2436622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752338" y="1430273"/>
              <a:ext cx="2365375" cy="0"/>
            </a:xfrm>
            <a:custGeom>
              <a:avLst/>
              <a:gdLst/>
              <a:ahLst/>
              <a:cxnLst/>
              <a:rect l="l" t="t" r="r" b="b"/>
              <a:pathLst>
                <a:path w="2365375">
                  <a:moveTo>
                    <a:pt x="0" y="0"/>
                  </a:moveTo>
                  <a:lnTo>
                    <a:pt x="2364955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45358" y="1201673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0" y="228600"/>
                  </a:moveTo>
                  <a:lnTo>
                    <a:pt x="71666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5356" y="1201673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71666" y="22860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670810" y="1198625"/>
              <a:ext cx="573405" cy="0"/>
            </a:xfrm>
            <a:custGeom>
              <a:avLst/>
              <a:gdLst/>
              <a:ahLst/>
              <a:cxnLst/>
              <a:rect l="l" t="t" r="r" b="b"/>
              <a:pathLst>
                <a:path w="573405">
                  <a:moveTo>
                    <a:pt x="0" y="0"/>
                  </a:moveTo>
                  <a:lnTo>
                    <a:pt x="573316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670810" y="1427225"/>
              <a:ext cx="573405" cy="0"/>
            </a:xfrm>
            <a:custGeom>
              <a:avLst/>
              <a:gdLst/>
              <a:ahLst/>
              <a:cxnLst/>
              <a:rect l="l" t="t" r="r" b="b"/>
              <a:pathLst>
                <a:path w="573405">
                  <a:moveTo>
                    <a:pt x="0" y="0"/>
                  </a:moveTo>
                  <a:lnTo>
                    <a:pt x="573316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117586" y="1201673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0" y="228600"/>
                  </a:moveTo>
                  <a:lnTo>
                    <a:pt x="71666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117584" y="1212341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71666" y="22860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189213" y="1201673"/>
              <a:ext cx="743585" cy="0"/>
            </a:xfrm>
            <a:custGeom>
              <a:avLst/>
              <a:gdLst/>
              <a:ahLst/>
              <a:cxnLst/>
              <a:rect l="l" t="t" r="r" b="b"/>
              <a:pathLst>
                <a:path w="743584">
                  <a:moveTo>
                    <a:pt x="0" y="0"/>
                  </a:moveTo>
                  <a:lnTo>
                    <a:pt x="743521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077462" y="1570481"/>
              <a:ext cx="4801870" cy="0"/>
            </a:xfrm>
            <a:custGeom>
              <a:avLst/>
              <a:gdLst/>
              <a:ahLst/>
              <a:cxnLst/>
              <a:rect l="l" t="t" r="r" b="b"/>
              <a:pathLst>
                <a:path w="4801870">
                  <a:moveTo>
                    <a:pt x="0" y="0"/>
                  </a:moveTo>
                  <a:lnTo>
                    <a:pt x="4801565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077462" y="1799081"/>
              <a:ext cx="4801870" cy="0"/>
            </a:xfrm>
            <a:custGeom>
              <a:avLst/>
              <a:gdLst/>
              <a:ahLst/>
              <a:cxnLst/>
              <a:rect l="l" t="t" r="r" b="b"/>
              <a:pathLst>
                <a:path w="4801870">
                  <a:moveTo>
                    <a:pt x="0" y="0"/>
                  </a:moveTo>
                  <a:lnTo>
                    <a:pt x="4801565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005834" y="1570481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0" y="228600"/>
                  </a:moveTo>
                  <a:lnTo>
                    <a:pt x="71666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05832" y="1570481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71666" y="22860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32810" y="1567433"/>
              <a:ext cx="573405" cy="0"/>
            </a:xfrm>
            <a:custGeom>
              <a:avLst/>
              <a:gdLst/>
              <a:ahLst/>
              <a:cxnLst/>
              <a:rect l="l" t="t" r="r" b="b"/>
              <a:pathLst>
                <a:path w="573404">
                  <a:moveTo>
                    <a:pt x="0" y="0"/>
                  </a:moveTo>
                  <a:lnTo>
                    <a:pt x="573316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8879586" y="1570481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0" y="228600"/>
                  </a:moveTo>
                  <a:lnTo>
                    <a:pt x="71666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8879584" y="1581149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71666" y="22860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3405" y="1939291"/>
              <a:ext cx="3812540" cy="0"/>
            </a:xfrm>
            <a:custGeom>
              <a:avLst/>
              <a:gdLst/>
              <a:ahLst/>
              <a:cxnLst/>
              <a:rect l="l" t="t" r="r" b="b"/>
              <a:pathLst>
                <a:path w="3812540">
                  <a:moveTo>
                    <a:pt x="0" y="0"/>
                  </a:moveTo>
                  <a:lnTo>
                    <a:pt x="3812159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153405" y="2167889"/>
              <a:ext cx="3812540" cy="0"/>
            </a:xfrm>
            <a:custGeom>
              <a:avLst/>
              <a:gdLst/>
              <a:ahLst/>
              <a:cxnLst/>
              <a:rect l="l" t="t" r="r" b="b"/>
              <a:pathLst>
                <a:path w="3812540">
                  <a:moveTo>
                    <a:pt x="0" y="0"/>
                  </a:moveTo>
                  <a:lnTo>
                    <a:pt x="3812159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081777" y="1939289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0" y="228600"/>
                  </a:moveTo>
                  <a:lnTo>
                    <a:pt x="71666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81776" y="1939289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71666" y="22860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675126" y="1936241"/>
              <a:ext cx="1406525" cy="0"/>
            </a:xfrm>
            <a:custGeom>
              <a:avLst/>
              <a:gdLst/>
              <a:ahLst/>
              <a:cxnLst/>
              <a:rect l="l" t="t" r="r" b="b"/>
              <a:pathLst>
                <a:path w="1406525">
                  <a:moveTo>
                    <a:pt x="0" y="0"/>
                  </a:moveTo>
                  <a:lnTo>
                    <a:pt x="1406423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75126" y="2164841"/>
              <a:ext cx="1406525" cy="0"/>
            </a:xfrm>
            <a:custGeom>
              <a:avLst/>
              <a:gdLst/>
              <a:ahLst/>
              <a:cxnLst/>
              <a:rect l="l" t="t" r="r" b="b"/>
              <a:pathLst>
                <a:path w="1406525">
                  <a:moveTo>
                    <a:pt x="0" y="0"/>
                  </a:moveTo>
                  <a:lnTo>
                    <a:pt x="1406423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264401" y="2308097"/>
              <a:ext cx="2700655" cy="0"/>
            </a:xfrm>
            <a:custGeom>
              <a:avLst/>
              <a:gdLst/>
              <a:ahLst/>
              <a:cxnLst/>
              <a:rect l="l" t="t" r="r" b="b"/>
              <a:pathLst>
                <a:path w="2700654">
                  <a:moveTo>
                    <a:pt x="0" y="0"/>
                  </a:moveTo>
                  <a:lnTo>
                    <a:pt x="2700058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4401" y="2526026"/>
              <a:ext cx="2700655" cy="10160"/>
            </a:xfrm>
            <a:custGeom>
              <a:avLst/>
              <a:gdLst/>
              <a:ahLst/>
              <a:cxnLst/>
              <a:rect l="l" t="t" r="r" b="b"/>
              <a:pathLst>
                <a:path w="2700654" h="10160">
                  <a:moveTo>
                    <a:pt x="0" y="10121"/>
                  </a:moveTo>
                  <a:lnTo>
                    <a:pt x="2700058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192774" y="2308097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0" y="228600"/>
                  </a:moveTo>
                  <a:lnTo>
                    <a:pt x="71666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192772" y="2308097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71666" y="22860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818382" y="2603753"/>
              <a:ext cx="3575685" cy="10160"/>
            </a:xfrm>
            <a:custGeom>
              <a:avLst/>
              <a:gdLst/>
              <a:ahLst/>
              <a:cxnLst/>
              <a:rect l="l" t="t" r="r" b="b"/>
              <a:pathLst>
                <a:path w="3575684" h="10160">
                  <a:moveTo>
                    <a:pt x="0" y="0"/>
                  </a:moveTo>
                  <a:lnTo>
                    <a:pt x="3575596" y="9766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818382" y="2843021"/>
              <a:ext cx="3575685" cy="0"/>
            </a:xfrm>
            <a:custGeom>
              <a:avLst/>
              <a:gdLst/>
              <a:ahLst/>
              <a:cxnLst/>
              <a:rect l="l" t="t" r="r" b="b"/>
              <a:pathLst>
                <a:path w="3575684">
                  <a:moveTo>
                    <a:pt x="0" y="0"/>
                  </a:moveTo>
                  <a:lnTo>
                    <a:pt x="3575596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393686" y="2617469"/>
              <a:ext cx="71755" cy="228600"/>
            </a:xfrm>
            <a:custGeom>
              <a:avLst/>
              <a:gdLst/>
              <a:ahLst/>
              <a:cxnLst/>
              <a:rect l="l" t="t" r="r" b="b"/>
              <a:pathLst>
                <a:path w="71754" h="228600">
                  <a:moveTo>
                    <a:pt x="0" y="228600"/>
                  </a:moveTo>
                  <a:lnTo>
                    <a:pt x="71666" y="0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7395213" y="2623559"/>
              <a:ext cx="77470" cy="219710"/>
            </a:xfrm>
            <a:custGeom>
              <a:avLst/>
              <a:gdLst/>
              <a:ahLst/>
              <a:cxnLst/>
              <a:rect l="l" t="t" r="r" b="b"/>
              <a:pathLst>
                <a:path w="77470" h="219710">
                  <a:moveTo>
                    <a:pt x="77330" y="21962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7465313" y="2614421"/>
              <a:ext cx="1485900" cy="0"/>
            </a:xfrm>
            <a:custGeom>
              <a:avLst/>
              <a:gdLst/>
              <a:ahLst/>
              <a:cxnLst/>
              <a:rect l="l" t="t" r="r" b="b"/>
              <a:pathLst>
                <a:path w="1485900">
                  <a:moveTo>
                    <a:pt x="0" y="0"/>
                  </a:moveTo>
                  <a:lnTo>
                    <a:pt x="1485760" y="0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7472933" y="2846069"/>
              <a:ext cx="1460500" cy="3175"/>
            </a:xfrm>
            <a:custGeom>
              <a:avLst/>
              <a:gdLst/>
              <a:ahLst/>
              <a:cxnLst/>
              <a:rect l="l" t="t" r="r" b="b"/>
              <a:pathLst>
                <a:path w="1460500" h="3175">
                  <a:moveTo>
                    <a:pt x="0" y="0"/>
                  </a:moveTo>
                  <a:lnTo>
                    <a:pt x="1460220" y="2997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388614" y="2308097"/>
              <a:ext cx="2805430" cy="635"/>
            </a:xfrm>
            <a:custGeom>
              <a:avLst/>
              <a:gdLst/>
              <a:ahLst/>
              <a:cxnLst/>
              <a:rect l="l" t="t" r="r" b="b"/>
              <a:pathLst>
                <a:path w="2805429" h="635">
                  <a:moveTo>
                    <a:pt x="0" y="0"/>
                  </a:moveTo>
                  <a:lnTo>
                    <a:pt x="2805188" y="508"/>
                  </a:lnTo>
                </a:path>
              </a:pathLst>
            </a:custGeom>
            <a:ln w="285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388614" y="2526030"/>
              <a:ext cx="2805430" cy="10795"/>
            </a:xfrm>
            <a:custGeom>
              <a:avLst/>
              <a:gdLst/>
              <a:ahLst/>
              <a:cxnLst/>
              <a:rect l="l" t="t" r="r" b="b"/>
              <a:pathLst>
                <a:path w="2805429" h="10794">
                  <a:moveTo>
                    <a:pt x="0" y="0"/>
                  </a:moveTo>
                  <a:lnTo>
                    <a:pt x="2805188" y="10629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192417" y="941011"/>
            <a:ext cx="734060" cy="428387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>
            <a:defPPr>
              <a:defRPr lang="en-US"/>
            </a:defPPr>
            <a:lvl1pPr marL="16933">
              <a:spcBef>
                <a:spcPts val="133"/>
              </a:spcBef>
              <a:defRPr sz="2667">
                <a:latin typeface="Calibri"/>
                <a:cs typeface="Calibri"/>
              </a:defRPr>
            </a:lvl1pPr>
          </a:lstStyle>
          <a:p>
            <a:r>
              <a:rPr dirty="0"/>
              <a:t>clock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178212" y="2463725"/>
            <a:ext cx="1802553" cy="428387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>
            <a:defPPr>
              <a:defRPr lang="en-US"/>
            </a:defPPr>
            <a:lvl1pPr marL="16933">
              <a:spcBef>
                <a:spcPts val="133"/>
              </a:spcBef>
              <a:defRPr sz="2667">
                <a:latin typeface="Calibri"/>
                <a:cs typeface="Calibri"/>
              </a:defRPr>
            </a:lvl1pPr>
          </a:lstStyle>
          <a:p>
            <a:r>
              <a:rPr dirty="0"/>
              <a:t>Instr. decode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151404" y="2942539"/>
            <a:ext cx="1109980" cy="427532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>
            <a:defPPr>
              <a:defRPr lang="en-US"/>
            </a:defPPr>
            <a:lvl1pPr marL="16933">
              <a:spcBef>
                <a:spcPts val="133"/>
              </a:spcBef>
              <a:defRPr sz="2667">
                <a:latin typeface="Calibri"/>
                <a:cs typeface="Calibri"/>
              </a:defRPr>
            </a:lvl1pPr>
          </a:lstStyle>
          <a:p>
            <a:r>
              <a:rPr dirty="0"/>
              <a:t>Execute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142581" y="3372488"/>
            <a:ext cx="2211493" cy="427532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>
            <a:defPPr>
              <a:defRPr lang="en-US"/>
            </a:defPPr>
            <a:lvl1pPr marL="16933">
              <a:spcBef>
                <a:spcPts val="133"/>
              </a:spcBef>
              <a:defRPr sz="2667">
                <a:latin typeface="Calibri"/>
                <a:cs typeface="Calibri"/>
              </a:defRPr>
            </a:lvl1pPr>
          </a:lstStyle>
          <a:p>
            <a:r>
              <a:rPr dirty="0"/>
              <a:t>Memory Access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539093" y="1505477"/>
            <a:ext cx="1387687" cy="386430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R="10160" algn="ctr">
              <a:spcBef>
                <a:spcPts val="133"/>
              </a:spcBef>
            </a:pPr>
            <a:r>
              <a:rPr sz="2400" dirty="0">
                <a:latin typeface="Calibri"/>
                <a:cs typeface="Calibri"/>
              </a:rPr>
              <a:t>pc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033950" y="1505782"/>
            <a:ext cx="986367" cy="386430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373371" algn="l"/>
              </a:tabLst>
            </a:pPr>
            <a:r>
              <a:rPr sz="2400" u="heavy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	p</a:t>
            </a:r>
            <a:r>
              <a:rPr sz="2400" u="heavy" spc="-13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</a:t>
            </a:r>
            <a:r>
              <a:rPr sz="2400" u="heavy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+4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293128" y="1086207"/>
            <a:ext cx="6527800" cy="3252893"/>
            <a:chOff x="3120898" y="827277"/>
            <a:chExt cx="4895850" cy="2439670"/>
          </a:xfrm>
        </p:grpSpPr>
        <p:sp>
          <p:nvSpPr>
            <p:cNvPr id="53" name="object 53"/>
            <p:cNvSpPr/>
            <p:nvPr/>
          </p:nvSpPr>
          <p:spPr>
            <a:xfrm>
              <a:off x="3237230" y="3106673"/>
              <a:ext cx="736600" cy="0"/>
            </a:xfrm>
            <a:custGeom>
              <a:avLst/>
              <a:gdLst/>
              <a:ahLst/>
              <a:cxnLst/>
              <a:rect l="l" t="t" r="r" b="b"/>
              <a:pathLst>
                <a:path w="736600">
                  <a:moveTo>
                    <a:pt x="0" y="0"/>
                  </a:moveTo>
                  <a:lnTo>
                    <a:pt x="736269" y="0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173730" y="3068573"/>
              <a:ext cx="863600" cy="76200"/>
            </a:xfrm>
            <a:custGeom>
              <a:avLst/>
              <a:gdLst/>
              <a:ahLst/>
              <a:cxnLst/>
              <a:rect l="l" t="t" r="r" b="b"/>
              <a:pathLst>
                <a:path w="8636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863600" h="76200">
                  <a:moveTo>
                    <a:pt x="863269" y="38100"/>
                  </a:moveTo>
                  <a:lnTo>
                    <a:pt x="787069" y="0"/>
                  </a:lnTo>
                  <a:lnTo>
                    <a:pt x="787069" y="76200"/>
                  </a:lnTo>
                  <a:lnTo>
                    <a:pt x="863269" y="381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127248" y="833627"/>
              <a:ext cx="4445" cy="2348230"/>
            </a:xfrm>
            <a:custGeom>
              <a:avLst/>
              <a:gdLst/>
              <a:ahLst/>
              <a:cxnLst/>
              <a:rect l="l" t="t" r="r" b="b"/>
              <a:pathLst>
                <a:path w="4444" h="2348230">
                  <a:moveTo>
                    <a:pt x="0" y="0"/>
                  </a:moveTo>
                  <a:lnTo>
                    <a:pt x="4025" y="2348026"/>
                  </a:lnTo>
                </a:path>
              </a:pathLst>
            </a:custGeom>
            <a:ln w="12700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035546" y="833627"/>
              <a:ext cx="13970" cy="2348230"/>
            </a:xfrm>
            <a:custGeom>
              <a:avLst/>
              <a:gdLst/>
              <a:ahLst/>
              <a:cxnLst/>
              <a:rect l="l" t="t" r="r" b="b"/>
              <a:pathLst>
                <a:path w="13970" h="2348230">
                  <a:moveTo>
                    <a:pt x="13474" y="0"/>
                  </a:moveTo>
                  <a:lnTo>
                    <a:pt x="0" y="2348026"/>
                  </a:lnTo>
                </a:path>
              </a:pathLst>
            </a:custGeom>
            <a:ln w="12700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102355" y="833627"/>
              <a:ext cx="6985" cy="2348230"/>
            </a:xfrm>
            <a:custGeom>
              <a:avLst/>
              <a:gdLst/>
              <a:ahLst/>
              <a:cxnLst/>
              <a:rect l="l" t="t" r="r" b="b"/>
              <a:pathLst>
                <a:path w="6985" h="2348230">
                  <a:moveTo>
                    <a:pt x="6515" y="0"/>
                  </a:moveTo>
                  <a:lnTo>
                    <a:pt x="0" y="2348026"/>
                  </a:lnTo>
                </a:path>
              </a:pathLst>
            </a:custGeom>
            <a:ln w="12700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219445" y="854963"/>
              <a:ext cx="21590" cy="2361565"/>
            </a:xfrm>
            <a:custGeom>
              <a:avLst/>
              <a:gdLst/>
              <a:ahLst/>
              <a:cxnLst/>
              <a:rect l="l" t="t" r="r" b="b"/>
              <a:pathLst>
                <a:path w="21589" h="2361565">
                  <a:moveTo>
                    <a:pt x="21374" y="0"/>
                  </a:moveTo>
                  <a:lnTo>
                    <a:pt x="0" y="2361018"/>
                  </a:lnTo>
                </a:path>
              </a:pathLst>
            </a:custGeom>
            <a:ln w="12700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7420356" y="883919"/>
              <a:ext cx="21590" cy="2361565"/>
            </a:xfrm>
            <a:custGeom>
              <a:avLst/>
              <a:gdLst/>
              <a:ahLst/>
              <a:cxnLst/>
              <a:rect l="l" t="t" r="r" b="b"/>
              <a:pathLst>
                <a:path w="21590" h="2361565">
                  <a:moveTo>
                    <a:pt x="21374" y="0"/>
                  </a:moveTo>
                  <a:lnTo>
                    <a:pt x="0" y="2361018"/>
                  </a:lnTo>
                </a:path>
              </a:pathLst>
            </a:custGeom>
            <a:ln w="12700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7988807" y="899159"/>
              <a:ext cx="21590" cy="2361565"/>
            </a:xfrm>
            <a:custGeom>
              <a:avLst/>
              <a:gdLst/>
              <a:ahLst/>
              <a:cxnLst/>
              <a:rect l="l" t="t" r="r" b="b"/>
              <a:pathLst>
                <a:path w="21590" h="2361565">
                  <a:moveTo>
                    <a:pt x="21374" y="0"/>
                  </a:moveTo>
                  <a:lnTo>
                    <a:pt x="0" y="2361018"/>
                  </a:lnTo>
                </a:path>
              </a:pathLst>
            </a:custGeom>
            <a:ln w="12700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4110482" y="3106673"/>
              <a:ext cx="908050" cy="0"/>
            </a:xfrm>
            <a:custGeom>
              <a:avLst/>
              <a:gdLst/>
              <a:ahLst/>
              <a:cxnLst/>
              <a:rect l="l" t="t" r="r" b="b"/>
              <a:pathLst>
                <a:path w="908050">
                  <a:moveTo>
                    <a:pt x="0" y="0"/>
                  </a:moveTo>
                  <a:lnTo>
                    <a:pt x="907630" y="0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4046982" y="3068573"/>
              <a:ext cx="1035050" cy="76200"/>
            </a:xfrm>
            <a:custGeom>
              <a:avLst/>
              <a:gdLst/>
              <a:ahLst/>
              <a:cxnLst/>
              <a:rect l="l" t="t" r="r" b="b"/>
              <a:pathLst>
                <a:path w="10350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1035050" h="76200">
                  <a:moveTo>
                    <a:pt x="1034630" y="38100"/>
                  </a:moveTo>
                  <a:lnTo>
                    <a:pt x="958430" y="0"/>
                  </a:lnTo>
                  <a:lnTo>
                    <a:pt x="958430" y="76200"/>
                  </a:lnTo>
                  <a:lnTo>
                    <a:pt x="1034630" y="381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5172710" y="3106673"/>
              <a:ext cx="957580" cy="0"/>
            </a:xfrm>
            <a:custGeom>
              <a:avLst/>
              <a:gdLst/>
              <a:ahLst/>
              <a:cxnLst/>
              <a:rect l="l" t="t" r="r" b="b"/>
              <a:pathLst>
                <a:path w="957579">
                  <a:moveTo>
                    <a:pt x="0" y="0"/>
                  </a:moveTo>
                  <a:lnTo>
                    <a:pt x="957313" y="0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109210" y="3068573"/>
              <a:ext cx="1084580" cy="76200"/>
            </a:xfrm>
            <a:custGeom>
              <a:avLst/>
              <a:gdLst/>
              <a:ahLst/>
              <a:cxnLst/>
              <a:rect l="l" t="t" r="r" b="b"/>
              <a:pathLst>
                <a:path w="108457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1084579" h="76200">
                  <a:moveTo>
                    <a:pt x="1084313" y="38100"/>
                  </a:moveTo>
                  <a:lnTo>
                    <a:pt x="1008113" y="0"/>
                  </a:lnTo>
                  <a:lnTo>
                    <a:pt x="1008113" y="76200"/>
                  </a:lnTo>
                  <a:lnTo>
                    <a:pt x="1084313" y="381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327902" y="3106673"/>
              <a:ext cx="1009650" cy="0"/>
            </a:xfrm>
            <a:custGeom>
              <a:avLst/>
              <a:gdLst/>
              <a:ahLst/>
              <a:cxnLst/>
              <a:rect l="l" t="t" r="r" b="b"/>
              <a:pathLst>
                <a:path w="1009650">
                  <a:moveTo>
                    <a:pt x="0" y="0"/>
                  </a:moveTo>
                  <a:lnTo>
                    <a:pt x="1009396" y="0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264402" y="3068573"/>
              <a:ext cx="1136650" cy="76200"/>
            </a:xfrm>
            <a:custGeom>
              <a:avLst/>
              <a:gdLst/>
              <a:ahLst/>
              <a:cxnLst/>
              <a:rect l="l" t="t" r="r" b="b"/>
              <a:pathLst>
                <a:path w="11366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1136650" h="76200">
                  <a:moveTo>
                    <a:pt x="1136396" y="38100"/>
                  </a:moveTo>
                  <a:lnTo>
                    <a:pt x="1060196" y="0"/>
                  </a:lnTo>
                  <a:lnTo>
                    <a:pt x="1060196" y="76200"/>
                  </a:lnTo>
                  <a:lnTo>
                    <a:pt x="1136396" y="381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7498333" y="3106673"/>
              <a:ext cx="413384" cy="0"/>
            </a:xfrm>
            <a:custGeom>
              <a:avLst/>
              <a:gdLst/>
              <a:ahLst/>
              <a:cxnLst/>
              <a:rect l="l" t="t" r="r" b="b"/>
              <a:pathLst>
                <a:path w="413384">
                  <a:moveTo>
                    <a:pt x="0" y="0"/>
                  </a:moveTo>
                  <a:lnTo>
                    <a:pt x="413359" y="0"/>
                  </a:lnTo>
                </a:path>
              </a:pathLst>
            </a:custGeom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7434834" y="3068573"/>
              <a:ext cx="540385" cy="76200"/>
            </a:xfrm>
            <a:custGeom>
              <a:avLst/>
              <a:gdLst/>
              <a:ahLst/>
              <a:cxnLst/>
              <a:rect l="l" t="t" r="r" b="b"/>
              <a:pathLst>
                <a:path w="54038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540384" h="76200">
                  <a:moveTo>
                    <a:pt x="540359" y="38100"/>
                  </a:moveTo>
                  <a:lnTo>
                    <a:pt x="464159" y="0"/>
                  </a:lnTo>
                  <a:lnTo>
                    <a:pt x="464159" y="76200"/>
                  </a:lnTo>
                  <a:lnTo>
                    <a:pt x="540359" y="381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186987" y="1468665"/>
            <a:ext cx="2778695" cy="427532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>
            <a:defPPr>
              <a:defRPr lang="en-US"/>
            </a:defPPr>
            <a:lvl1pPr marL="16933">
              <a:spcBef>
                <a:spcPts val="133"/>
              </a:spcBef>
              <a:defRPr sz="2667">
                <a:latin typeface="Calibri"/>
                <a:cs typeface="Calibri"/>
              </a:defRPr>
            </a:lvl1pPr>
          </a:lstStyle>
          <a:p>
            <a:r>
              <a:rPr dirty="0"/>
              <a:t>P</a:t>
            </a:r>
            <a:r>
              <a:rPr lang="en-US" dirty="0"/>
              <a:t>C </a:t>
            </a:r>
            <a:r>
              <a:rPr dirty="0"/>
              <a:t>old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186016" y="1976427"/>
            <a:ext cx="2304627" cy="428387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>
            <a:defPPr>
              <a:defRPr lang="en-US"/>
            </a:defPPr>
            <a:lvl1pPr marL="16933">
              <a:spcBef>
                <a:spcPts val="133"/>
              </a:spcBef>
              <a:defRPr sz="2667">
                <a:latin typeface="Calibri"/>
                <a:cs typeface="Calibri"/>
              </a:defRPr>
            </a:lvl1pPr>
          </a:lstStyle>
          <a:p>
            <a:r>
              <a:rPr dirty="0"/>
              <a:t>Instr. fetch old 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3539093" y="2491370"/>
            <a:ext cx="1387687" cy="386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R="25399" algn="ctr">
              <a:spcBef>
                <a:spcPts val="133"/>
              </a:spcBef>
            </a:pPr>
            <a:r>
              <a:rPr sz="2400" spc="-7" dirty="0">
                <a:latin typeface="Calibri"/>
                <a:cs typeface="Calibri"/>
              </a:rPr>
              <a:t>old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952225" y="2985451"/>
            <a:ext cx="1463887" cy="386430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367444">
              <a:spcBef>
                <a:spcPts val="133"/>
              </a:spcBef>
            </a:pPr>
            <a:r>
              <a:rPr sz="2400" spc="-7" dirty="0">
                <a:latin typeface="Calibri"/>
                <a:cs typeface="Calibri"/>
              </a:rPr>
              <a:t>old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461490" y="1903106"/>
            <a:ext cx="2577252" cy="1454671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340351" marR="792460" indent="-246374">
              <a:lnSpc>
                <a:spcPct val="128600"/>
              </a:lnSpc>
              <a:spcBef>
                <a:spcPts val="133"/>
              </a:spcBef>
            </a:pPr>
            <a:r>
              <a:rPr sz="2400" spc="-13" dirty="0">
                <a:latin typeface="Calibri"/>
                <a:cs typeface="Calibri"/>
              </a:rPr>
              <a:t>instruction </a:t>
            </a:r>
            <a:r>
              <a:rPr sz="2400" spc="-7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register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out</a:t>
            </a:r>
            <a:endParaRPr sz="2400">
              <a:latin typeface="Calibri"/>
              <a:cs typeface="Calibri"/>
            </a:endParaRPr>
          </a:p>
          <a:p>
            <a:pPr marL="1291134">
              <a:spcBef>
                <a:spcPts val="940"/>
              </a:spcBef>
            </a:pPr>
            <a:r>
              <a:rPr sz="2400" spc="-20" dirty="0">
                <a:latin typeface="Calibri"/>
                <a:cs typeface="Calibri"/>
              </a:rPr>
              <a:t>ALU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result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415143" y="3403636"/>
            <a:ext cx="1698413" cy="386430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87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677554" y="3789557"/>
            <a:ext cx="347133" cy="386430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600" spc="-9" baseline="13888" dirty="0">
                <a:latin typeface="Calibri"/>
                <a:cs typeface="Calibri"/>
              </a:rPr>
              <a:t>t</a:t>
            </a:r>
            <a:r>
              <a:rPr sz="1600" spc="-7" dirty="0">
                <a:latin typeface="Calibri"/>
                <a:cs typeface="Calibri"/>
              </a:rPr>
              <a:t>IF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032912" y="3764128"/>
            <a:ext cx="379307" cy="386430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600" spc="-9" baseline="13888" dirty="0">
                <a:latin typeface="Calibri"/>
                <a:cs typeface="Calibri"/>
              </a:rPr>
              <a:t>t</a:t>
            </a:r>
            <a:r>
              <a:rPr sz="1600" spc="-7" dirty="0">
                <a:latin typeface="Calibri"/>
                <a:cs typeface="Calibri"/>
              </a:rPr>
              <a:t>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597226" y="3752277"/>
            <a:ext cx="408940" cy="386430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600" spc="-9" baseline="13888" dirty="0">
                <a:latin typeface="Calibri"/>
                <a:cs typeface="Calibri"/>
              </a:rPr>
              <a:t>t</a:t>
            </a:r>
            <a:r>
              <a:rPr sz="1600" spc="-7" dirty="0">
                <a:latin typeface="Calibri"/>
                <a:cs typeface="Calibri"/>
              </a:rPr>
              <a:t>EX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900388" y="3417963"/>
            <a:ext cx="1776307" cy="735244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67732">
              <a:lnSpc>
                <a:spcPts val="2827"/>
              </a:lnSpc>
              <a:spcBef>
                <a:spcPts val="133"/>
              </a:spcBef>
            </a:pPr>
            <a:r>
              <a:rPr sz="2400" spc="-7" dirty="0">
                <a:latin typeface="Calibri"/>
                <a:cs typeface="Calibri"/>
              </a:rPr>
              <a:t>old</a:t>
            </a:r>
            <a:endParaRPr sz="2400">
              <a:latin typeface="Calibri"/>
              <a:cs typeface="Calibri"/>
            </a:endParaRPr>
          </a:p>
          <a:p>
            <a:pPr marL="324264">
              <a:lnSpc>
                <a:spcPts val="2827"/>
              </a:lnSpc>
              <a:tabLst>
                <a:tab pos="1314840" algn="l"/>
              </a:tabLst>
            </a:pPr>
            <a:r>
              <a:rPr sz="3600" baseline="15432" dirty="0">
                <a:latin typeface="Calibri"/>
                <a:cs typeface="Calibri"/>
              </a:rPr>
              <a:t>t</a:t>
            </a:r>
            <a:r>
              <a:rPr sz="2400" baseline="2314" dirty="0">
                <a:latin typeface="Calibri"/>
                <a:cs typeface="Calibri"/>
              </a:rPr>
              <a:t>MEM	</a:t>
            </a:r>
            <a:r>
              <a:rPr sz="3600" spc="-9" baseline="13888" dirty="0">
                <a:latin typeface="Calibri"/>
                <a:cs typeface="Calibri"/>
              </a:rPr>
              <a:t>t</a:t>
            </a:r>
            <a:r>
              <a:rPr sz="1600" spc="-7" dirty="0">
                <a:latin typeface="Calibri"/>
                <a:cs typeface="Calibri"/>
              </a:rPr>
              <a:t>WB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-229775"/>
            <a:ext cx="6236547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Sequential vs. Simultaneous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9085" y="965543"/>
            <a:ext cx="7866380" cy="428387"/>
          </a:xfrm>
          <a:prstGeom prst="rect">
            <a:avLst/>
          </a:prstGeom>
          <a:noFill/>
        </p:spPr>
        <p:txBody>
          <a:bodyPr vert="horz" wrap="square" lIns="0" tIns="17780" rIns="0" bIns="0" rtlCol="0">
            <a:spAutoFit/>
          </a:bodyPr>
          <a:lstStyle/>
          <a:p>
            <a:pPr marL="425016" indent="-408930">
              <a:spcBef>
                <a:spcPts val="140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667" spc="-7" dirty="0">
                <a:latin typeface="Calibri"/>
                <a:cs typeface="Calibri"/>
              </a:rPr>
              <a:t>What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happens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sequentially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what</a:t>
            </a:r>
            <a:r>
              <a:rPr sz="2667" spc="-7" dirty="0">
                <a:latin typeface="Calibri"/>
                <a:cs typeface="Calibri"/>
              </a:rPr>
              <a:t> simultaneously?</a:t>
            </a:r>
            <a:endParaRPr sz="266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1807" y="1843130"/>
            <a:ext cx="2655941" cy="69856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bject 5"/>
          <p:cNvSpPr txBox="1"/>
          <p:nvPr/>
        </p:nvSpPr>
        <p:spPr>
          <a:xfrm>
            <a:off x="1304338" y="2007338"/>
            <a:ext cx="2018453" cy="305276"/>
          </a:xfrm>
          <a:prstGeom prst="rect">
            <a:avLst/>
          </a:prstGeom>
          <a:noFill/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spc="-7" dirty="0">
                <a:latin typeface="Courier New"/>
                <a:cs typeface="Courier New"/>
              </a:rPr>
              <a:t>add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t1,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t2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339" y="2744345"/>
            <a:ext cx="1878753" cy="304421"/>
          </a:xfrm>
          <a:prstGeom prst="rect">
            <a:avLst/>
          </a:prstGeom>
          <a:noFill/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or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t3,</a:t>
            </a:r>
            <a:r>
              <a:rPr sz="1867" b="1" spc="-3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t4,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t5</a:t>
            </a:r>
            <a:endParaRPr sz="1867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81158" y="1928810"/>
            <a:ext cx="152400" cy="4301067"/>
            <a:chOff x="2503937" y="1383035"/>
            <a:chExt cx="114300" cy="3225800"/>
          </a:xfrm>
          <a:noFill/>
        </p:grpSpPr>
        <p:sp>
          <p:nvSpPr>
            <p:cNvPr id="8" name="object 8"/>
            <p:cNvSpPr/>
            <p:nvPr/>
          </p:nvSpPr>
          <p:spPr>
            <a:xfrm>
              <a:off x="2561082" y="1383035"/>
              <a:ext cx="0" cy="3130550"/>
            </a:xfrm>
            <a:custGeom>
              <a:avLst/>
              <a:gdLst/>
              <a:ahLst/>
              <a:cxnLst/>
              <a:rect l="l" t="t" r="r" b="b"/>
              <a:pathLst>
                <a:path h="3130550">
                  <a:moveTo>
                    <a:pt x="0" y="3130232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503937" y="449421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3956" y="2928800"/>
            <a:ext cx="359073" cy="2824480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"/>
                <a:cs typeface="Arial"/>
              </a:rPr>
              <a:t>instruction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9510" y="3520103"/>
            <a:ext cx="2054013" cy="1696982"/>
          </a:xfrm>
          <a:prstGeom prst="rect">
            <a:avLst/>
          </a:prstGeom>
          <a:noFill/>
        </p:spPr>
        <p:txBody>
          <a:bodyPr vert="horz" wrap="square" lIns="0" tIns="16933" rIns="0" bIns="0" rtlCol="0">
            <a:spAutoFit/>
          </a:bodyPr>
          <a:lstStyle/>
          <a:p>
            <a:pPr marL="51645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sll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t6,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t3</a:t>
            </a:r>
            <a:endParaRPr sz="1867">
              <a:latin typeface="Courier New"/>
              <a:cs typeface="Courier New"/>
            </a:endParaRPr>
          </a:p>
          <a:p>
            <a:pPr marL="16933" marR="261613" indent="60112">
              <a:lnSpc>
                <a:spcPct val="254599"/>
              </a:lnSpc>
              <a:spcBef>
                <a:spcPts val="287"/>
              </a:spcBef>
            </a:pPr>
            <a:r>
              <a:rPr sz="1867" b="1" spc="-7" dirty="0">
                <a:latin typeface="Courier New"/>
                <a:cs typeface="Courier New"/>
              </a:rPr>
              <a:t>sw</a:t>
            </a:r>
            <a:r>
              <a:rPr sz="1867" b="1" spc="-6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4(t3) </a:t>
            </a:r>
            <a:r>
              <a:rPr sz="1867" b="1" spc="-11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lw</a:t>
            </a:r>
            <a:r>
              <a:rPr sz="1867" b="1" spc="-6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t0,</a:t>
            </a:r>
            <a:r>
              <a:rPr sz="1867" b="1" spc="-4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8(t3)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1873" y="5633482"/>
            <a:ext cx="2019300" cy="304421"/>
          </a:xfrm>
          <a:prstGeom prst="rect">
            <a:avLst/>
          </a:prstGeom>
          <a:noFill/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addi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t2,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t2,</a:t>
            </a:r>
            <a:r>
              <a:rPr sz="1867" b="1" spc="-47" dirty="0">
                <a:latin typeface="Courier New"/>
                <a:cs typeface="Courier New"/>
              </a:rPr>
              <a:t> </a:t>
            </a:r>
            <a:r>
              <a:rPr sz="1867" b="1" dirty="0">
                <a:latin typeface="Courier New"/>
                <a:cs typeface="Courier New"/>
              </a:rPr>
              <a:t>1</a:t>
            </a:r>
            <a:endParaRPr sz="1867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00681" y="1685227"/>
            <a:ext cx="2805007" cy="108373"/>
            <a:chOff x="4243579" y="1200348"/>
            <a:chExt cx="2103755" cy="81280"/>
          </a:xfrm>
          <a:noFill/>
        </p:grpSpPr>
        <p:sp>
          <p:nvSpPr>
            <p:cNvPr id="14" name="object 14"/>
            <p:cNvSpPr/>
            <p:nvPr/>
          </p:nvSpPr>
          <p:spPr>
            <a:xfrm>
              <a:off x="4307076" y="1238407"/>
              <a:ext cx="1976755" cy="5080"/>
            </a:xfrm>
            <a:custGeom>
              <a:avLst/>
              <a:gdLst/>
              <a:ahLst/>
              <a:cxnLst/>
              <a:rect l="l" t="t" r="r" b="b"/>
              <a:pathLst>
                <a:path w="1976754" h="5080">
                  <a:moveTo>
                    <a:pt x="1976627" y="5067"/>
                  </a:moveTo>
                  <a:lnTo>
                    <a:pt x="0" y="0"/>
                  </a:lnTo>
                </a:path>
              </a:pathLst>
            </a:custGeom>
            <a:grpFill/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243578" y="1200353"/>
              <a:ext cx="2103755" cy="81280"/>
            </a:xfrm>
            <a:custGeom>
              <a:avLst/>
              <a:gdLst/>
              <a:ahLst/>
              <a:cxnLst/>
              <a:rect l="l" t="t" r="r" b="b"/>
              <a:pathLst>
                <a:path w="2103754" h="81280">
                  <a:moveTo>
                    <a:pt x="76301" y="0"/>
                  </a:moveTo>
                  <a:lnTo>
                    <a:pt x="0" y="37896"/>
                  </a:lnTo>
                  <a:lnTo>
                    <a:pt x="76098" y="76200"/>
                  </a:lnTo>
                  <a:lnTo>
                    <a:pt x="76301" y="0"/>
                  </a:lnTo>
                  <a:close/>
                </a:path>
                <a:path w="2103754" h="81280">
                  <a:moveTo>
                    <a:pt x="2103615" y="43294"/>
                  </a:moveTo>
                  <a:lnTo>
                    <a:pt x="2027516" y="5003"/>
                  </a:lnTo>
                  <a:lnTo>
                    <a:pt x="2027326" y="81203"/>
                  </a:lnTo>
                  <a:lnTo>
                    <a:pt x="2103615" y="4329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93846" y="1388684"/>
            <a:ext cx="1686560" cy="305212"/>
          </a:xfrm>
          <a:prstGeom prst="rect">
            <a:avLst/>
          </a:prstGeom>
          <a:noFill/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800" spc="-269" baseline="13888" dirty="0">
                <a:latin typeface="Gill Sans MT"/>
                <a:cs typeface="Gill Sans MT"/>
              </a:rPr>
              <a:t>t</a:t>
            </a:r>
            <a:r>
              <a:rPr sz="1200" dirty="0">
                <a:latin typeface="Gill Sans MT"/>
                <a:cs typeface="Gill Sans MT"/>
              </a:rPr>
              <a:t>i</a:t>
            </a:r>
            <a:r>
              <a:rPr sz="1200" spc="-7" dirty="0">
                <a:latin typeface="Gill Sans MT"/>
                <a:cs typeface="Gill Sans MT"/>
              </a:rPr>
              <a:t>n</a:t>
            </a:r>
            <a:r>
              <a:rPr sz="1200" spc="60" dirty="0">
                <a:latin typeface="Gill Sans MT"/>
                <a:cs typeface="Gill Sans MT"/>
              </a:rPr>
              <a:t>s</a:t>
            </a:r>
            <a:r>
              <a:rPr sz="1200" spc="-100" dirty="0">
                <a:latin typeface="Gill Sans MT"/>
                <a:cs typeface="Gill Sans MT"/>
              </a:rPr>
              <a:t>t</a:t>
            </a:r>
            <a:r>
              <a:rPr sz="1200" spc="-120" dirty="0">
                <a:latin typeface="Gill Sans MT"/>
                <a:cs typeface="Gill Sans MT"/>
              </a:rPr>
              <a:t>r</a:t>
            </a:r>
            <a:r>
              <a:rPr sz="1200" spc="20" dirty="0">
                <a:latin typeface="Gill Sans MT"/>
                <a:cs typeface="Gill Sans MT"/>
              </a:rPr>
              <a:t>u</a:t>
            </a:r>
            <a:r>
              <a:rPr sz="1200" dirty="0">
                <a:latin typeface="Gill Sans MT"/>
                <a:cs typeface="Gill Sans MT"/>
              </a:rPr>
              <a:t>c</a:t>
            </a:r>
            <a:r>
              <a:rPr sz="1200" spc="-40" dirty="0">
                <a:latin typeface="Gill Sans MT"/>
                <a:cs typeface="Gill Sans MT"/>
              </a:rPr>
              <a:t>ti</a:t>
            </a:r>
            <a:r>
              <a:rPr sz="1200" spc="-87" dirty="0">
                <a:latin typeface="Gill Sans MT"/>
                <a:cs typeface="Gill Sans MT"/>
              </a:rPr>
              <a:t>o</a:t>
            </a:r>
            <a:r>
              <a:rPr sz="1200" spc="27" dirty="0">
                <a:latin typeface="Gill Sans MT"/>
                <a:cs typeface="Gill Sans MT"/>
              </a:rPr>
              <a:t>n</a:t>
            </a:r>
            <a:r>
              <a:rPr sz="1200" spc="-20" dirty="0">
                <a:latin typeface="Gill Sans MT"/>
                <a:cs typeface="Gill Sans MT"/>
              </a:rPr>
              <a:t> </a:t>
            </a:r>
            <a:r>
              <a:rPr sz="2800" spc="-59" baseline="13888" dirty="0">
                <a:latin typeface="Gill Sans MT"/>
                <a:cs typeface="Gill Sans MT"/>
              </a:rPr>
              <a:t>=</a:t>
            </a:r>
            <a:r>
              <a:rPr sz="2800" spc="-129" baseline="13888" dirty="0">
                <a:latin typeface="Gill Sans MT"/>
                <a:cs typeface="Gill Sans MT"/>
              </a:rPr>
              <a:t> </a:t>
            </a:r>
            <a:r>
              <a:rPr sz="2800" spc="-479" baseline="13888" dirty="0">
                <a:latin typeface="Gill Sans MT"/>
                <a:cs typeface="Gill Sans MT"/>
              </a:rPr>
              <a:t>1</a:t>
            </a:r>
            <a:r>
              <a:rPr sz="2800" spc="20" baseline="13888" dirty="0">
                <a:latin typeface="Gill Sans MT"/>
                <a:cs typeface="Gill Sans MT"/>
              </a:rPr>
              <a:t>000p</a:t>
            </a:r>
            <a:r>
              <a:rPr sz="2800" spc="89" baseline="13888" dirty="0">
                <a:latin typeface="Gill Sans MT"/>
                <a:cs typeface="Gill Sans MT"/>
              </a:rPr>
              <a:t>s</a:t>
            </a:r>
            <a:endParaRPr sz="2800" baseline="13888">
              <a:latin typeface="Gill Sans MT"/>
              <a:cs typeface="Gill Sans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60383" y="5382187"/>
            <a:ext cx="0" cy="766233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471"/>
                </a:lnTo>
              </a:path>
            </a:pathLst>
          </a:custGeom>
          <a:ln w="6350">
            <a:solidFill>
              <a:srgbClr val="D7E055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8" name="object 18"/>
          <p:cNvGrpSpPr/>
          <p:nvPr/>
        </p:nvGrpSpPr>
        <p:grpSpPr>
          <a:xfrm>
            <a:off x="3350726" y="1708162"/>
            <a:ext cx="5692140" cy="4580467"/>
            <a:chOff x="4206113" y="1217549"/>
            <a:chExt cx="4269105" cy="3435350"/>
          </a:xfrm>
          <a:solidFill>
            <a:schemeClr val="tx1"/>
          </a:solidFill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5110" y="1841456"/>
              <a:ext cx="2421721" cy="1066519"/>
            </a:xfrm>
            <a:prstGeom prst="rect">
              <a:avLst/>
            </a:prstGeom>
            <a:grpFill/>
          </p:spPr>
        </p:pic>
        <p:sp>
          <p:nvSpPr>
            <p:cNvPr id="20" name="object 20"/>
            <p:cNvSpPr/>
            <p:nvPr/>
          </p:nvSpPr>
          <p:spPr>
            <a:xfrm>
              <a:off x="4572001" y="1351788"/>
              <a:ext cx="28575" cy="3297554"/>
            </a:xfrm>
            <a:custGeom>
              <a:avLst/>
              <a:gdLst/>
              <a:ahLst/>
              <a:cxnLst/>
              <a:rect l="l" t="t" r="r" b="b"/>
              <a:pathLst>
                <a:path w="28575" h="3297554">
                  <a:moveTo>
                    <a:pt x="28321" y="0"/>
                  </a:moveTo>
                  <a:lnTo>
                    <a:pt x="0" y="3297504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015485" y="1339596"/>
              <a:ext cx="28575" cy="3297554"/>
            </a:xfrm>
            <a:custGeom>
              <a:avLst/>
              <a:gdLst/>
              <a:ahLst/>
              <a:cxnLst/>
              <a:rect l="l" t="t" r="r" b="b"/>
              <a:pathLst>
                <a:path w="28575" h="3297554">
                  <a:moveTo>
                    <a:pt x="28321" y="0"/>
                  </a:moveTo>
                  <a:lnTo>
                    <a:pt x="0" y="3297504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58969" y="1328928"/>
              <a:ext cx="28575" cy="3297554"/>
            </a:xfrm>
            <a:custGeom>
              <a:avLst/>
              <a:gdLst/>
              <a:ahLst/>
              <a:cxnLst/>
              <a:rect l="l" t="t" r="r" b="b"/>
              <a:pathLst>
                <a:path w="28575" h="3297554">
                  <a:moveTo>
                    <a:pt x="28321" y="0"/>
                  </a:moveTo>
                  <a:lnTo>
                    <a:pt x="0" y="3297504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02453" y="1318260"/>
              <a:ext cx="28575" cy="3297554"/>
            </a:xfrm>
            <a:custGeom>
              <a:avLst/>
              <a:gdLst/>
              <a:ahLst/>
              <a:cxnLst/>
              <a:rect l="l" t="t" r="r" b="b"/>
              <a:pathLst>
                <a:path w="28575" h="3297554">
                  <a:moveTo>
                    <a:pt x="28321" y="0"/>
                  </a:moveTo>
                  <a:lnTo>
                    <a:pt x="0" y="3297504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345937" y="1306068"/>
              <a:ext cx="28575" cy="3297554"/>
            </a:xfrm>
            <a:custGeom>
              <a:avLst/>
              <a:gdLst/>
              <a:ahLst/>
              <a:cxnLst/>
              <a:rect l="l" t="t" r="r" b="b"/>
              <a:pathLst>
                <a:path w="28575" h="3297554">
                  <a:moveTo>
                    <a:pt x="28321" y="0"/>
                  </a:moveTo>
                  <a:lnTo>
                    <a:pt x="0" y="3297504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1437" y="4010175"/>
              <a:ext cx="1993477" cy="523908"/>
            </a:xfrm>
            <a:prstGeom prst="rect">
              <a:avLst/>
            </a:prstGeom>
            <a:grpFill/>
          </p:spPr>
        </p:pic>
        <p:sp>
          <p:nvSpPr>
            <p:cNvPr id="26" name="object 26"/>
            <p:cNvSpPr/>
            <p:nvPr/>
          </p:nvSpPr>
          <p:spPr>
            <a:xfrm>
              <a:off x="6783323" y="1845564"/>
              <a:ext cx="6350" cy="2748280"/>
            </a:xfrm>
            <a:custGeom>
              <a:avLst/>
              <a:gdLst/>
              <a:ahLst/>
              <a:cxnLst/>
              <a:rect l="l" t="t" r="r" b="b"/>
              <a:pathLst>
                <a:path w="6350" h="2748279">
                  <a:moveTo>
                    <a:pt x="0" y="0"/>
                  </a:moveTo>
                  <a:lnTo>
                    <a:pt x="6134" y="2748064"/>
                  </a:lnTo>
                </a:path>
              </a:pathLst>
            </a:custGeom>
            <a:grpFill/>
            <a:ln w="6349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232904" y="2394204"/>
              <a:ext cx="0" cy="2186940"/>
            </a:xfrm>
            <a:custGeom>
              <a:avLst/>
              <a:gdLst/>
              <a:ahLst/>
              <a:cxnLst/>
              <a:rect l="l" t="t" r="r" b="b"/>
              <a:pathLst>
                <a:path h="2186940">
                  <a:moveTo>
                    <a:pt x="0" y="0"/>
                  </a:moveTo>
                  <a:lnTo>
                    <a:pt x="0" y="2186838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676388" y="2910840"/>
              <a:ext cx="0" cy="1659889"/>
            </a:xfrm>
            <a:custGeom>
              <a:avLst/>
              <a:gdLst/>
              <a:ahLst/>
              <a:cxnLst/>
              <a:rect l="l" t="t" r="r" b="b"/>
              <a:pathLst>
                <a:path h="1659889">
                  <a:moveTo>
                    <a:pt x="0" y="0"/>
                  </a:moveTo>
                  <a:lnTo>
                    <a:pt x="0" y="1659763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119872" y="3442716"/>
              <a:ext cx="0" cy="1117600"/>
            </a:xfrm>
            <a:custGeom>
              <a:avLst/>
              <a:gdLst/>
              <a:ahLst/>
              <a:cxnLst/>
              <a:rect l="l" t="t" r="r" b="b"/>
              <a:pathLst>
                <a:path h="1117600">
                  <a:moveTo>
                    <a:pt x="0" y="0"/>
                  </a:moveTo>
                  <a:lnTo>
                    <a:pt x="0" y="1117117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209288" y="1220724"/>
              <a:ext cx="5080" cy="762000"/>
            </a:xfrm>
            <a:custGeom>
              <a:avLst/>
              <a:gdLst/>
              <a:ahLst/>
              <a:cxnLst/>
              <a:rect l="l" t="t" r="r" b="b"/>
              <a:pathLst>
                <a:path w="5079" h="762000">
                  <a:moveTo>
                    <a:pt x="0" y="0"/>
                  </a:moveTo>
                  <a:lnTo>
                    <a:pt x="4559" y="761758"/>
                  </a:lnTo>
                </a:path>
              </a:pathLst>
            </a:custGeom>
            <a:grpFill/>
            <a:ln w="63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913146" y="5782043"/>
            <a:ext cx="459740" cy="304356"/>
          </a:xfrm>
          <a:prstGeom prst="rect">
            <a:avLst/>
          </a:prstGeom>
          <a:noFill/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800" spc="-59" baseline="13888" dirty="0">
                <a:latin typeface="Gill Sans MT"/>
                <a:cs typeface="Gill Sans MT"/>
              </a:rPr>
              <a:t>t</a:t>
            </a:r>
            <a:r>
              <a:rPr sz="1200" spc="-40" dirty="0">
                <a:latin typeface="Gill Sans MT"/>
                <a:cs typeface="Gill Sans MT"/>
              </a:rPr>
              <a:t>cycle</a:t>
            </a:r>
            <a:endParaRPr sz="1200">
              <a:latin typeface="Gill Sans MT"/>
              <a:cs typeface="Gill Sans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838576" y="2592252"/>
            <a:ext cx="4564209" cy="3112008"/>
            <a:chOff x="4572000" y="1880616"/>
            <a:chExt cx="3423157" cy="2334006"/>
          </a:xfrm>
          <a:noFill/>
        </p:grpSpPr>
        <p:sp>
          <p:nvSpPr>
            <p:cNvPr id="33" name="object 33"/>
            <p:cNvSpPr/>
            <p:nvPr/>
          </p:nvSpPr>
          <p:spPr>
            <a:xfrm>
              <a:off x="4665218" y="4176522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7152" y="0"/>
                  </a:lnTo>
                </a:path>
              </a:pathLst>
            </a:custGeom>
            <a:grpFill/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601718" y="4138422"/>
              <a:ext cx="404495" cy="76200"/>
            </a:xfrm>
            <a:custGeom>
              <a:avLst/>
              <a:gdLst/>
              <a:ahLst/>
              <a:cxnLst/>
              <a:rect l="l" t="t" r="r" b="b"/>
              <a:pathLst>
                <a:path w="40449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404495" h="76200">
                  <a:moveTo>
                    <a:pt x="404152" y="38100"/>
                  </a:moveTo>
                  <a:lnTo>
                    <a:pt x="327952" y="0"/>
                  </a:lnTo>
                  <a:lnTo>
                    <a:pt x="327952" y="76200"/>
                  </a:lnTo>
                  <a:lnTo>
                    <a:pt x="404152" y="381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572000" y="1880616"/>
              <a:ext cx="2231390" cy="513715"/>
            </a:xfrm>
            <a:custGeom>
              <a:avLst/>
              <a:gdLst/>
              <a:ahLst/>
              <a:cxnLst/>
              <a:rect l="l" t="t" r="r" b="b"/>
              <a:pathLst>
                <a:path w="2231390" h="513714">
                  <a:moveTo>
                    <a:pt x="0" y="0"/>
                  </a:moveTo>
                  <a:lnTo>
                    <a:pt x="2231136" y="0"/>
                  </a:lnTo>
                  <a:lnTo>
                    <a:pt x="2231136" y="513588"/>
                  </a:lnTo>
                  <a:lnTo>
                    <a:pt x="0" y="51358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9966" y="2914690"/>
              <a:ext cx="2425191" cy="1055583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38" name="object 38"/>
          <p:cNvSpPr txBox="1"/>
          <p:nvPr/>
        </p:nvSpPr>
        <p:spPr>
          <a:xfrm>
            <a:off x="7637684" y="2485249"/>
            <a:ext cx="2628900" cy="755762"/>
          </a:xfrm>
          <a:prstGeom prst="rect">
            <a:avLst/>
          </a:prstGeom>
          <a:noFill/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20" dirty="0">
                <a:latin typeface="Calibri"/>
                <a:cs typeface="Calibri"/>
              </a:rPr>
              <a:t>Resource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7" dirty="0">
                <a:latin typeface="Calibri"/>
                <a:cs typeface="Calibri"/>
              </a:rPr>
              <a:t> of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instruction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over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time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latin typeface="Calibri"/>
                <a:cs typeface="Calibri"/>
              </a:rPr>
              <a:t>Garcia,</a:t>
            </a:r>
            <a:r>
              <a:rPr sz="1133" spc="-27" dirty="0">
                <a:latin typeface="Calibri"/>
                <a:cs typeface="Calibri"/>
              </a:rPr>
              <a:t> </a:t>
            </a:r>
            <a:r>
              <a:rPr sz="1133" spc="7" dirty="0"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24572" y="6594174"/>
            <a:ext cx="10363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0" dirty="0">
                <a:solidFill>
                  <a:srgbClr val="FFFFFF"/>
                </a:solidFill>
                <a:latin typeface="Trebuchet MS"/>
                <a:cs typeface="Trebuchet MS"/>
              </a:rPr>
              <a:t>(33)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11364" y="1492027"/>
            <a:ext cx="2186940" cy="386430"/>
          </a:xfrm>
          <a:prstGeom prst="rect">
            <a:avLst/>
          </a:prstGeom>
          <a:noFill/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" dirty="0">
                <a:latin typeface="Calibri"/>
                <a:cs typeface="Calibri"/>
              </a:rPr>
              <a:t>Resource</a:t>
            </a:r>
            <a:r>
              <a:rPr sz="2400" spc="-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411364" y="1857787"/>
            <a:ext cx="2388447" cy="386430"/>
          </a:xfrm>
          <a:prstGeom prst="rect">
            <a:avLst/>
          </a:prstGeom>
          <a:noFill/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Calibri"/>
                <a:cs typeface="Calibri"/>
              </a:rPr>
              <a:t>particular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time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ED54C14B-8E86-4A96-9353-8060296E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40</a:t>
            </a:fld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EC3F22B-114C-47EB-9B09-278572529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589" y="1751699"/>
            <a:ext cx="597460" cy="360304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529" y="2503423"/>
            <a:ext cx="4854447" cy="24302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EB16B-9E00-4614-A511-32F6F596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67" y="30364"/>
            <a:ext cx="12192000" cy="6858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9" y="6480047"/>
            <a:ext cx="1078991" cy="3779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74829" y="84396"/>
            <a:ext cx="628734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167" dirty="0">
                <a:solidFill>
                  <a:schemeClr val="bg1"/>
                </a:solidFill>
              </a:rPr>
              <a:t>S</a:t>
            </a:r>
            <a:r>
              <a:rPr spc="47" dirty="0">
                <a:solidFill>
                  <a:schemeClr val="bg1"/>
                </a:solidFill>
              </a:rPr>
              <a:t>i</a:t>
            </a:r>
            <a:r>
              <a:rPr spc="87" dirty="0">
                <a:solidFill>
                  <a:schemeClr val="bg1"/>
                </a:solidFill>
              </a:rPr>
              <a:t>n</a:t>
            </a:r>
            <a:r>
              <a:rPr spc="427" dirty="0">
                <a:solidFill>
                  <a:schemeClr val="bg1"/>
                </a:solidFill>
              </a:rPr>
              <a:t>g</a:t>
            </a:r>
            <a:r>
              <a:rPr spc="-60" dirty="0">
                <a:solidFill>
                  <a:schemeClr val="bg1"/>
                </a:solidFill>
              </a:rPr>
              <a:t>l</a:t>
            </a:r>
            <a:r>
              <a:rPr spc="207" dirty="0">
                <a:solidFill>
                  <a:schemeClr val="bg1"/>
                </a:solidFill>
              </a:rPr>
              <a:t>e</a:t>
            </a:r>
            <a:r>
              <a:rPr spc="-293" dirty="0">
                <a:solidFill>
                  <a:schemeClr val="bg1"/>
                </a:solidFill>
              </a:rPr>
              <a:t>-</a:t>
            </a:r>
            <a:r>
              <a:rPr spc="-833" dirty="0">
                <a:solidFill>
                  <a:schemeClr val="bg1"/>
                </a:solidFill>
              </a:rPr>
              <a:t>C</a:t>
            </a:r>
            <a:r>
              <a:rPr spc="47" dirty="0">
                <a:solidFill>
                  <a:schemeClr val="bg1"/>
                </a:solidFill>
              </a:rPr>
              <a:t>y</a:t>
            </a:r>
            <a:r>
              <a:rPr spc="-53" dirty="0">
                <a:solidFill>
                  <a:schemeClr val="bg1"/>
                </a:solidFill>
              </a:rPr>
              <a:t>c</a:t>
            </a:r>
            <a:r>
              <a:rPr spc="-60" dirty="0">
                <a:solidFill>
                  <a:schemeClr val="bg1"/>
                </a:solidFill>
              </a:rPr>
              <a:t>l</a:t>
            </a:r>
            <a:r>
              <a:rPr spc="213" dirty="0">
                <a:solidFill>
                  <a:schemeClr val="bg1"/>
                </a:solidFill>
              </a:rPr>
              <a:t>e</a:t>
            </a:r>
            <a:r>
              <a:rPr spc="-427" dirty="0"/>
              <a:t> </a:t>
            </a:r>
            <a:r>
              <a:rPr spc="-360" dirty="0"/>
              <a:t>R</a:t>
            </a:r>
            <a:r>
              <a:rPr spc="-13" dirty="0"/>
              <a:t>V</a:t>
            </a:r>
            <a:r>
              <a:rPr spc="-27" dirty="0"/>
              <a:t>32</a:t>
            </a:r>
            <a:r>
              <a:rPr spc="-20" dirty="0"/>
              <a:t>I</a:t>
            </a:r>
            <a:r>
              <a:rPr spc="-400" dirty="0"/>
              <a:t> </a:t>
            </a:r>
            <a:r>
              <a:rPr spc="-579" dirty="0"/>
              <a:t>D</a:t>
            </a:r>
            <a:r>
              <a:rPr spc="247" dirty="0"/>
              <a:t>a</a:t>
            </a:r>
            <a:r>
              <a:rPr spc="113" dirty="0"/>
              <a:t>t</a:t>
            </a:r>
            <a:r>
              <a:rPr spc="240" dirty="0"/>
              <a:t>a</a:t>
            </a:r>
            <a:r>
              <a:rPr spc="293" dirty="0"/>
              <a:t>p</a:t>
            </a:r>
            <a:r>
              <a:rPr spc="427" dirty="0"/>
              <a:t>a</a:t>
            </a:r>
            <a:r>
              <a:rPr spc="-53" dirty="0"/>
              <a:t>t</a:t>
            </a:r>
            <a:r>
              <a:rPr spc="200" dirty="0"/>
              <a:t>h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4908295" y="1215137"/>
            <a:ext cx="5325533" cy="3714327"/>
            <a:chOff x="3681221" y="911352"/>
            <a:chExt cx="3994150" cy="2785745"/>
          </a:xfrm>
        </p:grpSpPr>
        <p:sp>
          <p:nvSpPr>
            <p:cNvPr id="15" name="object 15"/>
            <p:cNvSpPr/>
            <p:nvPr/>
          </p:nvSpPr>
          <p:spPr>
            <a:xfrm>
              <a:off x="4190237" y="2173986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01617" y="930402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01617" y="930402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696461" y="1009650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26857" y="271481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589106" y="2643375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657675" y="1162226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+4</a:t>
            </a:r>
            <a:endParaRPr sz="1333" dirty="0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35759" y="3217233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46702" y="2405888"/>
            <a:ext cx="1245447" cy="1371600"/>
            <a:chOff x="3260026" y="1804416"/>
            <a:chExt cx="934085" cy="1028700"/>
          </a:xfrm>
        </p:grpSpPr>
        <p:sp>
          <p:nvSpPr>
            <p:cNvPr id="24" name="object 24"/>
            <p:cNvSpPr/>
            <p:nvPr/>
          </p:nvSpPr>
          <p:spPr>
            <a:xfrm>
              <a:off x="3390138" y="2065782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516939" y="20276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595878" y="1823466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57912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579120" y="990600"/>
                  </a:lnTo>
                  <a:lnTo>
                    <a:pt x="579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595878" y="1823466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274314" y="2330958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6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018209" y="2561627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dd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56339" y="2772278"/>
            <a:ext cx="2921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05096" y="3403449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r>
              <a:rPr sz="1467" b="1" spc="2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endParaRPr sz="1467" dirty="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572495" y="2621280"/>
            <a:ext cx="912707" cy="1371600"/>
            <a:chOff x="7929371" y="1965960"/>
            <a:chExt cx="684530" cy="1028700"/>
          </a:xfrm>
        </p:grpSpPr>
        <p:sp>
          <p:nvSpPr>
            <p:cNvPr id="33" name="object 33"/>
            <p:cNvSpPr/>
            <p:nvPr/>
          </p:nvSpPr>
          <p:spPr>
            <a:xfrm>
              <a:off x="7948421" y="1985010"/>
              <a:ext cx="646430" cy="990600"/>
            </a:xfrm>
            <a:custGeom>
              <a:avLst/>
              <a:gdLst/>
              <a:ahLst/>
              <a:cxnLst/>
              <a:rect l="l" t="t" r="r" b="b"/>
              <a:pathLst>
                <a:path w="646429" h="990600">
                  <a:moveTo>
                    <a:pt x="646176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646176" y="990600"/>
                  </a:lnTo>
                  <a:lnTo>
                    <a:pt x="646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948421" y="1985010"/>
              <a:ext cx="646430" cy="990600"/>
            </a:xfrm>
            <a:custGeom>
              <a:avLst/>
              <a:gdLst/>
              <a:ahLst/>
              <a:cxnLst/>
              <a:rect l="l" t="t" r="r" b="b"/>
              <a:pathLst>
                <a:path w="646429" h="990600">
                  <a:moveTo>
                    <a:pt x="0" y="0"/>
                  </a:moveTo>
                  <a:lnTo>
                    <a:pt x="646176" y="0"/>
                  </a:lnTo>
                  <a:lnTo>
                    <a:pt x="646176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755349" y="3550628"/>
            <a:ext cx="563879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20" dirty="0">
                <a:solidFill>
                  <a:srgbClr val="FFFFFF"/>
                </a:solidFill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204207" y="2249423"/>
            <a:ext cx="342053" cy="883920"/>
            <a:chOff x="3153155" y="1687067"/>
            <a:chExt cx="256540" cy="662940"/>
          </a:xfrm>
        </p:grpSpPr>
        <p:sp>
          <p:nvSpPr>
            <p:cNvPr id="37" name="object 37"/>
            <p:cNvSpPr/>
            <p:nvPr/>
          </p:nvSpPr>
          <p:spPr>
            <a:xfrm>
              <a:off x="3172205" y="1706117"/>
              <a:ext cx="218440" cy="624840"/>
            </a:xfrm>
            <a:custGeom>
              <a:avLst/>
              <a:gdLst/>
              <a:ahLst/>
              <a:cxnLst/>
              <a:rect l="l" t="t" r="r" b="b"/>
              <a:pathLst>
                <a:path w="218439" h="624839">
                  <a:moveTo>
                    <a:pt x="217931" y="0"/>
                  </a:moveTo>
                  <a:lnTo>
                    <a:pt x="0" y="0"/>
                  </a:lnTo>
                  <a:lnTo>
                    <a:pt x="0" y="624839"/>
                  </a:lnTo>
                  <a:lnTo>
                    <a:pt x="217931" y="624839"/>
                  </a:lnTo>
                  <a:lnTo>
                    <a:pt x="2179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172205" y="1706117"/>
              <a:ext cx="218440" cy="624840"/>
            </a:xfrm>
            <a:custGeom>
              <a:avLst/>
              <a:gdLst/>
              <a:ahLst/>
              <a:cxnLst/>
              <a:rect l="l" t="t" r="r" b="b"/>
              <a:pathLst>
                <a:path w="218439" h="624839">
                  <a:moveTo>
                    <a:pt x="0" y="0"/>
                  </a:moveTo>
                  <a:lnTo>
                    <a:pt x="217931" y="0"/>
                  </a:lnTo>
                  <a:lnTo>
                    <a:pt x="217931" y="624839"/>
                  </a:lnTo>
                  <a:lnTo>
                    <a:pt x="0" y="6248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268440" y="2555775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solidFill>
                  <a:srgbClr val="FFFFFF"/>
                </a:solidFill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271602" y="1906270"/>
            <a:ext cx="793327" cy="1218353"/>
            <a:chOff x="3203701" y="1429702"/>
            <a:chExt cx="594995" cy="913765"/>
          </a:xfrm>
        </p:grpSpPr>
        <p:sp>
          <p:nvSpPr>
            <p:cNvPr id="41" name="object 41"/>
            <p:cNvSpPr/>
            <p:nvPr/>
          </p:nvSpPr>
          <p:spPr>
            <a:xfrm>
              <a:off x="3216401" y="2248665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455666" y="1462277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721571" y="1429702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624176" y="2047726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803646" y="2571236"/>
            <a:ext cx="1214967" cy="411480"/>
            <a:chOff x="4352734" y="1928427"/>
            <a:chExt cx="911225" cy="308610"/>
          </a:xfrm>
        </p:grpSpPr>
        <p:sp>
          <p:nvSpPr>
            <p:cNvPr id="46" name="object 46"/>
            <p:cNvSpPr/>
            <p:nvPr/>
          </p:nvSpPr>
          <p:spPr>
            <a:xfrm>
              <a:off x="4367021" y="1971292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177836" y="19284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367021" y="2193797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177836" y="215093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979671" y="2925430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t[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807709" y="2637535"/>
            <a:ext cx="4515272" cy="1021927"/>
            <a:chOff x="4355782" y="1978151"/>
            <a:chExt cx="3386454" cy="766445"/>
          </a:xfrm>
        </p:grpSpPr>
        <p:sp>
          <p:nvSpPr>
            <p:cNvPr id="52" name="object 52"/>
            <p:cNvSpPr/>
            <p:nvPr/>
          </p:nvSpPr>
          <p:spPr>
            <a:xfrm>
              <a:off x="4370070" y="2373629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168707" y="233076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390638" y="1997201"/>
              <a:ext cx="332740" cy="728345"/>
            </a:xfrm>
            <a:custGeom>
              <a:avLst/>
              <a:gdLst/>
              <a:ahLst/>
              <a:cxnLst/>
              <a:rect l="l" t="t" r="r" b="b"/>
              <a:pathLst>
                <a:path w="332740" h="728344">
                  <a:moveTo>
                    <a:pt x="0" y="0"/>
                  </a:moveTo>
                  <a:lnTo>
                    <a:pt x="0" y="303377"/>
                  </a:lnTo>
                  <a:lnTo>
                    <a:pt x="66471" y="364045"/>
                  </a:lnTo>
                  <a:lnTo>
                    <a:pt x="0" y="424726"/>
                  </a:lnTo>
                  <a:lnTo>
                    <a:pt x="0" y="728103"/>
                  </a:lnTo>
                  <a:lnTo>
                    <a:pt x="332371" y="546074"/>
                  </a:lnTo>
                  <a:lnTo>
                    <a:pt x="332371" y="182029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9902019" y="2865388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solidFill>
                  <a:srgbClr val="FFFFFF"/>
                </a:solidFill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903403" y="3787851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037831" y="1876551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 txBox="1"/>
          <p:nvPr/>
        </p:nvSpPr>
        <p:spPr>
          <a:xfrm>
            <a:off x="7132641" y="3502708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solidFill>
                  <a:srgbClr val="FFFFFF"/>
                </a:solidFill>
                <a:latin typeface="Calibri"/>
                <a:cs typeface="Calibri"/>
              </a:rPr>
              <a:t>Reg</a:t>
            </a:r>
            <a:r>
              <a:rPr sz="1467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spc="7" dirty="0">
                <a:solidFill>
                  <a:srgbClr val="FFFFFF"/>
                </a:solidFill>
                <a:latin typeface="Calibri"/>
                <a:cs typeface="Calibri"/>
              </a:rPr>
              <a:t>[</a:t>
            </a:r>
            <a:r>
              <a:rPr sz="1467" b="1" spc="-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spc="7" dirty="0">
                <a:solidFill>
                  <a:srgbClr val="FFFFFF"/>
                </a:solidFill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147053" y="1217422"/>
            <a:ext cx="5943600" cy="2805853"/>
            <a:chOff x="4610290" y="913066"/>
            <a:chExt cx="4457700" cy="2104390"/>
          </a:xfrm>
        </p:grpSpPr>
        <p:sp>
          <p:nvSpPr>
            <p:cNvPr id="60" name="object 60"/>
            <p:cNvSpPr/>
            <p:nvPr/>
          </p:nvSpPr>
          <p:spPr>
            <a:xfrm>
              <a:off x="6153150" y="2141981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297678" y="2103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9039606" y="934973"/>
              <a:ext cx="13970" cy="835660"/>
            </a:xfrm>
            <a:custGeom>
              <a:avLst/>
              <a:gdLst/>
              <a:ahLst/>
              <a:cxnLst/>
              <a:rect l="l" t="t" r="r" b="b"/>
              <a:pathLst>
                <a:path w="13970" h="835660">
                  <a:moveTo>
                    <a:pt x="13716" y="0"/>
                  </a:moveTo>
                  <a:lnTo>
                    <a:pt x="0" y="835152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638294" y="928877"/>
              <a:ext cx="4404360" cy="9525"/>
            </a:xfrm>
            <a:custGeom>
              <a:avLst/>
              <a:gdLst/>
              <a:ahLst/>
              <a:cxnLst/>
              <a:rect l="l" t="t" r="r" b="b"/>
              <a:pathLst>
                <a:path w="4404359" h="9525">
                  <a:moveTo>
                    <a:pt x="0" y="0"/>
                  </a:moveTo>
                  <a:lnTo>
                    <a:pt x="4404360" y="914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624578" y="927353"/>
              <a:ext cx="6350" cy="730250"/>
            </a:xfrm>
            <a:custGeom>
              <a:avLst/>
              <a:gdLst/>
              <a:ahLst/>
              <a:cxnLst/>
              <a:rect l="l" t="t" r="r" b="b"/>
              <a:pathLst>
                <a:path w="6350" h="730250">
                  <a:moveTo>
                    <a:pt x="0" y="0"/>
                  </a:moveTo>
                  <a:lnTo>
                    <a:pt x="6096" y="729996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638294" y="1657349"/>
              <a:ext cx="563880" cy="0"/>
            </a:xfrm>
            <a:custGeom>
              <a:avLst/>
              <a:gdLst/>
              <a:ahLst/>
              <a:cxnLst/>
              <a:rect l="l" t="t" r="r" b="b"/>
              <a:pathLst>
                <a:path w="563879">
                  <a:moveTo>
                    <a:pt x="0" y="0"/>
                  </a:moveTo>
                  <a:lnTo>
                    <a:pt x="563664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5189264" y="161925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5848350" y="2760729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891022" y="2861309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5979671" y="265308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t[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19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031786" y="2359290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t[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056371" y="2664726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ddrA  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690348" y="2761703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690349" y="3153661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052156" y="2497589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056372" y="2082189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174653" y="2358953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48938" y="1965142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R[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099509" y="4032526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R[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78361" y="4982059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t[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0]</a:t>
            </a:r>
            <a:endParaRPr sz="1333" dirty="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3257296" y="3286756"/>
            <a:ext cx="8882379" cy="2407073"/>
            <a:chOff x="2442972" y="2465066"/>
            <a:chExt cx="6661784" cy="1805305"/>
          </a:xfrm>
        </p:grpSpPr>
        <p:sp>
          <p:nvSpPr>
            <p:cNvPr id="81" name="object 81"/>
            <p:cNvSpPr/>
            <p:nvPr/>
          </p:nvSpPr>
          <p:spPr>
            <a:xfrm>
              <a:off x="6165342" y="2503170"/>
              <a:ext cx="146685" cy="0"/>
            </a:xfrm>
            <a:custGeom>
              <a:avLst/>
              <a:gdLst/>
              <a:ahLst/>
              <a:cxnLst/>
              <a:rect l="l" t="t" r="r" b="b"/>
              <a:pathLst>
                <a:path w="146685">
                  <a:moveTo>
                    <a:pt x="0" y="0"/>
                  </a:moveTo>
                  <a:lnTo>
                    <a:pt x="14657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6299214" y="246506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2462022" y="3697986"/>
              <a:ext cx="6623684" cy="553720"/>
            </a:xfrm>
            <a:custGeom>
              <a:avLst/>
              <a:gdLst/>
              <a:ahLst/>
              <a:cxnLst/>
              <a:rect l="l" t="t" r="r" b="b"/>
              <a:pathLst>
                <a:path w="6623684" h="553720">
                  <a:moveTo>
                    <a:pt x="0" y="0"/>
                  </a:moveTo>
                  <a:lnTo>
                    <a:pt x="6623304" y="0"/>
                  </a:lnTo>
                  <a:lnTo>
                    <a:pt x="6623304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5631013" y="5363121"/>
            <a:ext cx="10303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67" b="1" spc="2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67" b="1" spc="7" dirty="0">
                <a:solidFill>
                  <a:srgbClr val="FFFFFF"/>
                </a:solidFill>
                <a:latin typeface="Calibri"/>
                <a:cs typeface="Calibri"/>
              </a:rPr>
              <a:t>ntr</a:t>
            </a:r>
            <a:r>
              <a:rPr sz="1467" b="1" spc="2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67" b="1" spc="7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67" b="1" spc="-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67" b="1" spc="2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67" b="1" spc="13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367020" y="3208782"/>
            <a:ext cx="2335952" cy="1724660"/>
            <a:chOff x="5525265" y="2406586"/>
            <a:chExt cx="1751964" cy="1293495"/>
          </a:xfrm>
        </p:grpSpPr>
        <p:sp>
          <p:nvSpPr>
            <p:cNvPr id="86" name="object 86"/>
            <p:cNvSpPr/>
            <p:nvPr/>
          </p:nvSpPr>
          <p:spPr>
            <a:xfrm>
              <a:off x="5563362" y="2933958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5525265" y="28704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7088886" y="2420873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5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9458871" y="3242987"/>
            <a:ext cx="132080" cy="485475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  <a:p>
            <a:pPr marL="38944">
              <a:spcBef>
                <a:spcPts val="873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9270238" y="3443219"/>
            <a:ext cx="588433" cy="866987"/>
            <a:chOff x="6952678" y="2582414"/>
            <a:chExt cx="441325" cy="650240"/>
          </a:xfrm>
        </p:grpSpPr>
        <p:sp>
          <p:nvSpPr>
            <p:cNvPr id="91" name="object 91"/>
            <p:cNvSpPr/>
            <p:nvPr/>
          </p:nvSpPr>
          <p:spPr>
            <a:xfrm>
              <a:off x="6980682" y="2763774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7018261" y="27209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6966966" y="2779014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19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7285482" y="2620518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7317363" y="25824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7503818" y="4304745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mm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[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6331965" y="3780535"/>
            <a:ext cx="3291840" cy="1148080"/>
            <a:chOff x="4748974" y="2835401"/>
            <a:chExt cx="2468880" cy="861060"/>
          </a:xfrm>
        </p:grpSpPr>
        <p:sp>
          <p:nvSpPr>
            <p:cNvPr id="98" name="object 98"/>
            <p:cNvSpPr/>
            <p:nvPr/>
          </p:nvSpPr>
          <p:spPr>
            <a:xfrm>
              <a:off x="7169657" y="2906834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7132055" y="2835401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763261" y="2850641"/>
              <a:ext cx="523240" cy="718185"/>
            </a:xfrm>
            <a:custGeom>
              <a:avLst/>
              <a:gdLst/>
              <a:ahLst/>
              <a:cxnLst/>
              <a:rect l="l" t="t" r="r" b="b"/>
              <a:pathLst>
                <a:path w="523239" h="718185">
                  <a:moveTo>
                    <a:pt x="0" y="0"/>
                  </a:moveTo>
                  <a:lnTo>
                    <a:pt x="522731" y="160248"/>
                  </a:lnTo>
                  <a:lnTo>
                    <a:pt x="522731" y="55755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6493479" y="4018939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67" b="1" spc="13" dirty="0">
                <a:solidFill>
                  <a:srgbClr val="FFFFFF"/>
                </a:solidFill>
                <a:latin typeface="Calibri"/>
                <a:cs typeface="Calibri"/>
              </a:rPr>
              <a:t>mm</a:t>
            </a:r>
            <a:r>
              <a:rPr sz="1467" b="1" spc="7" dirty="0">
                <a:solidFill>
                  <a:srgbClr val="FFFFFF"/>
                </a:solidFill>
                <a:latin typeface="Calibri"/>
                <a:cs typeface="Calibri"/>
              </a:rPr>
              <a:t>.  </a:t>
            </a:r>
            <a:r>
              <a:rPr sz="1467" b="1" spc="13" dirty="0">
                <a:solidFill>
                  <a:srgbClr val="FFFFFF"/>
                </a:solidFill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294315" y="3903834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294315" y="4107065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5823965" y="4223252"/>
            <a:ext cx="3474720" cy="677333"/>
            <a:chOff x="4367974" y="3167439"/>
            <a:chExt cx="2606040" cy="508000"/>
          </a:xfrm>
        </p:grpSpPr>
        <p:sp>
          <p:nvSpPr>
            <p:cNvPr id="105" name="object 105"/>
            <p:cNvSpPr/>
            <p:nvPr/>
          </p:nvSpPr>
          <p:spPr>
            <a:xfrm>
              <a:off x="5027585" y="3552659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699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89949" y="3489200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70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382261" y="3210305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677072" y="316743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296661" y="3211829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6499771" y="4987538"/>
            <a:ext cx="1335192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  <a:tabLst>
                <a:tab pos="732348" algn="l"/>
              </a:tabLst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ImmSel	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RegWEn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0706588" y="2629158"/>
            <a:ext cx="723053" cy="6042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indent="279393">
              <a:lnSpc>
                <a:spcPct val="151200"/>
              </a:lnSpc>
              <a:spcBef>
                <a:spcPts val="133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ataB  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10853420" y="2347213"/>
            <a:ext cx="1219200" cy="2580640"/>
            <a:chOff x="8140065" y="1760410"/>
            <a:chExt cx="914400" cy="1935480"/>
          </a:xfrm>
        </p:grpSpPr>
        <p:sp>
          <p:nvSpPr>
            <p:cNvPr id="113" name="object 113"/>
            <p:cNvSpPr/>
            <p:nvPr/>
          </p:nvSpPr>
          <p:spPr>
            <a:xfrm>
              <a:off x="8966453" y="1774698"/>
              <a:ext cx="73660" cy="0"/>
            </a:xfrm>
            <a:custGeom>
              <a:avLst/>
              <a:gdLst/>
              <a:ahLst/>
              <a:cxnLst/>
              <a:rect l="l" t="t" r="r" b="b"/>
              <a:pathLst>
                <a:path w="73659">
                  <a:moveTo>
                    <a:pt x="0" y="0"/>
                  </a:moveTo>
                  <a:lnTo>
                    <a:pt x="7315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177021" y="3056192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140065" y="298475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11584782" y="4969805"/>
            <a:ext cx="4885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11713463" y="1909063"/>
            <a:ext cx="242147" cy="1038860"/>
          </a:xfrm>
          <a:custGeom>
            <a:avLst/>
            <a:gdLst/>
            <a:ahLst/>
            <a:cxnLst/>
            <a:rect l="l" t="t" r="r" b="b"/>
            <a:pathLst>
              <a:path w="181609" h="779144">
                <a:moveTo>
                  <a:pt x="0" y="0"/>
                </a:moveTo>
                <a:lnTo>
                  <a:pt x="181356" y="113728"/>
                </a:lnTo>
                <a:lnTo>
                  <a:pt x="181356" y="665035"/>
                </a:lnTo>
                <a:lnTo>
                  <a:pt x="0" y="77876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8" name="object 118"/>
          <p:cNvSpPr txBox="1"/>
          <p:nvPr/>
        </p:nvSpPr>
        <p:spPr>
          <a:xfrm>
            <a:off x="11738317" y="263448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1738317" y="233899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10418318" y="975614"/>
            <a:ext cx="1297940" cy="2210647"/>
            <a:chOff x="7813738" y="731710"/>
            <a:chExt cx="973455" cy="1657985"/>
          </a:xfrm>
        </p:grpSpPr>
        <p:sp>
          <p:nvSpPr>
            <p:cNvPr id="121" name="object 121"/>
            <p:cNvSpPr/>
            <p:nvPr/>
          </p:nvSpPr>
          <p:spPr>
            <a:xfrm>
              <a:off x="8603742" y="2069426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30" y="463"/>
                  </a:lnTo>
                </a:path>
              </a:pathLst>
            </a:custGeom>
            <a:ln w="29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700535" y="2026683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828026" y="745998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24" y="1629156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843266" y="1818894"/>
              <a:ext cx="859790" cy="3175"/>
            </a:xfrm>
            <a:custGeom>
              <a:avLst/>
              <a:gdLst/>
              <a:ahLst/>
              <a:cxnLst/>
              <a:rect l="l" t="t" r="r" b="b"/>
              <a:pathLst>
                <a:path w="859790" h="3175">
                  <a:moveTo>
                    <a:pt x="0" y="0"/>
                  </a:moveTo>
                  <a:lnTo>
                    <a:pt x="859726" y="2819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688567" y="1778795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279" y="0"/>
                  </a:moveTo>
                  <a:lnTo>
                    <a:pt x="0" y="85725"/>
                  </a:lnTo>
                  <a:lnTo>
                    <a:pt x="85864" y="4314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10772341" y="4984086"/>
            <a:ext cx="6553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RW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1348302" y="3946009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9426702" y="2497582"/>
            <a:ext cx="2474807" cy="2430780"/>
            <a:chOff x="7070026" y="1873186"/>
            <a:chExt cx="1856105" cy="1823085"/>
          </a:xfrm>
        </p:grpSpPr>
        <p:sp>
          <p:nvSpPr>
            <p:cNvPr id="129" name="object 129"/>
            <p:cNvSpPr/>
            <p:nvPr/>
          </p:nvSpPr>
          <p:spPr>
            <a:xfrm>
              <a:off x="8433054" y="2879601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81822" y="2955797"/>
              <a:ext cx="0" cy="144780"/>
            </a:xfrm>
            <a:custGeom>
              <a:avLst/>
              <a:gdLst/>
              <a:ahLst/>
              <a:cxnLst/>
              <a:rect l="l" t="t" r="r" b="b"/>
              <a:pathLst>
                <a:path h="144780">
                  <a:moveTo>
                    <a:pt x="0" y="0"/>
                  </a:moveTo>
                  <a:lnTo>
                    <a:pt x="0" y="14478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873490" y="2207315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839816" y="2135884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084314" y="1887473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9467725" y="283768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9467725" y="254219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8496046" y="2595118"/>
            <a:ext cx="1362287" cy="962660"/>
            <a:chOff x="6372034" y="1946338"/>
            <a:chExt cx="1021715" cy="721995"/>
          </a:xfrm>
        </p:grpSpPr>
        <p:sp>
          <p:nvSpPr>
            <p:cNvPr id="137" name="object 137"/>
            <p:cNvSpPr/>
            <p:nvPr/>
          </p:nvSpPr>
          <p:spPr>
            <a:xfrm>
              <a:off x="7285481" y="2138934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317362" y="2100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386321" y="1960626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8534429" y="2852336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solidFill>
                  <a:srgbClr val="FFFFFF"/>
                </a:solidFill>
                <a:latin typeface="Calibri"/>
                <a:cs typeface="Calibri"/>
              </a:rPr>
              <a:t>Bran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3838702" y="1660482"/>
            <a:ext cx="6783493" cy="3278293"/>
            <a:chOff x="2879026" y="1245361"/>
            <a:chExt cx="5087620" cy="2458720"/>
          </a:xfrm>
        </p:grpSpPr>
        <p:sp>
          <p:nvSpPr>
            <p:cNvPr id="142" name="object 142"/>
            <p:cNvSpPr/>
            <p:nvPr/>
          </p:nvSpPr>
          <p:spPr>
            <a:xfrm>
              <a:off x="6243066" y="2524505"/>
              <a:ext cx="5080" cy="504825"/>
            </a:xfrm>
            <a:custGeom>
              <a:avLst/>
              <a:gdLst/>
              <a:ahLst/>
              <a:cxnLst/>
              <a:rect l="l" t="t" r="r" b="b"/>
              <a:pathLst>
                <a:path w="5079" h="504825">
                  <a:moveTo>
                    <a:pt x="0" y="0"/>
                  </a:moveTo>
                  <a:lnTo>
                    <a:pt x="4572" y="50444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253734" y="3031997"/>
              <a:ext cx="1542415" cy="12700"/>
            </a:xfrm>
            <a:custGeom>
              <a:avLst/>
              <a:gdLst/>
              <a:ahLst/>
              <a:cxnLst/>
              <a:rect l="l" t="t" r="r" b="b"/>
              <a:pathLst>
                <a:path w="1542415" h="12700">
                  <a:moveTo>
                    <a:pt x="0" y="0"/>
                  </a:moveTo>
                  <a:lnTo>
                    <a:pt x="1542288" y="12192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803642" y="2760725"/>
              <a:ext cx="1905" cy="276225"/>
            </a:xfrm>
            <a:custGeom>
              <a:avLst/>
              <a:gdLst/>
              <a:ahLst/>
              <a:cxnLst/>
              <a:rect l="l" t="t" r="r" b="b"/>
              <a:pathLst>
                <a:path w="1904" h="276225">
                  <a:moveTo>
                    <a:pt x="0" y="0"/>
                  </a:moveTo>
                  <a:lnTo>
                    <a:pt x="1524" y="27584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803642" y="2757677"/>
              <a:ext cx="81280" cy="0"/>
            </a:xfrm>
            <a:custGeom>
              <a:avLst/>
              <a:gdLst/>
              <a:ahLst/>
              <a:cxnLst/>
              <a:rect l="l" t="t" r="r" b="b"/>
              <a:pathLst>
                <a:path w="81279">
                  <a:moveTo>
                    <a:pt x="0" y="0"/>
                  </a:moveTo>
                  <a:lnTo>
                    <a:pt x="81114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872057" y="271957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738110" y="2391917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890249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250685" y="1754885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259829" y="1748789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881622" y="2239517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015104" y="219665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881622" y="1757933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980682" y="2010917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018261" y="196805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980682" y="1279397"/>
              <a:ext cx="0" cy="731520"/>
            </a:xfrm>
            <a:custGeom>
              <a:avLst/>
              <a:gdLst/>
              <a:ahLst/>
              <a:cxnLst/>
              <a:rect l="l" t="t" r="r" b="b"/>
              <a:pathLst>
                <a:path h="731519">
                  <a:moveTo>
                    <a:pt x="0" y="0"/>
                  </a:moveTo>
                  <a:lnTo>
                    <a:pt x="0" y="73152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887717" y="251536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021198" y="24725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886194" y="2519933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5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495038" y="1258061"/>
              <a:ext cx="2489200" cy="3175"/>
            </a:xfrm>
            <a:custGeom>
              <a:avLst/>
              <a:gdLst/>
              <a:ahLst/>
              <a:cxnLst/>
              <a:rect l="l" t="t" r="r" b="b"/>
              <a:pathLst>
                <a:path w="2489200" h="3175">
                  <a:moveTo>
                    <a:pt x="0" y="0"/>
                  </a:moveTo>
                  <a:lnTo>
                    <a:pt x="2488692" y="3048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488942" y="1267205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472434" y="1668017"/>
              <a:ext cx="1010919" cy="1905"/>
            </a:xfrm>
            <a:custGeom>
              <a:avLst/>
              <a:gdLst/>
              <a:ahLst/>
              <a:cxnLst/>
              <a:rect l="l" t="t" r="r" b="b"/>
              <a:pathLst>
                <a:path w="1010920" h="1905">
                  <a:moveTo>
                    <a:pt x="0" y="1524"/>
                  </a:moveTo>
                  <a:lnTo>
                    <a:pt x="1010412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189470" y="2355145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146611" y="2283712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203185" y="2391917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4">
                  <a:moveTo>
                    <a:pt x="0" y="0"/>
                  </a:moveTo>
                  <a:lnTo>
                    <a:pt x="108204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312914" y="2394965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486905" y="2719390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449414" y="264794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636258" y="2588513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593391" y="359537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750558" y="2556509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712456" y="3595411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893314" y="1782317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4" name="object 174"/>
          <p:cNvSpPr txBox="1"/>
          <p:nvPr/>
        </p:nvSpPr>
        <p:spPr>
          <a:xfrm>
            <a:off x="11450134" y="2925199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3875183" y="2438226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3864503" y="270033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77" name="object 177"/>
          <p:cNvGrpSpPr/>
          <p:nvPr/>
        </p:nvGrpSpPr>
        <p:grpSpPr>
          <a:xfrm>
            <a:off x="3379470" y="973582"/>
            <a:ext cx="8381153" cy="1909233"/>
            <a:chOff x="2534602" y="730186"/>
            <a:chExt cx="6285865" cy="1431925"/>
          </a:xfrm>
        </p:grpSpPr>
        <p:sp>
          <p:nvSpPr>
            <p:cNvPr id="178" name="object 178"/>
            <p:cNvSpPr/>
            <p:nvPr/>
          </p:nvSpPr>
          <p:spPr>
            <a:xfrm>
              <a:off x="2696717" y="1916429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830200" y="187357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4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693669" y="849629"/>
              <a:ext cx="7620" cy="1061085"/>
            </a:xfrm>
            <a:custGeom>
              <a:avLst/>
              <a:gdLst/>
              <a:ahLst/>
              <a:cxnLst/>
              <a:rect l="l" t="t" r="r" b="b"/>
              <a:pathLst>
                <a:path w="7619" h="1061085">
                  <a:moveTo>
                    <a:pt x="7619" y="0"/>
                  </a:moveTo>
                  <a:lnTo>
                    <a:pt x="0" y="106070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571749" y="211912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817878" y="207626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071621" y="2010918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109201" y="196805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287773" y="857249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287773" y="819149"/>
              <a:ext cx="4307205" cy="5080"/>
            </a:xfrm>
            <a:custGeom>
              <a:avLst/>
              <a:gdLst/>
              <a:ahLst/>
              <a:cxnLst/>
              <a:rect l="l" t="t" r="r" b="b"/>
              <a:pathLst>
                <a:path w="4307205" h="5080">
                  <a:moveTo>
                    <a:pt x="4306824" y="0"/>
                  </a:moveTo>
                  <a:lnTo>
                    <a:pt x="0" y="4572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196333" y="1242822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550413" y="744473"/>
              <a:ext cx="5279390" cy="1905"/>
            </a:xfrm>
            <a:custGeom>
              <a:avLst/>
              <a:gdLst/>
              <a:ahLst/>
              <a:cxnLst/>
              <a:rect l="l" t="t" r="r" b="b"/>
              <a:pathLst>
                <a:path w="5279390" h="1904">
                  <a:moveTo>
                    <a:pt x="0" y="0"/>
                  </a:moveTo>
                  <a:lnTo>
                    <a:pt x="5279136" y="152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548889" y="749045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603742" y="1586712"/>
              <a:ext cx="145415" cy="5715"/>
            </a:xfrm>
            <a:custGeom>
              <a:avLst/>
              <a:gdLst/>
              <a:ahLst/>
              <a:cxnLst/>
              <a:rect l="l" t="t" r="r" b="b"/>
              <a:pathLst>
                <a:path w="145415" h="5715">
                  <a:moveTo>
                    <a:pt x="-14287" y="2552"/>
                  </a:moveTo>
                  <a:lnTo>
                    <a:pt x="159296" y="2552"/>
                  </a:lnTo>
                </a:path>
              </a:pathLst>
            </a:custGeom>
            <a:ln w="336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732964" y="1544379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22" y="85674"/>
                  </a:lnTo>
                  <a:lnTo>
                    <a:pt x="87185" y="39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591549" y="832865"/>
              <a:ext cx="3175" cy="749935"/>
            </a:xfrm>
            <a:custGeom>
              <a:avLst/>
              <a:gdLst/>
              <a:ahLst/>
              <a:cxnLst/>
              <a:rect l="l" t="t" r="r" b="b"/>
              <a:pathLst>
                <a:path w="3175" h="749935">
                  <a:moveTo>
                    <a:pt x="0" y="0"/>
                  </a:moveTo>
                  <a:lnTo>
                    <a:pt x="3048" y="749808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3" name="object 193"/>
          <p:cNvSpPr txBox="1"/>
          <p:nvPr/>
        </p:nvSpPr>
        <p:spPr>
          <a:xfrm>
            <a:off x="4522269" y="2745309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3571307" y="4938891"/>
            <a:ext cx="4605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PC</a:t>
            </a:r>
            <a:r>
              <a:rPr sz="1467" b="1" spc="-1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8341328" y="4934540"/>
            <a:ext cx="408093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b="1" spc="-7" dirty="0">
                <a:solidFill>
                  <a:srgbClr val="FFFFFF"/>
                </a:solidFill>
                <a:latin typeface="Calibri"/>
                <a:cs typeface="Calibri"/>
              </a:rPr>
              <a:t>Br</a:t>
            </a:r>
            <a:r>
              <a:rPr sz="1400" b="1" spc="-13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8665700" y="5232448"/>
            <a:ext cx="380153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b="1" spc="-7" dirty="0">
                <a:solidFill>
                  <a:srgbClr val="FFFFFF"/>
                </a:solidFill>
                <a:latin typeface="Calibri"/>
                <a:cs typeface="Calibri"/>
              </a:rPr>
              <a:t>Br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Eq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8874128" y="4949561"/>
            <a:ext cx="1686560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1400" b="1" spc="-7" dirty="0">
                <a:solidFill>
                  <a:srgbClr val="FFFFFF"/>
                </a:solidFill>
                <a:latin typeface="Calibri"/>
                <a:cs typeface="Calibri"/>
              </a:rPr>
              <a:t>BrLT</a:t>
            </a:r>
            <a:r>
              <a:rPr sz="1400" b="1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9" baseline="11111" dirty="0">
                <a:solidFill>
                  <a:srgbClr val="FFFFFF"/>
                </a:solidFill>
                <a:latin typeface="Calibri"/>
                <a:cs typeface="Calibri"/>
              </a:rPr>
              <a:t>Bsel</a:t>
            </a:r>
            <a:r>
              <a:rPr sz="2000" b="1" spc="279" baseline="111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9" baseline="13888" dirty="0">
                <a:solidFill>
                  <a:srgbClr val="FFFFFF"/>
                </a:solidFill>
                <a:latin typeface="Calibri"/>
                <a:cs typeface="Calibri"/>
              </a:rPr>
              <a:t>Asel</a:t>
            </a:r>
            <a:r>
              <a:rPr sz="2000" b="1" spc="269" baseline="1388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11724654" y="198324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3605784" y="1100329"/>
            <a:ext cx="2092960" cy="2540"/>
          </a:xfrm>
          <a:custGeom>
            <a:avLst/>
            <a:gdLst/>
            <a:ahLst/>
            <a:cxnLst/>
            <a:rect l="l" t="t" r="r" b="b"/>
            <a:pathLst>
              <a:path w="1569720" h="1905">
                <a:moveTo>
                  <a:pt x="1569720" y="1524"/>
                </a:moveTo>
                <a:lnTo>
                  <a:pt x="0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0" name="object 200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7126605" y="6594174"/>
            <a:ext cx="10320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solidFill>
                  <a:srgbClr val="FFFFFF"/>
                </a:solidFill>
                <a:latin typeface="Trebuchet MS"/>
                <a:cs typeface="Trebuchet MS"/>
              </a:rPr>
              <a:t>(35)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202" name="Slide Number Placeholder 201">
            <a:extLst>
              <a:ext uri="{FF2B5EF4-FFF2-40B4-BE49-F238E27FC236}">
                <a16:creationId xmlns:a16="http://schemas.microsoft.com/office/drawing/2014/main" id="{97B34111-A3CB-48CA-902B-C9A698B0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74829" y="84396"/>
            <a:ext cx="628734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Single-Cycle RV32I Datapath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2961689" y="1295217"/>
            <a:ext cx="929640" cy="1702647"/>
            <a:chOff x="3681221" y="1011936"/>
            <a:chExt cx="697230" cy="1276985"/>
          </a:xfrm>
          <a:noFill/>
        </p:grpSpPr>
        <p:sp>
          <p:nvSpPr>
            <p:cNvPr id="13" name="object 13"/>
            <p:cNvSpPr/>
            <p:nvPr/>
          </p:nvSpPr>
          <p:spPr>
            <a:xfrm>
              <a:off x="4190237" y="2276094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grpFill/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801617" y="1030986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01617" y="1030986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696461" y="1111758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grpFill/>
            <a:ln w="300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711069" y="1243061"/>
            <a:ext cx="874607" cy="6034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 dirty="0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89153" y="3298069"/>
            <a:ext cx="22606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96" y="2485968"/>
            <a:ext cx="1245447" cy="1371600"/>
            <a:chOff x="3260026" y="1905000"/>
            <a:chExt cx="934085" cy="1028700"/>
          </a:xfrm>
          <a:noFill/>
        </p:grpSpPr>
        <p:sp>
          <p:nvSpPr>
            <p:cNvPr id="20" name="object 20"/>
            <p:cNvSpPr/>
            <p:nvPr/>
          </p:nvSpPr>
          <p:spPr>
            <a:xfrm>
              <a:off x="3390138" y="2166365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grpFill/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516939" y="212826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5878" y="1924050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57912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579120" y="990600"/>
                  </a:lnTo>
                  <a:lnTo>
                    <a:pt x="57912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5878" y="1924050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274314" y="2431541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60"/>
                  </a:lnTo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071603" y="2642461"/>
            <a:ext cx="430107" cy="4393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R="76198" algn="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 dirty="0">
              <a:latin typeface="Calibri"/>
              <a:cs typeface="Calibri"/>
            </a:endParaRPr>
          </a:p>
          <a:p>
            <a:pPr marR="6773" algn="r">
              <a:spcBef>
                <a:spcPts val="60"/>
              </a:spcBef>
            </a:pPr>
            <a:r>
              <a:rPr sz="1333" b="1" spc="-7" dirty="0">
                <a:latin typeface="Calibri"/>
                <a:cs typeface="Calibri"/>
              </a:rPr>
              <a:t>inst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58490" y="3484284"/>
            <a:ext cx="512233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 dirty="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625889" y="2701360"/>
            <a:ext cx="912707" cy="1371600"/>
            <a:chOff x="7929371" y="2066544"/>
            <a:chExt cx="684530" cy="1028700"/>
          </a:xfrm>
          <a:noFill/>
        </p:grpSpPr>
        <p:sp>
          <p:nvSpPr>
            <p:cNvPr id="28" name="object 28"/>
            <p:cNvSpPr/>
            <p:nvPr/>
          </p:nvSpPr>
          <p:spPr>
            <a:xfrm>
              <a:off x="7948421" y="2085594"/>
              <a:ext cx="646430" cy="990600"/>
            </a:xfrm>
            <a:custGeom>
              <a:avLst/>
              <a:gdLst/>
              <a:ahLst/>
              <a:cxnLst/>
              <a:rect l="l" t="t" r="r" b="b"/>
              <a:pathLst>
                <a:path w="646429" h="990600">
                  <a:moveTo>
                    <a:pt x="646176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646176" y="990600"/>
                  </a:lnTo>
                  <a:lnTo>
                    <a:pt x="646176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948421" y="2085594"/>
              <a:ext cx="646430" cy="990600"/>
            </a:xfrm>
            <a:custGeom>
              <a:avLst/>
              <a:gdLst/>
              <a:ahLst/>
              <a:cxnLst/>
              <a:rect l="l" t="t" r="r" b="b"/>
              <a:pathLst>
                <a:path w="646429" h="990600">
                  <a:moveTo>
                    <a:pt x="0" y="0"/>
                  </a:moveTo>
                  <a:lnTo>
                    <a:pt x="646176" y="0"/>
                  </a:lnTo>
                  <a:lnTo>
                    <a:pt x="646176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791809" y="3631463"/>
            <a:ext cx="580812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 dirty="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257601" y="2331536"/>
            <a:ext cx="342053" cy="882227"/>
            <a:chOff x="3153155" y="1789176"/>
            <a:chExt cx="256540" cy="661670"/>
          </a:xfrm>
          <a:noFill/>
        </p:grpSpPr>
        <p:sp>
          <p:nvSpPr>
            <p:cNvPr id="32" name="object 32"/>
            <p:cNvSpPr/>
            <p:nvPr/>
          </p:nvSpPr>
          <p:spPr>
            <a:xfrm>
              <a:off x="3172205" y="1808226"/>
              <a:ext cx="218440" cy="623570"/>
            </a:xfrm>
            <a:custGeom>
              <a:avLst/>
              <a:gdLst/>
              <a:ahLst/>
              <a:cxnLst/>
              <a:rect l="l" t="t" r="r" b="b"/>
              <a:pathLst>
                <a:path w="218439" h="623569">
                  <a:moveTo>
                    <a:pt x="217931" y="0"/>
                  </a:moveTo>
                  <a:lnTo>
                    <a:pt x="0" y="0"/>
                  </a:lnTo>
                  <a:lnTo>
                    <a:pt x="0" y="623315"/>
                  </a:lnTo>
                  <a:lnTo>
                    <a:pt x="217931" y="623315"/>
                  </a:lnTo>
                  <a:lnTo>
                    <a:pt x="21793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172205" y="1808226"/>
              <a:ext cx="218440" cy="623570"/>
            </a:xfrm>
            <a:custGeom>
              <a:avLst/>
              <a:gdLst/>
              <a:ahLst/>
              <a:cxnLst/>
              <a:rect l="l" t="t" r="r" b="b"/>
              <a:pathLst>
                <a:path w="218439" h="623569">
                  <a:moveTo>
                    <a:pt x="0" y="0"/>
                  </a:moveTo>
                  <a:lnTo>
                    <a:pt x="217931" y="0"/>
                  </a:lnTo>
                  <a:lnTo>
                    <a:pt x="217931" y="623315"/>
                  </a:lnTo>
                  <a:lnTo>
                    <a:pt x="0" y="6233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0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321834" y="2636609"/>
            <a:ext cx="192193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24996" y="1986368"/>
            <a:ext cx="793327" cy="1219200"/>
            <a:chOff x="3203701" y="1530300"/>
            <a:chExt cx="594995" cy="914400"/>
          </a:xfrm>
        </p:grpSpPr>
        <p:sp>
          <p:nvSpPr>
            <p:cNvPr id="36" name="object 36"/>
            <p:cNvSpPr/>
            <p:nvPr/>
          </p:nvSpPr>
          <p:spPr>
            <a:xfrm>
              <a:off x="3216401" y="2350767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455666" y="1562862"/>
              <a:ext cx="280035" cy="597535"/>
            </a:xfrm>
            <a:custGeom>
              <a:avLst/>
              <a:gdLst/>
              <a:ahLst/>
              <a:cxnLst/>
              <a:rect l="l" t="t" r="r" b="b"/>
              <a:pathLst>
                <a:path w="280035" h="597535">
                  <a:moveTo>
                    <a:pt x="2044" y="597407"/>
                  </a:moveTo>
                  <a:lnTo>
                    <a:pt x="0" y="8966"/>
                  </a:lnTo>
                  <a:lnTo>
                    <a:pt x="10210" y="0"/>
                  </a:lnTo>
                  <a:lnTo>
                    <a:pt x="279412" y="5803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721559" y="1530300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50" y="0"/>
                  </a:moveTo>
                  <a:lnTo>
                    <a:pt x="0" y="76187"/>
                  </a:lnTo>
                  <a:lnTo>
                    <a:pt x="77012" y="39738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677570" y="2128559"/>
            <a:ext cx="364913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857040" y="2651316"/>
            <a:ext cx="1214967" cy="413173"/>
            <a:chOff x="4352734" y="2029011"/>
            <a:chExt cx="911225" cy="309880"/>
          </a:xfrm>
        </p:grpSpPr>
        <p:sp>
          <p:nvSpPr>
            <p:cNvPr id="41" name="object 41"/>
            <p:cNvSpPr/>
            <p:nvPr/>
          </p:nvSpPr>
          <p:spPr>
            <a:xfrm>
              <a:off x="4367021" y="2071880"/>
              <a:ext cx="825500" cy="233679"/>
            </a:xfrm>
            <a:custGeom>
              <a:avLst/>
              <a:gdLst/>
              <a:ahLst/>
              <a:cxnLst/>
              <a:rect l="l" t="t" r="r" b="b"/>
              <a:pathLst>
                <a:path w="825500" h="233680">
                  <a:moveTo>
                    <a:pt x="0" y="233476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177836" y="2029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367021" y="2295905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177836" y="225303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033065" y="3006263"/>
            <a:ext cx="794173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861103" y="2717615"/>
            <a:ext cx="4515272" cy="1023620"/>
            <a:chOff x="4355782" y="2078735"/>
            <a:chExt cx="3386454" cy="767715"/>
          </a:xfrm>
        </p:grpSpPr>
        <p:sp>
          <p:nvSpPr>
            <p:cNvPr id="47" name="object 47"/>
            <p:cNvSpPr/>
            <p:nvPr/>
          </p:nvSpPr>
          <p:spPr>
            <a:xfrm>
              <a:off x="4370070" y="2474213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168707" y="24313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7390638" y="2097785"/>
              <a:ext cx="332740" cy="729615"/>
            </a:xfrm>
            <a:custGeom>
              <a:avLst/>
              <a:gdLst/>
              <a:ahLst/>
              <a:cxnLst/>
              <a:rect l="l" t="t" r="r" b="b"/>
              <a:pathLst>
                <a:path w="332740" h="729614">
                  <a:moveTo>
                    <a:pt x="0" y="0"/>
                  </a:moveTo>
                  <a:lnTo>
                    <a:pt x="0" y="304012"/>
                  </a:lnTo>
                  <a:lnTo>
                    <a:pt x="66471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2371" y="547217"/>
                  </a:lnTo>
                  <a:lnTo>
                    <a:pt x="332371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55413" y="2946224"/>
            <a:ext cx="355600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956797" y="3868686"/>
            <a:ext cx="22606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091225" y="1956631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 txBox="1"/>
          <p:nvPr/>
        </p:nvSpPr>
        <p:spPr>
          <a:xfrm>
            <a:off x="5186035" y="3583544"/>
            <a:ext cx="537633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200447" y="1297502"/>
            <a:ext cx="5933440" cy="2805853"/>
            <a:chOff x="4610290" y="1013650"/>
            <a:chExt cx="4450080" cy="2104390"/>
          </a:xfrm>
        </p:grpSpPr>
        <p:sp>
          <p:nvSpPr>
            <p:cNvPr id="55" name="object 55"/>
            <p:cNvSpPr/>
            <p:nvPr/>
          </p:nvSpPr>
          <p:spPr>
            <a:xfrm>
              <a:off x="6153150" y="2242566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297678" y="220446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9039606" y="1038606"/>
              <a:ext cx="6350" cy="901065"/>
            </a:xfrm>
            <a:custGeom>
              <a:avLst/>
              <a:gdLst/>
              <a:ahLst/>
              <a:cxnLst/>
              <a:rect l="l" t="t" r="r" b="b"/>
              <a:pathLst>
                <a:path w="6350" h="901064">
                  <a:moveTo>
                    <a:pt x="6096" y="0"/>
                  </a:moveTo>
                  <a:lnTo>
                    <a:pt x="0" y="900684"/>
                  </a:lnTo>
                </a:path>
              </a:pathLst>
            </a:custGeom>
            <a:ln w="2857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638294" y="1029462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624578" y="1027938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4638294" y="1759458"/>
              <a:ext cx="563880" cy="0"/>
            </a:xfrm>
            <a:custGeom>
              <a:avLst/>
              <a:gdLst/>
              <a:ahLst/>
              <a:cxnLst/>
              <a:rect l="l" t="t" r="r" b="b"/>
              <a:pathLst>
                <a:path w="563879">
                  <a:moveTo>
                    <a:pt x="0" y="0"/>
                  </a:moveTo>
                  <a:lnTo>
                    <a:pt x="563664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189264" y="172136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5848350" y="2862831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5891022" y="296189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033065" y="2733925"/>
            <a:ext cx="794173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085180" y="2440126"/>
            <a:ext cx="70866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743742" y="2842539"/>
            <a:ext cx="46736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743743" y="3234495"/>
            <a:ext cx="45974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105550" y="2498481"/>
            <a:ext cx="486833" cy="907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20319" marR="6773" indent="-4233">
              <a:lnSpc>
                <a:spcPct val="1389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</a:t>
            </a:r>
            <a:endParaRPr sz="1333">
              <a:latin typeface="Calibri"/>
              <a:cs typeface="Calibri"/>
            </a:endParaRPr>
          </a:p>
          <a:p>
            <a:pPr marL="20319">
              <a:spcBef>
                <a:spcPts val="900"/>
              </a:spcBef>
            </a:pPr>
            <a:r>
              <a:rPr sz="1333" b="1" dirty="0">
                <a:latin typeface="Calibri"/>
                <a:cs typeface="Calibri"/>
              </a:rPr>
              <a:t>AddrB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109766" y="2163023"/>
            <a:ext cx="471593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228047" y="2439789"/>
            <a:ext cx="248073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302332" y="2045977"/>
            <a:ext cx="452967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775281" y="4113362"/>
            <a:ext cx="452967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256916" y="3288861"/>
            <a:ext cx="1499447" cy="650240"/>
            <a:chOff x="6152641" y="2507170"/>
            <a:chExt cx="1124585" cy="487680"/>
          </a:xfrm>
        </p:grpSpPr>
        <p:sp>
          <p:nvSpPr>
            <p:cNvPr id="74" name="object 74"/>
            <p:cNvSpPr/>
            <p:nvPr/>
          </p:nvSpPr>
          <p:spPr>
            <a:xfrm>
              <a:off x="6165341" y="2603753"/>
              <a:ext cx="146685" cy="0"/>
            </a:xfrm>
            <a:custGeom>
              <a:avLst/>
              <a:gdLst/>
              <a:ahLst/>
              <a:cxnLst/>
              <a:rect l="l" t="t" r="r" b="b"/>
              <a:pathLst>
                <a:path w="146685">
                  <a:moveTo>
                    <a:pt x="0" y="0"/>
                  </a:moveTo>
                  <a:lnTo>
                    <a:pt x="14657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299213" y="25656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7088885" y="2521457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5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7512265" y="3323822"/>
            <a:ext cx="132080" cy="4854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  <a:p>
            <a:pPr marL="38944">
              <a:spcBef>
                <a:spcPts val="873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7323632" y="3525331"/>
            <a:ext cx="588433" cy="864447"/>
            <a:chOff x="6952678" y="2684522"/>
            <a:chExt cx="441325" cy="648335"/>
          </a:xfrm>
        </p:grpSpPr>
        <p:sp>
          <p:nvSpPr>
            <p:cNvPr id="79" name="object 79"/>
            <p:cNvSpPr/>
            <p:nvPr/>
          </p:nvSpPr>
          <p:spPr>
            <a:xfrm>
              <a:off x="6980682" y="2865881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018261" y="28230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6966966" y="2879597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285482" y="272262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7317363" y="268452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5524844" y="4385579"/>
            <a:ext cx="767927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404409" y="3882969"/>
            <a:ext cx="697653" cy="957580"/>
          </a:xfrm>
          <a:custGeom>
            <a:avLst/>
            <a:gdLst/>
            <a:ahLst/>
            <a:cxnLst/>
            <a:rect l="l" t="t" r="r" b="b"/>
            <a:pathLst>
              <a:path w="523239" h="718185">
                <a:moveTo>
                  <a:pt x="0" y="0"/>
                </a:moveTo>
                <a:lnTo>
                  <a:pt x="522731" y="160248"/>
                </a:lnTo>
                <a:lnTo>
                  <a:pt x="522731" y="557555"/>
                </a:lnTo>
                <a:lnTo>
                  <a:pt x="0" y="71780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object 86"/>
          <p:cNvSpPr txBox="1"/>
          <p:nvPr/>
        </p:nvSpPr>
        <p:spPr>
          <a:xfrm>
            <a:off x="4546873" y="4099773"/>
            <a:ext cx="444500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546873" y="4327264"/>
            <a:ext cx="353907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G</a:t>
            </a:r>
            <a:r>
              <a:rPr sz="1467" b="1" spc="7" dirty="0">
                <a:latin typeface="Calibri"/>
                <a:cs typeface="Calibri"/>
              </a:rPr>
              <a:t>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903530" y="3439819"/>
            <a:ext cx="531707" cy="4264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Inst </a:t>
            </a:r>
            <a:r>
              <a:rPr sz="1333" b="1" dirty="0">
                <a:latin typeface="Calibri"/>
                <a:cs typeface="Calibri"/>
              </a:rPr>
              <a:t> 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3877359" y="4303333"/>
            <a:ext cx="3474720" cy="114300"/>
            <a:chOff x="4367974" y="3268023"/>
            <a:chExt cx="2606040" cy="85725"/>
          </a:xfrm>
        </p:grpSpPr>
        <p:sp>
          <p:nvSpPr>
            <p:cNvPr id="90" name="object 90"/>
            <p:cNvSpPr/>
            <p:nvPr/>
          </p:nvSpPr>
          <p:spPr>
            <a:xfrm>
              <a:off x="4382261" y="3310890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677072" y="32680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5296661" y="3313938"/>
              <a:ext cx="1664335" cy="5080"/>
            </a:xfrm>
            <a:custGeom>
              <a:avLst/>
              <a:gdLst/>
              <a:ahLst/>
              <a:cxnLst/>
              <a:rect l="l" t="t" r="r" b="b"/>
              <a:pathLst>
                <a:path w="1664334" h="5079">
                  <a:moveTo>
                    <a:pt x="0" y="0"/>
                  </a:moveTo>
                  <a:lnTo>
                    <a:pt x="1664208" y="457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8743049" y="2709990"/>
            <a:ext cx="739987" cy="6042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 marR="6773" indent="279393">
              <a:lnSpc>
                <a:spcPct val="1512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 dirty="0">
              <a:latin typeface="Calibri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9747806" y="1970093"/>
            <a:ext cx="377613" cy="1076960"/>
            <a:chOff x="8770809" y="1518094"/>
            <a:chExt cx="283210" cy="807720"/>
          </a:xfrm>
        </p:grpSpPr>
        <p:sp>
          <p:nvSpPr>
            <p:cNvPr id="95" name="object 95"/>
            <p:cNvSpPr/>
            <p:nvPr/>
          </p:nvSpPr>
          <p:spPr>
            <a:xfrm>
              <a:off x="8975598" y="1939290"/>
              <a:ext cx="64135" cy="0"/>
            </a:xfrm>
            <a:custGeom>
              <a:avLst/>
              <a:gdLst/>
              <a:ahLst/>
              <a:cxnLst/>
              <a:rect l="l" t="t" r="r" b="b"/>
              <a:pathLst>
                <a:path w="64134">
                  <a:moveTo>
                    <a:pt x="0" y="0"/>
                  </a:moveTo>
                  <a:lnTo>
                    <a:pt x="64008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8785097" y="1532382"/>
              <a:ext cx="181610" cy="779145"/>
            </a:xfrm>
            <a:custGeom>
              <a:avLst/>
              <a:gdLst/>
              <a:ahLst/>
              <a:cxnLst/>
              <a:rect l="l" t="t" r="r" b="b"/>
              <a:pathLst>
                <a:path w="181609" h="779144">
                  <a:moveTo>
                    <a:pt x="0" y="0"/>
                  </a:moveTo>
                  <a:lnTo>
                    <a:pt x="181356" y="113728"/>
                  </a:lnTo>
                  <a:lnTo>
                    <a:pt x="181356" y="665035"/>
                  </a:lnTo>
                  <a:lnTo>
                    <a:pt x="0" y="778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9791711" y="2715319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791711" y="2419834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8471712" y="1057726"/>
            <a:ext cx="1297940" cy="2210647"/>
            <a:chOff x="7813738" y="833818"/>
            <a:chExt cx="973455" cy="1657985"/>
          </a:xfrm>
        </p:grpSpPr>
        <p:sp>
          <p:nvSpPr>
            <p:cNvPr id="100" name="object 100"/>
            <p:cNvSpPr/>
            <p:nvPr/>
          </p:nvSpPr>
          <p:spPr>
            <a:xfrm>
              <a:off x="8603742" y="2171534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30" y="463"/>
                  </a:lnTo>
                </a:path>
              </a:pathLst>
            </a:custGeom>
            <a:ln w="29502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700535" y="2128791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28026" y="848105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24" y="1629156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843266" y="1919477"/>
              <a:ext cx="859790" cy="3175"/>
            </a:xfrm>
            <a:custGeom>
              <a:avLst/>
              <a:gdLst/>
              <a:ahLst/>
              <a:cxnLst/>
              <a:rect l="l" t="t" r="r" b="b"/>
              <a:pathLst>
                <a:path w="859790" h="3175">
                  <a:moveTo>
                    <a:pt x="0" y="0"/>
                  </a:moveTo>
                  <a:lnTo>
                    <a:pt x="859726" y="2819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688567" y="1879378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279" y="0"/>
                  </a:moveTo>
                  <a:lnTo>
                    <a:pt x="0" y="85725"/>
                  </a:lnTo>
                  <a:lnTo>
                    <a:pt x="85864" y="4314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9401773" y="4026887"/>
            <a:ext cx="22606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7480095" y="2579694"/>
            <a:ext cx="1943947" cy="1651847"/>
            <a:chOff x="7070026" y="1975294"/>
            <a:chExt cx="1457960" cy="1238885"/>
          </a:xfrm>
        </p:grpSpPr>
        <p:sp>
          <p:nvSpPr>
            <p:cNvPr id="107" name="object 107"/>
            <p:cNvSpPr/>
            <p:nvPr/>
          </p:nvSpPr>
          <p:spPr>
            <a:xfrm>
              <a:off x="8433054" y="2981702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481822" y="3057906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084314" y="1989582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7521119" y="2918519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521119" y="2623034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6549440" y="2675198"/>
            <a:ext cx="1362287" cy="962660"/>
            <a:chOff x="6372034" y="2046922"/>
            <a:chExt cx="1021715" cy="721995"/>
          </a:xfrm>
        </p:grpSpPr>
        <p:sp>
          <p:nvSpPr>
            <p:cNvPr id="113" name="object 113"/>
            <p:cNvSpPr/>
            <p:nvPr/>
          </p:nvSpPr>
          <p:spPr>
            <a:xfrm>
              <a:off x="7285481" y="2241042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17362" y="22029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386321" y="2061210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6587823" y="2933172"/>
            <a:ext cx="551179" cy="4488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2666373" y="1742594"/>
            <a:ext cx="6009640" cy="3248660"/>
            <a:chOff x="3459734" y="1347469"/>
            <a:chExt cx="4507230" cy="2436495"/>
          </a:xfrm>
        </p:grpSpPr>
        <p:sp>
          <p:nvSpPr>
            <p:cNvPr id="118" name="object 118"/>
            <p:cNvSpPr/>
            <p:nvPr/>
          </p:nvSpPr>
          <p:spPr>
            <a:xfrm>
              <a:off x="6243066" y="2626613"/>
              <a:ext cx="5080" cy="504825"/>
            </a:xfrm>
            <a:custGeom>
              <a:avLst/>
              <a:gdLst/>
              <a:ahLst/>
              <a:cxnLst/>
              <a:rect l="l" t="t" r="r" b="b"/>
              <a:pathLst>
                <a:path w="5079" h="504825">
                  <a:moveTo>
                    <a:pt x="0" y="0"/>
                  </a:moveTo>
                  <a:lnTo>
                    <a:pt x="4572" y="504444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253734" y="3132581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69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803642" y="2862833"/>
              <a:ext cx="1905" cy="276225"/>
            </a:xfrm>
            <a:custGeom>
              <a:avLst/>
              <a:gdLst/>
              <a:ahLst/>
              <a:cxnLst/>
              <a:rect l="l" t="t" r="r" b="b"/>
              <a:pathLst>
                <a:path w="1904" h="276225">
                  <a:moveTo>
                    <a:pt x="0" y="0"/>
                  </a:moveTo>
                  <a:lnTo>
                    <a:pt x="1524" y="275844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803642" y="2859786"/>
              <a:ext cx="81280" cy="0"/>
            </a:xfrm>
            <a:custGeom>
              <a:avLst/>
              <a:gdLst/>
              <a:ahLst/>
              <a:cxnLst/>
              <a:rect l="l" t="t" r="r" b="b"/>
              <a:pathLst>
                <a:path w="81279">
                  <a:moveTo>
                    <a:pt x="0" y="0"/>
                  </a:moveTo>
                  <a:lnTo>
                    <a:pt x="81114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872057" y="28216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738110" y="2494025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890249" y="245592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250686" y="1856993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259830" y="1849373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881622" y="2341625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015104" y="22987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881622" y="1858518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980682" y="2111501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018261" y="206864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980682" y="1381505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887718" y="2615945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021198" y="257308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886194" y="2620517"/>
              <a:ext cx="1905" cy="492759"/>
            </a:xfrm>
            <a:custGeom>
              <a:avLst/>
              <a:gdLst/>
              <a:ahLst/>
              <a:cxnLst/>
              <a:rect l="l" t="t" r="r" b="b"/>
              <a:pathLst>
                <a:path w="1904" h="492760">
                  <a:moveTo>
                    <a:pt x="0" y="0"/>
                  </a:moveTo>
                  <a:lnTo>
                    <a:pt x="1524" y="492252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495038" y="1360169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488942" y="1367789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472434" y="1770125"/>
              <a:ext cx="1010919" cy="1905"/>
            </a:xfrm>
            <a:custGeom>
              <a:avLst/>
              <a:gdLst/>
              <a:ahLst/>
              <a:cxnLst/>
              <a:rect l="l" t="t" r="r" b="b"/>
              <a:pathLst>
                <a:path w="1010920" h="1905">
                  <a:moveTo>
                    <a:pt x="0" y="1524"/>
                  </a:moveTo>
                  <a:lnTo>
                    <a:pt x="1010412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636258" y="2690622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593391" y="369748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750558" y="2658617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712456" y="369751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9503528" y="3006035"/>
            <a:ext cx="395393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1911146" y="2456503"/>
            <a:ext cx="230293" cy="612140"/>
          </a:xfrm>
          <a:custGeom>
            <a:avLst/>
            <a:gdLst/>
            <a:ahLst/>
            <a:cxnLst/>
            <a:rect l="l" t="t" r="r" b="b"/>
            <a:pathLst>
              <a:path w="172719" h="459105">
                <a:moveTo>
                  <a:pt x="0" y="0"/>
                </a:moveTo>
                <a:lnTo>
                  <a:pt x="172212" y="107988"/>
                </a:lnTo>
                <a:lnTo>
                  <a:pt x="172212" y="350735"/>
                </a:lnTo>
                <a:lnTo>
                  <a:pt x="0" y="4587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5" name="object 145"/>
          <p:cNvSpPr txBox="1"/>
          <p:nvPr/>
        </p:nvSpPr>
        <p:spPr>
          <a:xfrm>
            <a:off x="1928577" y="2519059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917897" y="2781169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1432864" y="1053662"/>
            <a:ext cx="8381153" cy="1909233"/>
            <a:chOff x="2534602" y="830770"/>
            <a:chExt cx="6285865" cy="1431925"/>
          </a:xfrm>
        </p:grpSpPr>
        <p:sp>
          <p:nvSpPr>
            <p:cNvPr id="148" name="object 148"/>
            <p:cNvSpPr/>
            <p:nvPr/>
          </p:nvSpPr>
          <p:spPr>
            <a:xfrm>
              <a:off x="2696717" y="20170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830200" y="19741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93669" y="950214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571749" y="2219705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17878" y="21768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071621" y="21130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109201" y="20701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287773" y="957834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287773" y="919734"/>
              <a:ext cx="4307205" cy="5080"/>
            </a:xfrm>
            <a:custGeom>
              <a:avLst/>
              <a:gdLst/>
              <a:ahLst/>
              <a:cxnLst/>
              <a:rect l="l" t="t" r="r" b="b"/>
              <a:pathLst>
                <a:path w="4307205" h="5080">
                  <a:moveTo>
                    <a:pt x="4306824" y="0"/>
                  </a:moveTo>
                  <a:lnTo>
                    <a:pt x="0" y="4572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196333" y="1343406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550413" y="845058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548889" y="851154"/>
              <a:ext cx="1905" cy="1365885"/>
            </a:xfrm>
            <a:custGeom>
              <a:avLst/>
              <a:gdLst/>
              <a:ahLst/>
              <a:cxnLst/>
              <a:rect l="l" t="t" r="r" b="b"/>
              <a:pathLst>
                <a:path w="1905" h="1365885">
                  <a:moveTo>
                    <a:pt x="1524" y="0"/>
                  </a:moveTo>
                  <a:lnTo>
                    <a:pt x="0" y="1365504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603742" y="1688820"/>
              <a:ext cx="145415" cy="5715"/>
            </a:xfrm>
            <a:custGeom>
              <a:avLst/>
              <a:gdLst/>
              <a:ahLst/>
              <a:cxnLst/>
              <a:rect l="l" t="t" r="r" b="b"/>
              <a:pathLst>
                <a:path w="145415" h="5714">
                  <a:moveTo>
                    <a:pt x="-14287" y="2552"/>
                  </a:moveTo>
                  <a:lnTo>
                    <a:pt x="159296" y="2552"/>
                  </a:lnTo>
                </a:path>
              </a:pathLst>
            </a:custGeom>
            <a:ln w="3368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732964" y="1646487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22" y="85674"/>
                  </a:lnTo>
                  <a:lnTo>
                    <a:pt x="87185" y="39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591549" y="933450"/>
              <a:ext cx="3175" cy="749935"/>
            </a:xfrm>
            <a:custGeom>
              <a:avLst/>
              <a:gdLst/>
              <a:ahLst/>
              <a:cxnLst/>
              <a:rect l="l" t="t" r="r" b="b"/>
              <a:pathLst>
                <a:path w="3175" h="749935">
                  <a:moveTo>
                    <a:pt x="0" y="0"/>
                  </a:moveTo>
                  <a:lnTo>
                    <a:pt x="3048" y="74980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2575663" y="2826142"/>
            <a:ext cx="196427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9778048" y="2064082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1640127" y="926409"/>
            <a:ext cx="8077200" cy="4513580"/>
            <a:chOff x="2690050" y="735330"/>
            <a:chExt cx="6057900" cy="3385185"/>
          </a:xfrm>
        </p:grpSpPr>
        <p:sp>
          <p:nvSpPr>
            <p:cNvPr id="166" name="object 166"/>
            <p:cNvSpPr/>
            <p:nvPr/>
          </p:nvSpPr>
          <p:spPr>
            <a:xfrm>
              <a:off x="2704338" y="925830"/>
              <a:ext cx="1569720" cy="3175"/>
            </a:xfrm>
            <a:custGeom>
              <a:avLst/>
              <a:gdLst/>
              <a:ahLst/>
              <a:cxnLst/>
              <a:rect l="l" t="t" r="r" b="b"/>
              <a:pathLst>
                <a:path w="1569720" h="3175">
                  <a:moveTo>
                    <a:pt x="1569720" y="304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237482" y="753618"/>
              <a:ext cx="0" cy="3362325"/>
            </a:xfrm>
            <a:custGeom>
              <a:avLst/>
              <a:gdLst/>
              <a:ahLst/>
              <a:cxnLst/>
              <a:rect l="l" t="t" r="r" b="b"/>
              <a:pathLst>
                <a:path h="3362325">
                  <a:moveTo>
                    <a:pt x="0" y="0"/>
                  </a:moveTo>
                  <a:lnTo>
                    <a:pt x="0" y="3362236"/>
                  </a:lnTo>
                </a:path>
              </a:pathLst>
            </a:custGeom>
            <a:ln w="19050">
              <a:solidFill>
                <a:schemeClr val="tx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166866" y="758190"/>
              <a:ext cx="0" cy="3362325"/>
            </a:xfrm>
            <a:custGeom>
              <a:avLst/>
              <a:gdLst/>
              <a:ahLst/>
              <a:cxnLst/>
              <a:rect l="l" t="t" r="r" b="b"/>
              <a:pathLst>
                <a:path h="3362325">
                  <a:moveTo>
                    <a:pt x="0" y="0"/>
                  </a:moveTo>
                  <a:lnTo>
                    <a:pt x="0" y="3362236"/>
                  </a:lnTo>
                </a:path>
              </a:pathLst>
            </a:custGeom>
            <a:ln w="19050">
              <a:solidFill>
                <a:schemeClr val="tx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792973" y="735330"/>
              <a:ext cx="0" cy="3362325"/>
            </a:xfrm>
            <a:custGeom>
              <a:avLst/>
              <a:gdLst/>
              <a:ahLst/>
              <a:cxnLst/>
              <a:rect l="l" t="t" r="r" b="b"/>
              <a:pathLst>
                <a:path h="3362325">
                  <a:moveTo>
                    <a:pt x="0" y="0"/>
                  </a:moveTo>
                  <a:lnTo>
                    <a:pt x="0" y="3362236"/>
                  </a:lnTo>
                </a:path>
              </a:pathLst>
            </a:custGeom>
            <a:ln w="19050">
              <a:solidFill>
                <a:schemeClr val="tx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737853" y="747522"/>
              <a:ext cx="0" cy="3362325"/>
            </a:xfrm>
            <a:custGeom>
              <a:avLst/>
              <a:gdLst/>
              <a:ahLst/>
              <a:cxnLst/>
              <a:rect l="l" t="t" r="r" b="b"/>
              <a:pathLst>
                <a:path h="3362325">
                  <a:moveTo>
                    <a:pt x="0" y="0"/>
                  </a:moveTo>
                  <a:lnTo>
                    <a:pt x="0" y="3362236"/>
                  </a:lnTo>
                </a:path>
              </a:pathLst>
            </a:custGeom>
            <a:ln w="19050">
              <a:solidFill>
                <a:schemeClr val="tx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1364401" y="5167412"/>
            <a:ext cx="1882140" cy="672706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761981" marR="6773" indent="-745895">
              <a:spcBef>
                <a:spcPts val="127"/>
              </a:spcBef>
            </a:pPr>
            <a:r>
              <a:rPr sz="2133" spc="-7" dirty="0">
                <a:latin typeface="Calibri"/>
                <a:cs typeface="Calibri"/>
              </a:rPr>
              <a:t>Instruction</a:t>
            </a:r>
            <a:r>
              <a:rPr sz="2133" spc="-87" dirty="0">
                <a:latin typeface="Calibri"/>
                <a:cs typeface="Calibri"/>
              </a:rPr>
              <a:t> </a:t>
            </a:r>
            <a:r>
              <a:rPr sz="2133" spc="-27" dirty="0">
                <a:latin typeface="Calibri"/>
                <a:cs typeface="Calibri"/>
              </a:rPr>
              <a:t>Fetch </a:t>
            </a:r>
            <a:r>
              <a:rPr sz="2133" spc="-460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(IF)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5179999" y="6540142"/>
            <a:ext cx="1032087" cy="2334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47" dirty="0">
                <a:latin typeface="Trebuchet MS"/>
                <a:cs typeface="Trebuchet MS"/>
              </a:rPr>
              <a:t> </a:t>
            </a:r>
            <a:r>
              <a:rPr sz="1467" b="1" spc="-67" dirty="0">
                <a:latin typeface="Trebuchet MS"/>
                <a:cs typeface="Trebuchet MS"/>
              </a:rPr>
              <a:t>(36)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3888591" y="5147683"/>
            <a:ext cx="2164080" cy="1000937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 marR="6773" algn="ctr">
              <a:spcBef>
                <a:spcPts val="127"/>
              </a:spcBef>
            </a:pPr>
            <a:r>
              <a:rPr sz="2133" dirty="0">
                <a:latin typeface="Calibri"/>
                <a:cs typeface="Calibri"/>
              </a:rPr>
              <a:t>I</a:t>
            </a:r>
            <a:r>
              <a:rPr sz="2133" spc="-7" dirty="0">
                <a:latin typeface="Calibri"/>
                <a:cs typeface="Calibri"/>
              </a:rPr>
              <a:t>n</a:t>
            </a:r>
            <a:r>
              <a:rPr sz="2133" spc="-27" dirty="0">
                <a:latin typeface="Calibri"/>
                <a:cs typeface="Calibri"/>
              </a:rPr>
              <a:t>s</a:t>
            </a:r>
            <a:r>
              <a:rPr sz="2133" dirty="0">
                <a:latin typeface="Calibri"/>
                <a:cs typeface="Calibri"/>
              </a:rPr>
              <a:t>t</a:t>
            </a:r>
            <a:r>
              <a:rPr sz="2133" spc="-13" dirty="0">
                <a:latin typeface="Calibri"/>
                <a:cs typeface="Calibri"/>
              </a:rPr>
              <a:t>r</a:t>
            </a:r>
            <a:r>
              <a:rPr sz="2133" spc="-7" dirty="0">
                <a:latin typeface="Calibri"/>
                <a:cs typeface="Calibri"/>
              </a:rPr>
              <a:t>u</a:t>
            </a:r>
            <a:r>
              <a:rPr sz="2133" spc="-13" dirty="0">
                <a:latin typeface="Calibri"/>
                <a:cs typeface="Calibri"/>
              </a:rPr>
              <a:t>c</a:t>
            </a:r>
            <a:r>
              <a:rPr sz="2133" dirty="0">
                <a:latin typeface="Calibri"/>
                <a:cs typeface="Calibri"/>
              </a:rPr>
              <a:t>ti</a:t>
            </a:r>
            <a:r>
              <a:rPr sz="2133" spc="-13" dirty="0">
                <a:latin typeface="Calibri"/>
                <a:cs typeface="Calibri"/>
              </a:rPr>
              <a:t>o</a:t>
            </a:r>
            <a:r>
              <a:rPr sz="2133" spc="-7" dirty="0">
                <a:latin typeface="Calibri"/>
                <a:cs typeface="Calibri"/>
              </a:rPr>
              <a:t>nD</a:t>
            </a:r>
            <a:r>
              <a:rPr sz="2133" spc="-13" dirty="0">
                <a:latin typeface="Calibri"/>
                <a:cs typeface="Calibri"/>
              </a:rPr>
              <a:t>e</a:t>
            </a:r>
            <a:r>
              <a:rPr sz="2133" spc="-27" dirty="0">
                <a:latin typeface="Calibri"/>
                <a:cs typeface="Calibri"/>
              </a:rPr>
              <a:t>c</a:t>
            </a:r>
            <a:r>
              <a:rPr sz="2133" spc="-13" dirty="0">
                <a:latin typeface="Calibri"/>
                <a:cs typeface="Calibri"/>
              </a:rPr>
              <a:t>o</a:t>
            </a:r>
            <a:r>
              <a:rPr sz="2133" spc="-7" dirty="0">
                <a:latin typeface="Calibri"/>
                <a:cs typeface="Calibri"/>
              </a:rPr>
              <a:t>de/  </a:t>
            </a:r>
            <a:r>
              <a:rPr sz="2133" spc="-13" dirty="0">
                <a:latin typeface="Calibri"/>
                <a:cs typeface="Calibri"/>
              </a:rPr>
              <a:t>Register</a:t>
            </a:r>
            <a:r>
              <a:rPr sz="2133" spc="-7" dirty="0">
                <a:latin typeface="Calibri"/>
                <a:cs typeface="Calibri"/>
              </a:rPr>
              <a:t> </a:t>
            </a:r>
            <a:r>
              <a:rPr sz="2133" spc="-20" dirty="0">
                <a:latin typeface="Calibri"/>
                <a:cs typeface="Calibri"/>
              </a:rPr>
              <a:t>Read</a:t>
            </a:r>
            <a:endParaRPr sz="21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133" spc="-7" dirty="0">
                <a:latin typeface="Calibri"/>
                <a:cs typeface="Calibri"/>
              </a:rPr>
              <a:t>(ID)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6757358" y="5209841"/>
            <a:ext cx="1391920" cy="672706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477508" marR="6773" indent="-461422">
              <a:spcBef>
                <a:spcPts val="127"/>
              </a:spcBef>
            </a:pPr>
            <a:r>
              <a:rPr sz="2133" spc="-7" dirty="0">
                <a:latin typeface="Calibri"/>
                <a:cs typeface="Calibri"/>
              </a:rPr>
              <a:t>A</a:t>
            </a:r>
            <a:r>
              <a:rPr sz="2133" spc="-53" dirty="0">
                <a:latin typeface="Calibri"/>
                <a:cs typeface="Calibri"/>
              </a:rPr>
              <a:t>L</a:t>
            </a:r>
            <a:r>
              <a:rPr sz="2133" spc="-7" dirty="0">
                <a:latin typeface="Calibri"/>
                <a:cs typeface="Calibri"/>
              </a:rPr>
              <a:t>U</a:t>
            </a:r>
            <a:r>
              <a:rPr sz="2133" spc="7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E</a:t>
            </a:r>
            <a:r>
              <a:rPr sz="2133" spc="-53" dirty="0">
                <a:latin typeface="Calibri"/>
                <a:cs typeface="Calibri"/>
              </a:rPr>
              <a:t>x</a:t>
            </a:r>
            <a:r>
              <a:rPr sz="2133" spc="-13" dirty="0">
                <a:latin typeface="Calibri"/>
                <a:cs typeface="Calibri"/>
              </a:rPr>
              <a:t>ec</a:t>
            </a:r>
            <a:r>
              <a:rPr sz="2133" spc="-7" dirty="0">
                <a:latin typeface="Calibri"/>
                <a:cs typeface="Calibri"/>
              </a:rPr>
              <a:t>u</a:t>
            </a:r>
            <a:r>
              <a:rPr sz="2133" spc="-20" dirty="0">
                <a:latin typeface="Calibri"/>
                <a:cs typeface="Calibri"/>
              </a:rPr>
              <a:t>t</a:t>
            </a:r>
            <a:r>
              <a:rPr sz="2133" spc="-7" dirty="0">
                <a:latin typeface="Calibri"/>
                <a:cs typeface="Calibri"/>
              </a:rPr>
              <a:t>e  </a:t>
            </a:r>
            <a:r>
              <a:rPr sz="2133" spc="-13" dirty="0">
                <a:latin typeface="Calibri"/>
                <a:cs typeface="Calibri"/>
              </a:rPr>
              <a:t>(EX)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8655907" y="5224166"/>
            <a:ext cx="975360" cy="344475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7" dirty="0">
                <a:latin typeface="Calibri"/>
                <a:cs typeface="Calibri"/>
              </a:rPr>
              <a:t>M</a:t>
            </a:r>
            <a:r>
              <a:rPr sz="2133" spc="-13" dirty="0">
                <a:latin typeface="Calibri"/>
                <a:cs typeface="Calibri"/>
              </a:rPr>
              <a:t>emo</a:t>
            </a:r>
            <a:r>
              <a:rPr sz="2133" dirty="0">
                <a:latin typeface="Calibri"/>
                <a:cs typeface="Calibri"/>
              </a:rPr>
              <a:t>r</a:t>
            </a:r>
            <a:r>
              <a:rPr sz="2133" spc="-7" dirty="0">
                <a:latin typeface="Calibri"/>
                <a:cs typeface="Calibri"/>
              </a:rPr>
              <a:t>y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9759470" y="4020891"/>
            <a:ext cx="283796" cy="12217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52"/>
              </a:lnSpc>
            </a:pPr>
            <a:r>
              <a:rPr sz="2133" spc="-20" dirty="0">
                <a:latin typeface="Calibri"/>
                <a:cs typeface="Calibri"/>
              </a:rPr>
              <a:t>Write</a:t>
            </a:r>
            <a:r>
              <a:rPr sz="2133" spc="-93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Back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8761577" y="5554766"/>
            <a:ext cx="1496907" cy="672834"/>
          </a:xfrm>
          <a:prstGeom prst="rect">
            <a:avLst/>
          </a:prstGeom>
          <a:ln>
            <a:noFill/>
          </a:ln>
        </p:spPr>
        <p:txBody>
          <a:bodyPr vert="horz" wrap="square" lIns="0" tIns="31327" rIns="0" bIns="0" rtlCol="0">
            <a:spAutoFit/>
          </a:bodyPr>
          <a:lstStyle/>
          <a:p>
            <a:pPr marL="105831" marR="6773" indent="-89744">
              <a:lnSpc>
                <a:spcPts val="2519"/>
              </a:lnSpc>
              <a:spcBef>
                <a:spcPts val="247"/>
              </a:spcBef>
              <a:tabLst>
                <a:tab pos="930463" algn="l"/>
              </a:tabLst>
            </a:pPr>
            <a:r>
              <a:rPr sz="3200" spc="-9" baseline="1736" dirty="0">
                <a:latin typeface="Calibri"/>
                <a:cs typeface="Calibri"/>
              </a:rPr>
              <a:t>A</a:t>
            </a:r>
            <a:r>
              <a:rPr sz="3200" spc="-20" baseline="1736" dirty="0">
                <a:latin typeface="Calibri"/>
                <a:cs typeface="Calibri"/>
              </a:rPr>
              <a:t>cce</a:t>
            </a:r>
            <a:r>
              <a:rPr sz="3200" spc="-9" baseline="1736" dirty="0">
                <a:latin typeface="Calibri"/>
                <a:cs typeface="Calibri"/>
              </a:rPr>
              <a:t>ss</a:t>
            </a:r>
            <a:r>
              <a:rPr sz="3200" baseline="1736" dirty="0">
                <a:latin typeface="Calibri"/>
                <a:cs typeface="Calibri"/>
              </a:rPr>
              <a:t>	</a:t>
            </a:r>
            <a:r>
              <a:rPr sz="2133" spc="-13" dirty="0">
                <a:latin typeface="Calibri"/>
                <a:cs typeface="Calibri"/>
              </a:rPr>
              <a:t>(WB</a:t>
            </a:r>
            <a:r>
              <a:rPr sz="2133" spc="-7" dirty="0">
                <a:latin typeface="Calibri"/>
                <a:cs typeface="Calibri"/>
              </a:rPr>
              <a:t>)  (MA)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79" name="Slide Number Placeholder 178">
            <a:extLst>
              <a:ext uri="{FF2B5EF4-FFF2-40B4-BE49-F238E27FC236}">
                <a16:creationId xmlns:a16="http://schemas.microsoft.com/office/drawing/2014/main" id="{FB1EAF98-8B63-41C9-A52E-32C01669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7414" y="6364781"/>
            <a:ext cx="2743200" cy="365125"/>
          </a:xfrm>
          <a:ln>
            <a:noFill/>
          </a:ln>
        </p:spPr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43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5973" y="113053"/>
            <a:ext cx="7101581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Pipelined RV32I Datapath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2301368" y="1636689"/>
            <a:ext cx="614679" cy="1494367"/>
            <a:chOff x="3761994" y="1187958"/>
            <a:chExt cx="461009" cy="1120775"/>
          </a:xfrm>
          <a:noFill/>
        </p:grpSpPr>
        <p:sp>
          <p:nvSpPr>
            <p:cNvPr id="13" name="object 13"/>
            <p:cNvSpPr/>
            <p:nvPr/>
          </p:nvSpPr>
          <p:spPr>
            <a:xfrm>
              <a:off x="4034790" y="2295905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grpFill/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761994" y="1187958"/>
              <a:ext cx="271780" cy="471805"/>
            </a:xfrm>
            <a:custGeom>
              <a:avLst/>
              <a:gdLst/>
              <a:ahLst/>
              <a:cxnLst/>
              <a:rect l="l" t="t" r="r" b="b"/>
              <a:pathLst>
                <a:path w="271779" h="471805">
                  <a:moveTo>
                    <a:pt x="0" y="0"/>
                  </a:moveTo>
                  <a:lnTo>
                    <a:pt x="0" y="196342"/>
                  </a:lnTo>
                  <a:lnTo>
                    <a:pt x="54330" y="235610"/>
                  </a:lnTo>
                  <a:lnTo>
                    <a:pt x="0" y="274878"/>
                  </a:lnTo>
                  <a:lnTo>
                    <a:pt x="0" y="471208"/>
                  </a:lnTo>
                  <a:lnTo>
                    <a:pt x="271665" y="353415"/>
                  </a:lnTo>
                  <a:lnTo>
                    <a:pt x="271665" y="11780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12302" y="1628035"/>
            <a:ext cx="417407" cy="221365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+4</a:t>
            </a:r>
            <a:r>
              <a:rPr sz="1333" b="1" spc="40" dirty="0">
                <a:latin typeface="Calibri"/>
                <a:cs typeface="Calibri"/>
              </a:rPr>
              <a:t> </a:t>
            </a:r>
            <a:r>
              <a:rPr sz="1333" b="1" u="heavy" spc="-7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333" b="1" u="heavy" spc="133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01367" y="1636689"/>
            <a:ext cx="362373" cy="629073"/>
          </a:xfrm>
          <a:custGeom>
            <a:avLst/>
            <a:gdLst/>
            <a:ahLst/>
            <a:cxnLst/>
            <a:rect l="l" t="t" r="r" b="b"/>
            <a:pathLst>
              <a:path w="271779" h="471805">
                <a:moveTo>
                  <a:pt x="0" y="0"/>
                </a:moveTo>
                <a:lnTo>
                  <a:pt x="0" y="196342"/>
                </a:lnTo>
                <a:lnTo>
                  <a:pt x="54330" y="235610"/>
                </a:lnTo>
                <a:lnTo>
                  <a:pt x="0" y="274878"/>
                </a:lnTo>
                <a:lnTo>
                  <a:pt x="0" y="471208"/>
                </a:lnTo>
                <a:lnTo>
                  <a:pt x="271665" y="353415"/>
                </a:lnTo>
                <a:lnTo>
                  <a:pt x="271665" y="117805"/>
                </a:lnTo>
                <a:lnTo>
                  <a:pt x="0" y="0"/>
                </a:lnTo>
              </a:path>
            </a:pathLst>
          </a:custGeom>
          <a:ln w="381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2324708" y="1726047"/>
            <a:ext cx="31750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3433" y="3404849"/>
            <a:ext cx="226060" cy="221365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24813" y="2592744"/>
            <a:ext cx="1245447" cy="1371600"/>
            <a:chOff x="3104578" y="1905000"/>
            <a:chExt cx="934085" cy="1028700"/>
          </a:xfrm>
          <a:noFill/>
        </p:grpSpPr>
        <p:sp>
          <p:nvSpPr>
            <p:cNvPr id="20" name="object 20"/>
            <p:cNvSpPr/>
            <p:nvPr/>
          </p:nvSpPr>
          <p:spPr>
            <a:xfrm>
              <a:off x="3234690" y="2166365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grpFill/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61491" y="212826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440430" y="1924050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57912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579120" y="990600"/>
                  </a:lnTo>
                  <a:lnTo>
                    <a:pt x="57912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440430" y="1924050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118866" y="2431541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60"/>
                  </a:lnTo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095906" y="2749237"/>
            <a:ext cx="430107" cy="4393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R="76198" algn="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  <a:p>
            <a:pPr marR="6773" algn="r">
              <a:spcBef>
                <a:spcPts val="60"/>
              </a:spcBef>
            </a:pPr>
            <a:r>
              <a:rPr sz="1333" b="1" spc="-7" dirty="0">
                <a:latin typeface="Calibri"/>
                <a:cs typeface="Calibri"/>
              </a:rPr>
              <a:t>inst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82792" y="3591060"/>
            <a:ext cx="512233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3006" y="2806104"/>
            <a:ext cx="784860" cy="1371600"/>
            <a:chOff x="7888223" y="2065020"/>
            <a:chExt cx="588645" cy="1028700"/>
          </a:xfrm>
          <a:noFill/>
        </p:grpSpPr>
        <p:sp>
          <p:nvSpPr>
            <p:cNvPr id="28" name="object 28"/>
            <p:cNvSpPr/>
            <p:nvPr/>
          </p:nvSpPr>
          <p:spPr>
            <a:xfrm>
              <a:off x="7907273" y="2084070"/>
              <a:ext cx="550545" cy="990600"/>
            </a:xfrm>
            <a:custGeom>
              <a:avLst/>
              <a:gdLst/>
              <a:ahLst/>
              <a:cxnLst/>
              <a:rect l="l" t="t" r="r" b="b"/>
              <a:pathLst>
                <a:path w="550545" h="990600">
                  <a:moveTo>
                    <a:pt x="550164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550164" y="990600"/>
                  </a:lnTo>
                  <a:lnTo>
                    <a:pt x="550164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907273" y="2084070"/>
              <a:ext cx="550545" cy="990600"/>
            </a:xfrm>
            <a:custGeom>
              <a:avLst/>
              <a:gdLst/>
              <a:ahLst/>
              <a:cxnLst/>
              <a:rect l="l" t="t" r="r" b="b"/>
              <a:pathLst>
                <a:path w="550545" h="990600">
                  <a:moveTo>
                    <a:pt x="0" y="0"/>
                  </a:moveTo>
                  <a:lnTo>
                    <a:pt x="550164" y="0"/>
                  </a:lnTo>
                  <a:lnTo>
                    <a:pt x="550164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877758" y="3230369"/>
            <a:ext cx="36068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68736" y="3738853"/>
            <a:ext cx="580812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80286" y="2438312"/>
            <a:ext cx="343747" cy="882227"/>
            <a:chOff x="2996183" y="1789176"/>
            <a:chExt cx="257810" cy="661670"/>
          </a:xfrm>
          <a:noFill/>
        </p:grpSpPr>
        <p:sp>
          <p:nvSpPr>
            <p:cNvPr id="33" name="object 33"/>
            <p:cNvSpPr/>
            <p:nvPr/>
          </p:nvSpPr>
          <p:spPr>
            <a:xfrm>
              <a:off x="3015233" y="1808226"/>
              <a:ext cx="219710" cy="623570"/>
            </a:xfrm>
            <a:custGeom>
              <a:avLst/>
              <a:gdLst/>
              <a:ahLst/>
              <a:cxnLst/>
              <a:rect l="l" t="t" r="r" b="b"/>
              <a:pathLst>
                <a:path w="219710" h="623569">
                  <a:moveTo>
                    <a:pt x="219456" y="0"/>
                  </a:moveTo>
                  <a:lnTo>
                    <a:pt x="0" y="0"/>
                  </a:lnTo>
                  <a:lnTo>
                    <a:pt x="0" y="623315"/>
                  </a:lnTo>
                  <a:lnTo>
                    <a:pt x="219456" y="623315"/>
                  </a:lnTo>
                  <a:lnTo>
                    <a:pt x="219456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015233" y="1808226"/>
              <a:ext cx="219710" cy="623570"/>
            </a:xfrm>
            <a:custGeom>
              <a:avLst/>
              <a:gdLst/>
              <a:ahLst/>
              <a:cxnLst/>
              <a:rect l="l" t="t" r="r" b="b"/>
              <a:pathLst>
                <a:path w="219710" h="623569">
                  <a:moveTo>
                    <a:pt x="0" y="0"/>
                  </a:moveTo>
                  <a:lnTo>
                    <a:pt x="219456" y="0"/>
                  </a:lnTo>
                  <a:lnTo>
                    <a:pt x="219456" y="623315"/>
                  </a:lnTo>
                  <a:lnTo>
                    <a:pt x="0" y="6233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46136" y="2743385"/>
            <a:ext cx="192193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49714" y="2093692"/>
            <a:ext cx="948267" cy="1218353"/>
            <a:chOff x="3048254" y="1530710"/>
            <a:chExt cx="711200" cy="913765"/>
          </a:xfrm>
        </p:grpSpPr>
        <p:sp>
          <p:nvSpPr>
            <p:cNvPr id="37" name="object 37"/>
            <p:cNvSpPr/>
            <p:nvPr/>
          </p:nvSpPr>
          <p:spPr>
            <a:xfrm>
              <a:off x="3060954" y="2350767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300222" y="1562861"/>
              <a:ext cx="395605" cy="597535"/>
            </a:xfrm>
            <a:custGeom>
              <a:avLst/>
              <a:gdLst/>
              <a:ahLst/>
              <a:cxnLst/>
              <a:rect l="l" t="t" r="r" b="b"/>
              <a:pathLst>
                <a:path w="395604" h="597535">
                  <a:moveTo>
                    <a:pt x="2730" y="597407"/>
                  </a:moveTo>
                  <a:lnTo>
                    <a:pt x="0" y="8966"/>
                  </a:lnTo>
                  <a:lnTo>
                    <a:pt x="13652" y="0"/>
                  </a:lnTo>
                  <a:lnTo>
                    <a:pt x="395236" y="6146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682140" y="1530710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1231" y="0"/>
                  </a:moveTo>
                  <a:lnTo>
                    <a:pt x="0" y="76187"/>
                  </a:lnTo>
                  <a:lnTo>
                    <a:pt x="76809" y="39331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01872" y="2235335"/>
            <a:ext cx="364913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881757" y="2824391"/>
            <a:ext cx="4517813" cy="1023620"/>
            <a:chOff x="4197286" y="2078735"/>
            <a:chExt cx="3388360" cy="767715"/>
          </a:xfrm>
        </p:grpSpPr>
        <p:sp>
          <p:nvSpPr>
            <p:cNvPr id="42" name="object 42"/>
            <p:cNvSpPr/>
            <p:nvPr/>
          </p:nvSpPr>
          <p:spPr>
            <a:xfrm>
              <a:off x="4211573" y="2295905"/>
              <a:ext cx="721995" cy="0"/>
            </a:xfrm>
            <a:custGeom>
              <a:avLst/>
              <a:gdLst/>
              <a:ahLst/>
              <a:cxnLst/>
              <a:rect l="l" t="t" r="r" b="b"/>
              <a:pathLst>
                <a:path w="721995">
                  <a:moveTo>
                    <a:pt x="0" y="0"/>
                  </a:moveTo>
                  <a:lnTo>
                    <a:pt x="721588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918882" y="22530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363973" y="2465069"/>
              <a:ext cx="574040" cy="0"/>
            </a:xfrm>
            <a:custGeom>
              <a:avLst/>
              <a:gdLst/>
              <a:ahLst/>
              <a:cxnLst/>
              <a:rect l="l" t="t" r="r" b="b"/>
              <a:pathLst>
                <a:path w="574039">
                  <a:moveTo>
                    <a:pt x="0" y="0"/>
                  </a:moveTo>
                  <a:lnTo>
                    <a:pt x="573951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923636" y="24222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7235189" y="2097785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979715" y="3053000"/>
            <a:ext cx="355600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44746" y="3975462"/>
            <a:ext cx="226060" cy="221365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977768" y="2063407"/>
            <a:ext cx="1170940" cy="1920240"/>
          </a:xfrm>
          <a:custGeom>
            <a:avLst/>
            <a:gdLst/>
            <a:ahLst/>
            <a:cxnLst/>
            <a:rect l="l" t="t" r="r" b="b"/>
            <a:pathLst>
              <a:path w="878204" h="1440180">
                <a:moveTo>
                  <a:pt x="0" y="0"/>
                </a:moveTo>
                <a:lnTo>
                  <a:pt x="877824" y="0"/>
                </a:lnTo>
                <a:lnTo>
                  <a:pt x="87782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 txBox="1"/>
          <p:nvPr/>
        </p:nvSpPr>
        <p:spPr>
          <a:xfrm>
            <a:off x="4073984" y="3690320"/>
            <a:ext cx="537633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225165" y="1406309"/>
            <a:ext cx="6061287" cy="2804160"/>
            <a:chOff x="4454842" y="1015174"/>
            <a:chExt cx="4545965" cy="2103120"/>
          </a:xfrm>
        </p:grpSpPr>
        <p:sp>
          <p:nvSpPr>
            <p:cNvPr id="52" name="object 52"/>
            <p:cNvSpPr/>
            <p:nvPr/>
          </p:nvSpPr>
          <p:spPr>
            <a:xfrm>
              <a:off x="5895593" y="2241041"/>
              <a:ext cx="259715" cy="0"/>
            </a:xfrm>
            <a:custGeom>
              <a:avLst/>
              <a:gdLst/>
              <a:ahLst/>
              <a:cxnLst/>
              <a:rect l="l" t="t" r="r" b="b"/>
              <a:pathLst>
                <a:path w="259714">
                  <a:moveTo>
                    <a:pt x="0" y="0"/>
                  </a:moveTo>
                  <a:lnTo>
                    <a:pt x="259219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142113" y="22029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8981694" y="1049273"/>
              <a:ext cx="5080" cy="922019"/>
            </a:xfrm>
            <a:custGeom>
              <a:avLst/>
              <a:gdLst/>
              <a:ahLst/>
              <a:cxnLst/>
              <a:rect l="l" t="t" r="r" b="b"/>
              <a:pathLst>
                <a:path w="5079" h="922019">
                  <a:moveTo>
                    <a:pt x="4572" y="0"/>
                  </a:moveTo>
                  <a:lnTo>
                    <a:pt x="0" y="922019"/>
                  </a:lnTo>
                </a:path>
              </a:pathLst>
            </a:custGeom>
            <a:ln w="2857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482845" y="1029461"/>
              <a:ext cx="4498975" cy="6350"/>
            </a:xfrm>
            <a:custGeom>
              <a:avLst/>
              <a:gdLst/>
              <a:ahLst/>
              <a:cxnLst/>
              <a:rect l="l" t="t" r="r" b="b"/>
              <a:pathLst>
                <a:path w="4498975" h="6350">
                  <a:moveTo>
                    <a:pt x="0" y="0"/>
                  </a:moveTo>
                  <a:lnTo>
                    <a:pt x="4498848" y="6096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469129" y="1032509"/>
              <a:ext cx="6350" cy="730250"/>
            </a:xfrm>
            <a:custGeom>
              <a:avLst/>
              <a:gdLst/>
              <a:ahLst/>
              <a:cxnLst/>
              <a:rect l="l" t="t" r="r" b="b"/>
              <a:pathLst>
                <a:path w="6350" h="730250">
                  <a:moveTo>
                    <a:pt x="0" y="0"/>
                  </a:moveTo>
                  <a:lnTo>
                    <a:pt x="6096" y="729996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4482845" y="1774697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>
                  <a:moveTo>
                    <a:pt x="0" y="0"/>
                  </a:moveTo>
                  <a:lnTo>
                    <a:pt x="463194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933347" y="173660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590793" y="2862831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633465" y="296189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997746" y="2852429"/>
            <a:ext cx="482600" cy="622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31724" y="2949406"/>
            <a:ext cx="46736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31725" y="3341363"/>
            <a:ext cx="45974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993531" y="2685291"/>
            <a:ext cx="486833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997747" y="2269891"/>
            <a:ext cx="471593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131265" y="3395637"/>
            <a:ext cx="1650153" cy="650240"/>
            <a:chOff x="5884417" y="2507170"/>
            <a:chExt cx="1237615" cy="487680"/>
          </a:xfrm>
        </p:grpSpPr>
        <p:sp>
          <p:nvSpPr>
            <p:cNvPr id="67" name="object 67"/>
            <p:cNvSpPr/>
            <p:nvPr/>
          </p:nvSpPr>
          <p:spPr>
            <a:xfrm>
              <a:off x="5897117" y="2593085"/>
              <a:ext cx="259715" cy="0"/>
            </a:xfrm>
            <a:custGeom>
              <a:avLst/>
              <a:gdLst/>
              <a:ahLst/>
              <a:cxnLst/>
              <a:rect l="l" t="t" r="r" b="b"/>
              <a:pathLst>
                <a:path w="259714">
                  <a:moveTo>
                    <a:pt x="0" y="0"/>
                  </a:moveTo>
                  <a:lnTo>
                    <a:pt x="259219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6143637" y="25549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6933437" y="2521457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5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536568" y="3430598"/>
            <a:ext cx="132080" cy="485475"/>
          </a:xfrm>
          <a:prstGeom prst="rect">
            <a:avLst/>
          </a:prstGeom>
          <a:ln>
            <a:noFill/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 dirty="0">
              <a:latin typeface="Calibri"/>
              <a:cs typeface="Calibri"/>
            </a:endParaRPr>
          </a:p>
          <a:p>
            <a:pPr marL="38944">
              <a:spcBef>
                <a:spcPts val="873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 dirty="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645277" y="3632107"/>
            <a:ext cx="1291167" cy="1413087"/>
            <a:chOff x="6269926" y="2684522"/>
            <a:chExt cx="968375" cy="1059815"/>
          </a:xfrm>
        </p:grpSpPr>
        <p:sp>
          <p:nvSpPr>
            <p:cNvPr id="72" name="object 72"/>
            <p:cNvSpPr/>
            <p:nvPr/>
          </p:nvSpPr>
          <p:spPr>
            <a:xfrm>
              <a:off x="6825234" y="2865881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6862813" y="28230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6811518" y="2879597"/>
              <a:ext cx="1905" cy="609600"/>
            </a:xfrm>
            <a:custGeom>
              <a:avLst/>
              <a:gdLst/>
              <a:ahLst/>
              <a:cxnLst/>
              <a:rect l="l" t="t" r="r" b="b"/>
              <a:pathLst>
                <a:path w="1904" h="609600">
                  <a:moveTo>
                    <a:pt x="0" y="0"/>
                  </a:moveTo>
                  <a:lnTo>
                    <a:pt x="1524" y="60960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130034" y="272262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7161916" y="268452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284214" y="3205733"/>
              <a:ext cx="325120" cy="524510"/>
            </a:xfrm>
            <a:custGeom>
              <a:avLst/>
              <a:gdLst/>
              <a:ahLst/>
              <a:cxnLst/>
              <a:rect l="l" t="t" r="r" b="b"/>
              <a:pathLst>
                <a:path w="325120" h="524510">
                  <a:moveTo>
                    <a:pt x="0" y="0"/>
                  </a:moveTo>
                  <a:lnTo>
                    <a:pt x="324612" y="99517"/>
                  </a:lnTo>
                  <a:lnTo>
                    <a:pt x="324612" y="424738"/>
                  </a:lnTo>
                  <a:lnTo>
                    <a:pt x="0" y="52425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5645082" y="4295543"/>
            <a:ext cx="1565487" cy="619892"/>
          </a:xfrm>
          <a:prstGeom prst="rect">
            <a:avLst/>
          </a:prstGeom>
          <a:ln>
            <a:noFill/>
          </a:ln>
        </p:spPr>
        <p:txBody>
          <a:bodyPr vert="horz" wrap="square" lIns="0" tIns="90593" rIns="0" bIns="0" rtlCol="0">
            <a:spAutoFit/>
          </a:bodyPr>
          <a:lstStyle/>
          <a:p>
            <a:pPr marL="50799">
              <a:spcBef>
                <a:spcPts val="713"/>
              </a:spcBef>
              <a:tabLst>
                <a:tab pos="725575" algn="l"/>
              </a:tabLst>
            </a:pPr>
            <a:r>
              <a:rPr sz="2200" b="1" spc="40" baseline="-20202" dirty="0">
                <a:latin typeface="Calibri"/>
                <a:cs typeface="Calibri"/>
              </a:rPr>
              <a:t>Imm.</a:t>
            </a:r>
            <a:r>
              <a:rPr sz="2200" b="1" u="heavy" spc="40" baseline="-20202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	</a:t>
            </a:r>
            <a:r>
              <a:rPr sz="1333" b="1" spc="-7" dirty="0">
                <a:latin typeface="Calibri"/>
                <a:cs typeface="Calibri"/>
              </a:rPr>
              <a:t>Imm[31:0]</a:t>
            </a:r>
            <a:endParaRPr sz="1333">
              <a:latin typeface="Calibri"/>
              <a:cs typeface="Calibri"/>
            </a:endParaRPr>
          </a:p>
          <a:p>
            <a:pPr marL="50799">
              <a:spcBef>
                <a:spcPts val="587"/>
              </a:spcBef>
            </a:pP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3066668" y="2076870"/>
            <a:ext cx="6058747" cy="3053927"/>
            <a:chOff x="4335970" y="1518094"/>
            <a:chExt cx="4544060" cy="2290445"/>
          </a:xfrm>
        </p:grpSpPr>
        <p:sp>
          <p:nvSpPr>
            <p:cNvPr id="80" name="object 80"/>
            <p:cNvSpPr/>
            <p:nvPr/>
          </p:nvSpPr>
          <p:spPr>
            <a:xfrm>
              <a:off x="4350258" y="3793998"/>
              <a:ext cx="3267075" cy="0"/>
            </a:xfrm>
            <a:custGeom>
              <a:avLst/>
              <a:gdLst/>
              <a:ahLst/>
              <a:cxnLst/>
              <a:rect l="l" t="t" r="r" b="b"/>
              <a:pathLst>
                <a:path w="3267075">
                  <a:moveTo>
                    <a:pt x="0" y="0"/>
                  </a:moveTo>
                  <a:lnTo>
                    <a:pt x="3266503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8817102" y="1960626"/>
              <a:ext cx="47625" cy="1905"/>
            </a:xfrm>
            <a:custGeom>
              <a:avLst/>
              <a:gdLst/>
              <a:ahLst/>
              <a:cxnLst/>
              <a:rect l="l" t="t" r="r" b="b"/>
              <a:pathLst>
                <a:path w="47625" h="1905">
                  <a:moveTo>
                    <a:pt x="-14287" y="762"/>
                  </a:moveTo>
                  <a:lnTo>
                    <a:pt x="61531" y="762"/>
                  </a:lnTo>
                </a:path>
              </a:pathLst>
            </a:custGeom>
            <a:ln w="300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8629648" y="1532382"/>
              <a:ext cx="181610" cy="779145"/>
            </a:xfrm>
            <a:custGeom>
              <a:avLst/>
              <a:gdLst/>
              <a:ahLst/>
              <a:cxnLst/>
              <a:rect l="l" t="t" r="r" b="b"/>
              <a:pathLst>
                <a:path w="181609" h="779144">
                  <a:moveTo>
                    <a:pt x="0" y="0"/>
                  </a:moveTo>
                  <a:lnTo>
                    <a:pt x="181356" y="113728"/>
                  </a:lnTo>
                  <a:lnTo>
                    <a:pt x="181356" y="665035"/>
                  </a:lnTo>
                  <a:lnTo>
                    <a:pt x="0" y="778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8047074" y="2921711"/>
            <a:ext cx="45974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816013" y="2822095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816013" y="2526610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665085" y="1164502"/>
            <a:ext cx="1128607" cy="2210647"/>
            <a:chOff x="7784782" y="833818"/>
            <a:chExt cx="846455" cy="1657985"/>
          </a:xfrm>
        </p:grpSpPr>
        <p:sp>
          <p:nvSpPr>
            <p:cNvPr id="87" name="object 87"/>
            <p:cNvSpPr/>
            <p:nvPr/>
          </p:nvSpPr>
          <p:spPr>
            <a:xfrm>
              <a:off x="8474201" y="2166366"/>
              <a:ext cx="85725" cy="2540"/>
            </a:xfrm>
            <a:custGeom>
              <a:avLst/>
              <a:gdLst/>
              <a:ahLst/>
              <a:cxnLst/>
              <a:rect l="l" t="t" r="r" b="b"/>
              <a:pathLst>
                <a:path w="85725" h="2539">
                  <a:moveTo>
                    <a:pt x="-14287" y="1244"/>
                  </a:moveTo>
                  <a:lnTo>
                    <a:pt x="99847" y="1244"/>
                  </a:lnTo>
                </a:path>
              </a:pathLst>
            </a:custGeom>
            <a:ln w="3106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8544233" y="2125593"/>
              <a:ext cx="86995" cy="85725"/>
            </a:xfrm>
            <a:custGeom>
              <a:avLst/>
              <a:gdLst/>
              <a:ahLst/>
              <a:cxnLst/>
              <a:rect l="l" t="t" r="r" b="b"/>
              <a:pathLst>
                <a:path w="86995" h="85725">
                  <a:moveTo>
                    <a:pt x="2501" y="0"/>
                  </a:moveTo>
                  <a:lnTo>
                    <a:pt x="0" y="85686"/>
                  </a:lnTo>
                  <a:lnTo>
                    <a:pt x="86944" y="4533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7799069" y="848105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24" y="1629156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7806689" y="1921002"/>
              <a:ext cx="741045" cy="1905"/>
            </a:xfrm>
            <a:custGeom>
              <a:avLst/>
              <a:gdLst/>
              <a:ahLst/>
              <a:cxnLst/>
              <a:rect l="l" t="t" r="r" b="b"/>
              <a:pathLst>
                <a:path w="741045" h="1905">
                  <a:moveTo>
                    <a:pt x="0" y="0"/>
                  </a:moveTo>
                  <a:lnTo>
                    <a:pt x="740854" y="1384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8533174" y="1879498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165" y="0"/>
                  </a:moveTo>
                  <a:lnTo>
                    <a:pt x="0" y="85725"/>
                  </a:lnTo>
                  <a:lnTo>
                    <a:pt x="85813" y="43027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8426076" y="4133663"/>
            <a:ext cx="226060" cy="221365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 dirty="0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6504812" y="2686470"/>
            <a:ext cx="1943947" cy="1651847"/>
            <a:chOff x="6914578" y="1975294"/>
            <a:chExt cx="1457960" cy="1238885"/>
          </a:xfrm>
        </p:grpSpPr>
        <p:sp>
          <p:nvSpPr>
            <p:cNvPr id="94" name="object 94"/>
            <p:cNvSpPr/>
            <p:nvPr/>
          </p:nvSpPr>
          <p:spPr>
            <a:xfrm>
              <a:off x="8276082" y="2981702"/>
              <a:ext cx="83820" cy="80645"/>
            </a:xfrm>
            <a:custGeom>
              <a:avLst/>
              <a:gdLst/>
              <a:ahLst/>
              <a:cxnLst/>
              <a:rect l="l" t="t" r="r" b="b"/>
              <a:pathLst>
                <a:path w="83820" h="80644">
                  <a:moveTo>
                    <a:pt x="0" y="80619"/>
                  </a:moveTo>
                  <a:lnTo>
                    <a:pt x="41795" y="0"/>
                  </a:lnTo>
                  <a:lnTo>
                    <a:pt x="83604" y="8061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8326374" y="3057906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6928866" y="1989582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6545421" y="3025295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545421" y="2729810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574157" y="2781974"/>
            <a:ext cx="1362287" cy="962660"/>
            <a:chOff x="6216586" y="2046922"/>
            <a:chExt cx="1021715" cy="721995"/>
          </a:xfrm>
        </p:grpSpPr>
        <p:sp>
          <p:nvSpPr>
            <p:cNvPr id="100" name="object 100"/>
            <p:cNvSpPr/>
            <p:nvPr/>
          </p:nvSpPr>
          <p:spPr>
            <a:xfrm>
              <a:off x="7130033" y="2241042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161916" y="22029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30873" y="2061210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5612126" y="3039948"/>
            <a:ext cx="551179" cy="448841"/>
          </a:xfrm>
          <a:prstGeom prst="rect">
            <a:avLst/>
          </a:prstGeom>
          <a:ln>
            <a:noFill/>
          </a:ln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916812" y="1849369"/>
            <a:ext cx="6922347" cy="2421467"/>
            <a:chOff x="2723578" y="1347469"/>
            <a:chExt cx="5191760" cy="1816100"/>
          </a:xfrm>
        </p:grpSpPr>
        <p:sp>
          <p:nvSpPr>
            <p:cNvPr id="105" name="object 105"/>
            <p:cNvSpPr/>
            <p:nvPr/>
          </p:nvSpPr>
          <p:spPr>
            <a:xfrm>
              <a:off x="6096762" y="2594609"/>
              <a:ext cx="3175" cy="527685"/>
            </a:xfrm>
            <a:custGeom>
              <a:avLst/>
              <a:gdLst/>
              <a:ahLst/>
              <a:cxnLst/>
              <a:rect l="l" t="t" r="r" b="b"/>
              <a:pathLst>
                <a:path w="3175" h="527685">
                  <a:moveTo>
                    <a:pt x="3048" y="0"/>
                  </a:moveTo>
                  <a:lnTo>
                    <a:pt x="0" y="527304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098286" y="3132581"/>
              <a:ext cx="1666239" cy="18415"/>
            </a:xfrm>
            <a:custGeom>
              <a:avLst/>
              <a:gdLst/>
              <a:ahLst/>
              <a:cxnLst/>
              <a:rect l="l" t="t" r="r" b="b"/>
              <a:pathLst>
                <a:path w="1666240" h="18414">
                  <a:moveTo>
                    <a:pt x="0" y="0"/>
                  </a:moveTo>
                  <a:lnTo>
                    <a:pt x="1665732" y="1828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767066" y="2862833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774686" y="2850641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>
                  <a:moveTo>
                    <a:pt x="0" y="0"/>
                  </a:moveTo>
                  <a:lnTo>
                    <a:pt x="76542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838535" y="28125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582662" y="2487930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7909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807869" y="244982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099810" y="1852421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104381" y="1849373"/>
              <a:ext cx="617220" cy="1905"/>
            </a:xfrm>
            <a:custGeom>
              <a:avLst/>
              <a:gdLst/>
              <a:ahLst/>
              <a:cxnLst/>
              <a:rect l="l" t="t" r="r" b="b"/>
              <a:pathLst>
                <a:path w="617220" h="1905">
                  <a:moveTo>
                    <a:pt x="0" y="1524"/>
                  </a:moveTo>
                  <a:lnTo>
                    <a:pt x="61722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726174" y="2341625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859656" y="22987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26174" y="1858518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825233" y="2111501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862813" y="206864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825233" y="1381505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732269" y="2615945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865752" y="257308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730745" y="2620517"/>
              <a:ext cx="1905" cy="492759"/>
            </a:xfrm>
            <a:custGeom>
              <a:avLst/>
              <a:gdLst/>
              <a:ahLst/>
              <a:cxnLst/>
              <a:rect l="l" t="t" r="r" b="b"/>
              <a:pathLst>
                <a:path w="1904" h="492760">
                  <a:moveTo>
                    <a:pt x="0" y="0"/>
                  </a:moveTo>
                  <a:lnTo>
                    <a:pt x="1524" y="492252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339590" y="1360169"/>
              <a:ext cx="3325495" cy="1905"/>
            </a:xfrm>
            <a:custGeom>
              <a:avLst/>
              <a:gdLst/>
              <a:ahLst/>
              <a:cxnLst/>
              <a:rect l="l" t="t" r="r" b="b"/>
              <a:pathLst>
                <a:path w="3325495" h="1905">
                  <a:moveTo>
                    <a:pt x="0" y="1524"/>
                  </a:moveTo>
                  <a:lnTo>
                    <a:pt x="332536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333494" y="1367789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315462" y="1770125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6" name="object 1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2327" y="2644330"/>
              <a:ext cx="180163" cy="252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7" name="object 127"/>
            <p:cNvSpPr/>
            <p:nvPr/>
          </p:nvSpPr>
          <p:spPr>
            <a:xfrm>
              <a:off x="2737866" y="1882901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8527831" y="3112811"/>
            <a:ext cx="395393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952880" y="2625835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942200" y="2887945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457581" y="1156373"/>
            <a:ext cx="8379460" cy="1913467"/>
            <a:chOff x="2379154" y="827722"/>
            <a:chExt cx="6284595" cy="1435100"/>
          </a:xfrm>
        </p:grpSpPr>
        <p:sp>
          <p:nvSpPr>
            <p:cNvPr id="132" name="object 132"/>
            <p:cNvSpPr/>
            <p:nvPr/>
          </p:nvSpPr>
          <p:spPr>
            <a:xfrm>
              <a:off x="2541270" y="20170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674752" y="19741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538222" y="925830"/>
              <a:ext cx="10795" cy="1087120"/>
            </a:xfrm>
            <a:custGeom>
              <a:avLst/>
              <a:gdLst/>
              <a:ahLst/>
              <a:cxnLst/>
              <a:rect l="l" t="t" r="r" b="b"/>
              <a:pathLst>
                <a:path w="10794" h="1087120">
                  <a:moveTo>
                    <a:pt x="10668" y="0"/>
                  </a:moveTo>
                  <a:lnTo>
                    <a:pt x="0" y="1086612"/>
                  </a:lnTo>
                </a:path>
              </a:pathLst>
            </a:custGeom>
            <a:ln w="2857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416302" y="2219706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662430" y="21768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916174" y="2113026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953753" y="20701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130802" y="925830"/>
              <a:ext cx="0" cy="416559"/>
            </a:xfrm>
            <a:custGeom>
              <a:avLst/>
              <a:gdLst/>
              <a:ahLst/>
              <a:cxnLst/>
              <a:rect l="l" t="t" r="r" b="b"/>
              <a:pathLst>
                <a:path h="416559">
                  <a:moveTo>
                    <a:pt x="0" y="0"/>
                  </a:moveTo>
                  <a:lnTo>
                    <a:pt x="0" y="416052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040886" y="1343406"/>
              <a:ext cx="90170" cy="1905"/>
            </a:xfrm>
            <a:custGeom>
              <a:avLst/>
              <a:gdLst/>
              <a:ahLst/>
              <a:cxnLst/>
              <a:rect l="l" t="t" r="r" b="b"/>
              <a:pathLst>
                <a:path w="90170" h="1905">
                  <a:moveTo>
                    <a:pt x="-14287" y="762"/>
                  </a:moveTo>
                  <a:lnTo>
                    <a:pt x="104203" y="762"/>
                  </a:lnTo>
                </a:path>
              </a:pathLst>
            </a:custGeom>
            <a:ln w="300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394966" y="842010"/>
              <a:ext cx="5402580" cy="3175"/>
            </a:xfrm>
            <a:custGeom>
              <a:avLst/>
              <a:gdLst/>
              <a:ahLst/>
              <a:cxnLst/>
              <a:rect l="l" t="t" r="r" b="b"/>
              <a:pathLst>
                <a:path w="5402580" h="3175">
                  <a:moveTo>
                    <a:pt x="0" y="3048"/>
                  </a:moveTo>
                  <a:lnTo>
                    <a:pt x="5402580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393442" y="851154"/>
              <a:ext cx="1905" cy="1365885"/>
            </a:xfrm>
            <a:custGeom>
              <a:avLst/>
              <a:gdLst/>
              <a:ahLst/>
              <a:cxnLst/>
              <a:rect l="l" t="t" r="r" b="b"/>
              <a:pathLst>
                <a:path w="1905" h="1365885">
                  <a:moveTo>
                    <a:pt x="1524" y="0"/>
                  </a:moveTo>
                  <a:lnTo>
                    <a:pt x="0" y="1365504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448294" y="1688833"/>
              <a:ext cx="143510" cy="5715"/>
            </a:xfrm>
            <a:custGeom>
              <a:avLst/>
              <a:gdLst/>
              <a:ahLst/>
              <a:cxnLst/>
              <a:rect l="l" t="t" r="r" b="b"/>
              <a:pathLst>
                <a:path w="143509" h="5714">
                  <a:moveTo>
                    <a:pt x="-14287" y="2546"/>
                  </a:moveTo>
                  <a:lnTo>
                    <a:pt x="157784" y="2546"/>
                  </a:lnTo>
                </a:path>
              </a:pathLst>
            </a:custGeom>
            <a:ln w="33667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575978" y="1646509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48" y="85674"/>
                  </a:lnTo>
                  <a:lnTo>
                    <a:pt x="87198" y="3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436101" y="1320546"/>
              <a:ext cx="1905" cy="363220"/>
            </a:xfrm>
            <a:custGeom>
              <a:avLst/>
              <a:gdLst/>
              <a:ahLst/>
              <a:cxnLst/>
              <a:rect l="l" t="t" r="r" b="b"/>
              <a:pathLst>
                <a:path w="1904" h="363219">
                  <a:moveTo>
                    <a:pt x="0" y="0"/>
                  </a:moveTo>
                  <a:lnTo>
                    <a:pt x="1524" y="362712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1599967" y="2932918"/>
            <a:ext cx="196427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8802352" y="2170858"/>
            <a:ext cx="109220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662813" y="1268133"/>
            <a:ext cx="7779173" cy="4155440"/>
            <a:chOff x="2533078" y="911542"/>
            <a:chExt cx="5834380" cy="3116580"/>
          </a:xfrm>
        </p:grpSpPr>
        <p:sp>
          <p:nvSpPr>
            <p:cNvPr id="149" name="object 149"/>
            <p:cNvSpPr/>
            <p:nvPr/>
          </p:nvSpPr>
          <p:spPr>
            <a:xfrm>
              <a:off x="2547366" y="925830"/>
              <a:ext cx="1571625" cy="3175"/>
            </a:xfrm>
            <a:custGeom>
              <a:avLst/>
              <a:gdLst/>
              <a:ahLst/>
              <a:cxnLst/>
              <a:rect l="l" t="t" r="r" b="b"/>
              <a:pathLst>
                <a:path w="1571625" h="3175">
                  <a:moveTo>
                    <a:pt x="1571244" y="304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0" name="object 1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088" y="1562100"/>
              <a:ext cx="99059" cy="422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</p:pic>
        <p:sp>
          <p:nvSpPr>
            <p:cNvPr id="151" name="object 151"/>
            <p:cNvSpPr/>
            <p:nvPr/>
          </p:nvSpPr>
          <p:spPr>
            <a:xfrm>
              <a:off x="4158233" y="1925570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2" name="object 1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4611" y="2077211"/>
              <a:ext cx="100583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3" name="object 153"/>
            <p:cNvSpPr/>
            <p:nvPr/>
          </p:nvSpPr>
          <p:spPr>
            <a:xfrm>
              <a:off x="4159758" y="2440682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4" name="object 1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1888" y="1978151"/>
              <a:ext cx="99059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5" name="object 155"/>
            <p:cNvSpPr/>
            <p:nvPr/>
          </p:nvSpPr>
          <p:spPr>
            <a:xfrm>
              <a:off x="5987033" y="2341622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6" name="object 1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8839" y="2417063"/>
              <a:ext cx="100583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7" name="object 157"/>
            <p:cNvSpPr/>
            <p:nvPr/>
          </p:nvSpPr>
          <p:spPr>
            <a:xfrm>
              <a:off x="5983986" y="2782063"/>
              <a:ext cx="50800" cy="33020"/>
            </a:xfrm>
            <a:custGeom>
              <a:avLst/>
              <a:gdLst/>
              <a:ahLst/>
              <a:cxnLst/>
              <a:rect l="l" t="t" r="r" b="b"/>
              <a:pathLst>
                <a:path w="50800" h="33019">
                  <a:moveTo>
                    <a:pt x="0" y="32842"/>
                  </a:moveTo>
                  <a:lnTo>
                    <a:pt x="25374" y="0"/>
                  </a:lnTo>
                  <a:lnTo>
                    <a:pt x="50761" y="32842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8" name="object 1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2744" y="1187195"/>
              <a:ext cx="100583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9" name="object 159"/>
            <p:cNvSpPr/>
            <p:nvPr/>
          </p:nvSpPr>
          <p:spPr>
            <a:xfrm>
              <a:off x="5977889" y="1550666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0" name="object 1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7692" y="3604259"/>
              <a:ext cx="99059" cy="423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1" name="object 161"/>
            <p:cNvSpPr/>
            <p:nvPr/>
          </p:nvSpPr>
          <p:spPr>
            <a:xfrm>
              <a:off x="5941313" y="3969254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76437" y="1139190"/>
              <a:ext cx="271780" cy="407670"/>
            </a:xfrm>
            <a:custGeom>
              <a:avLst/>
              <a:gdLst/>
              <a:ahLst/>
              <a:cxnLst/>
              <a:rect l="l" t="t" r="r" b="b"/>
              <a:pathLst>
                <a:path w="271779" h="407669">
                  <a:moveTo>
                    <a:pt x="0" y="0"/>
                  </a:moveTo>
                  <a:lnTo>
                    <a:pt x="0" y="169735"/>
                  </a:lnTo>
                  <a:lnTo>
                    <a:pt x="54330" y="203682"/>
                  </a:lnTo>
                  <a:lnTo>
                    <a:pt x="0" y="237629"/>
                  </a:lnTo>
                  <a:lnTo>
                    <a:pt x="0" y="407365"/>
                  </a:lnTo>
                  <a:lnTo>
                    <a:pt x="271665" y="305523"/>
                  </a:lnTo>
                  <a:lnTo>
                    <a:pt x="271665" y="101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076437" y="1139190"/>
              <a:ext cx="271780" cy="407670"/>
            </a:xfrm>
            <a:custGeom>
              <a:avLst/>
              <a:gdLst/>
              <a:ahLst/>
              <a:cxnLst/>
              <a:rect l="l" t="t" r="r" b="b"/>
              <a:pathLst>
                <a:path w="271779" h="407669">
                  <a:moveTo>
                    <a:pt x="0" y="0"/>
                  </a:moveTo>
                  <a:lnTo>
                    <a:pt x="0" y="169735"/>
                  </a:lnTo>
                  <a:lnTo>
                    <a:pt x="54330" y="203682"/>
                  </a:lnTo>
                  <a:lnTo>
                    <a:pt x="0" y="237629"/>
                  </a:lnTo>
                  <a:lnTo>
                    <a:pt x="0" y="407365"/>
                  </a:lnTo>
                  <a:lnTo>
                    <a:pt x="271665" y="305523"/>
                  </a:lnTo>
                  <a:lnTo>
                    <a:pt x="271665" y="101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4" name="object 164"/>
          <p:cNvSpPr txBox="1"/>
          <p:nvPr/>
        </p:nvSpPr>
        <p:spPr>
          <a:xfrm>
            <a:off x="7674076" y="1556152"/>
            <a:ext cx="754380" cy="2214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50799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+4</a:t>
            </a:r>
            <a:r>
              <a:rPr sz="1333" b="1" u="heavy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   </a:t>
            </a:r>
            <a:r>
              <a:rPr sz="1333" b="1" spc="47" dirty="0">
                <a:latin typeface="Calibri"/>
                <a:cs typeface="Calibri"/>
              </a:rPr>
              <a:t> </a:t>
            </a:r>
            <a:r>
              <a:rPr sz="2000" b="1" spc="-9" baseline="-19444" dirty="0">
                <a:latin typeface="Calibri"/>
                <a:cs typeface="Calibri"/>
              </a:rPr>
              <a:t>Add</a:t>
            </a:r>
            <a:endParaRPr sz="2000" baseline="-19444" dirty="0">
              <a:latin typeface="Calibri"/>
              <a:cs typeface="Calibri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2877874" y="1068214"/>
            <a:ext cx="6510020" cy="4515272"/>
            <a:chOff x="4189857" y="744093"/>
            <a:chExt cx="4882515" cy="3386454"/>
          </a:xfrm>
        </p:grpSpPr>
        <p:pic>
          <p:nvPicPr>
            <p:cNvPr id="166" name="object 1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7431" y="1202435"/>
              <a:ext cx="100583" cy="423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7" name="object 167"/>
            <p:cNvSpPr/>
            <p:nvPr/>
          </p:nvSpPr>
          <p:spPr>
            <a:xfrm>
              <a:off x="7672578" y="1567430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8" name="object 1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5907" y="2260091"/>
              <a:ext cx="100583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9" name="object 169"/>
            <p:cNvSpPr/>
            <p:nvPr/>
          </p:nvSpPr>
          <p:spPr>
            <a:xfrm>
              <a:off x="7671053" y="2623562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0" name="object 1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6764" y="2947416"/>
              <a:ext cx="99059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1" name="object 171"/>
            <p:cNvSpPr/>
            <p:nvPr/>
          </p:nvSpPr>
          <p:spPr>
            <a:xfrm>
              <a:off x="7661910" y="3310886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2" name="object 1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6764" y="3625595"/>
              <a:ext cx="99059" cy="423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object 173"/>
            <p:cNvSpPr/>
            <p:nvPr/>
          </p:nvSpPr>
          <p:spPr>
            <a:xfrm>
              <a:off x="7661910" y="3990590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753350" y="1407413"/>
              <a:ext cx="323215" cy="5080"/>
            </a:xfrm>
            <a:custGeom>
              <a:avLst/>
              <a:gdLst/>
              <a:ahLst/>
              <a:cxnLst/>
              <a:rect l="l" t="t" r="r" b="b"/>
              <a:pathLst>
                <a:path w="323215" h="5080">
                  <a:moveTo>
                    <a:pt x="0" y="0"/>
                  </a:moveTo>
                  <a:lnTo>
                    <a:pt x="323088" y="457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361426" y="1315973"/>
              <a:ext cx="74930" cy="0"/>
            </a:xfrm>
            <a:custGeom>
              <a:avLst/>
              <a:gdLst/>
              <a:ahLst/>
              <a:cxnLst/>
              <a:rect l="l" t="t" r="r" b="b"/>
              <a:pathLst>
                <a:path w="74929">
                  <a:moveTo>
                    <a:pt x="0" y="0"/>
                  </a:moveTo>
                  <a:lnTo>
                    <a:pt x="74676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6" name="object 1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5296" y="1746504"/>
              <a:ext cx="150685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7" name="object 177"/>
            <p:cNvSpPr/>
            <p:nvPr/>
          </p:nvSpPr>
          <p:spPr>
            <a:xfrm>
              <a:off x="8870441" y="2111498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8" name="object 1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476" y="3660647"/>
              <a:ext cx="100583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9" name="object 179"/>
            <p:cNvSpPr/>
            <p:nvPr/>
          </p:nvSpPr>
          <p:spPr>
            <a:xfrm>
              <a:off x="8786622" y="4024118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739634" y="3801618"/>
              <a:ext cx="1038225" cy="7620"/>
            </a:xfrm>
            <a:custGeom>
              <a:avLst/>
              <a:gdLst/>
              <a:ahLst/>
              <a:cxnLst/>
              <a:rect l="l" t="t" r="r" b="b"/>
              <a:pathLst>
                <a:path w="1038225" h="7620">
                  <a:moveTo>
                    <a:pt x="0" y="0"/>
                  </a:moveTo>
                  <a:lnTo>
                    <a:pt x="1037844" y="761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408170" y="2056637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640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946521" y="201377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403598" y="938022"/>
              <a:ext cx="6350" cy="1118870"/>
            </a:xfrm>
            <a:custGeom>
              <a:avLst/>
              <a:gdLst/>
              <a:ahLst/>
              <a:cxnLst/>
              <a:rect l="l" t="t" r="r" b="b"/>
              <a:pathLst>
                <a:path w="6350" h="1118870">
                  <a:moveTo>
                    <a:pt x="0" y="0"/>
                  </a:moveTo>
                  <a:lnTo>
                    <a:pt x="6096" y="1118616"/>
                  </a:lnTo>
                </a:path>
              </a:pathLst>
            </a:custGeom>
            <a:ln w="2857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403598" y="938022"/>
              <a:ext cx="4638040" cy="1905"/>
            </a:xfrm>
            <a:custGeom>
              <a:avLst/>
              <a:gdLst/>
              <a:ahLst/>
              <a:cxnLst/>
              <a:rect l="l" t="t" r="r" b="b"/>
              <a:pathLst>
                <a:path w="4638040" h="1905">
                  <a:moveTo>
                    <a:pt x="0" y="1524"/>
                  </a:moveTo>
                  <a:lnTo>
                    <a:pt x="4637532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056370" y="939546"/>
              <a:ext cx="1905" cy="2870200"/>
            </a:xfrm>
            <a:custGeom>
              <a:avLst/>
              <a:gdLst/>
              <a:ahLst/>
              <a:cxnLst/>
              <a:rect l="l" t="t" r="r" b="b"/>
              <a:pathLst>
                <a:path w="1904" h="2870200">
                  <a:moveTo>
                    <a:pt x="1524" y="0"/>
                  </a:moveTo>
                  <a:lnTo>
                    <a:pt x="0" y="2869692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861297" y="3812285"/>
              <a:ext cx="177165" cy="3175"/>
            </a:xfrm>
            <a:custGeom>
              <a:avLst/>
              <a:gdLst/>
              <a:ahLst/>
              <a:cxnLst/>
              <a:rect l="l" t="t" r="r" b="b"/>
              <a:pathLst>
                <a:path w="177165" h="3175">
                  <a:moveTo>
                    <a:pt x="-12700" y="1524"/>
                  </a:moveTo>
                  <a:lnTo>
                    <a:pt x="189484" y="1524"/>
                  </a:lnTo>
                </a:path>
              </a:pathLst>
            </a:custGeom>
            <a:ln w="28447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199382" y="753618"/>
              <a:ext cx="0" cy="3362325"/>
            </a:xfrm>
            <a:custGeom>
              <a:avLst/>
              <a:gdLst/>
              <a:ahLst/>
              <a:cxnLst/>
              <a:rect l="l" t="t" r="r" b="b"/>
              <a:pathLst>
                <a:path h="3362325">
                  <a:moveTo>
                    <a:pt x="0" y="0"/>
                  </a:moveTo>
                  <a:lnTo>
                    <a:pt x="0" y="3362236"/>
                  </a:lnTo>
                </a:path>
              </a:pathLst>
            </a:custGeom>
            <a:ln w="19050">
              <a:solidFill>
                <a:schemeClr val="tx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996177" y="758190"/>
              <a:ext cx="0" cy="3362325"/>
            </a:xfrm>
            <a:custGeom>
              <a:avLst/>
              <a:gdLst/>
              <a:ahLst/>
              <a:cxnLst/>
              <a:rect l="l" t="t" r="r" b="b"/>
              <a:pathLst>
                <a:path h="3362325">
                  <a:moveTo>
                    <a:pt x="0" y="0"/>
                  </a:moveTo>
                  <a:lnTo>
                    <a:pt x="0" y="3362236"/>
                  </a:lnTo>
                </a:path>
              </a:pathLst>
            </a:custGeom>
            <a:ln w="19050">
              <a:solidFill>
                <a:schemeClr val="tx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7690866" y="809244"/>
              <a:ext cx="1140460" cy="3300729"/>
            </a:xfrm>
            <a:custGeom>
              <a:avLst/>
              <a:gdLst/>
              <a:ahLst/>
              <a:cxnLst/>
              <a:rect l="l" t="t" r="r" b="b"/>
              <a:pathLst>
                <a:path w="1140459" h="3300729">
                  <a:moveTo>
                    <a:pt x="0" y="0"/>
                  </a:moveTo>
                  <a:lnTo>
                    <a:pt x="0" y="3288322"/>
                  </a:lnTo>
                </a:path>
                <a:path w="1140459" h="3300729">
                  <a:moveTo>
                    <a:pt x="1139952" y="0"/>
                  </a:moveTo>
                  <a:lnTo>
                    <a:pt x="1139952" y="3300514"/>
                  </a:lnTo>
                </a:path>
              </a:pathLst>
            </a:custGeom>
            <a:ln w="19050">
              <a:solidFill>
                <a:schemeClr val="tx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0" name="object 190"/>
          <p:cNvSpPr txBox="1"/>
          <p:nvPr/>
        </p:nvSpPr>
        <p:spPr>
          <a:xfrm>
            <a:off x="9104098" y="3531162"/>
            <a:ext cx="283796" cy="1221740"/>
          </a:xfrm>
          <a:prstGeom prst="rect">
            <a:avLst/>
          </a:prstGeom>
          <a:ln>
            <a:noFill/>
          </a:ln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52"/>
              </a:lnSpc>
            </a:pPr>
            <a:r>
              <a:rPr sz="2133" spc="-20" dirty="0">
                <a:latin typeface="Calibri"/>
                <a:cs typeface="Calibri"/>
              </a:rPr>
              <a:t>Write</a:t>
            </a:r>
            <a:r>
              <a:rPr sz="2133" spc="-93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Back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2598000" y="5597190"/>
            <a:ext cx="3000587" cy="304421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446805" algn="l"/>
              </a:tabLst>
            </a:pPr>
            <a:r>
              <a:rPr sz="1867" spc="-13" dirty="0">
                <a:latin typeface="Calibri"/>
                <a:cs typeface="Calibri"/>
              </a:rPr>
              <a:t>I</a:t>
            </a:r>
            <a:r>
              <a:rPr sz="1867" spc="-60" dirty="0">
                <a:latin typeface="Calibri"/>
                <a:cs typeface="Calibri"/>
              </a:rPr>
              <a:t>F</a:t>
            </a:r>
            <a:r>
              <a:rPr sz="1867" spc="-7" dirty="0">
                <a:latin typeface="Calibri"/>
                <a:cs typeface="Calibri"/>
              </a:rPr>
              <a:t>/</a:t>
            </a:r>
            <a:r>
              <a:rPr sz="1867" spc="-13" dirty="0">
                <a:latin typeface="Calibri"/>
                <a:cs typeface="Calibri"/>
              </a:rPr>
              <a:t>I</a:t>
            </a:r>
            <a:r>
              <a:rPr sz="1867" dirty="0">
                <a:latin typeface="Calibri"/>
                <a:cs typeface="Calibri"/>
              </a:rPr>
              <a:t>D	</a:t>
            </a:r>
            <a:r>
              <a:rPr sz="2800" spc="-20" baseline="1984" dirty="0">
                <a:latin typeface="Calibri"/>
                <a:cs typeface="Calibri"/>
              </a:rPr>
              <a:t>I</a:t>
            </a:r>
            <a:r>
              <a:rPr sz="2800" baseline="1984" dirty="0">
                <a:latin typeface="Calibri"/>
                <a:cs typeface="Calibri"/>
              </a:rPr>
              <a:t>D</a:t>
            </a:r>
            <a:r>
              <a:rPr sz="2800" spc="-9" baseline="1984" dirty="0">
                <a:latin typeface="Calibri"/>
                <a:cs typeface="Calibri"/>
              </a:rPr>
              <a:t>/E</a:t>
            </a:r>
            <a:r>
              <a:rPr sz="2800" baseline="1984" dirty="0">
                <a:latin typeface="Calibri"/>
                <a:cs typeface="Calibri"/>
              </a:rPr>
              <a:t>X</a:t>
            </a:r>
            <a:endParaRPr sz="2800" baseline="1984">
              <a:latin typeface="Calibri"/>
              <a:cs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7175999" y="5627146"/>
            <a:ext cx="706120" cy="304421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Calibri"/>
                <a:cs typeface="Calibri"/>
              </a:rPr>
              <a:t>E</a:t>
            </a:r>
            <a:r>
              <a:rPr sz="1867" dirty="0">
                <a:latin typeface="Calibri"/>
                <a:cs typeface="Calibri"/>
              </a:rPr>
              <a:t>X</a:t>
            </a:r>
            <a:r>
              <a:rPr sz="1867" spc="-7" dirty="0">
                <a:latin typeface="Calibri"/>
                <a:cs typeface="Calibri"/>
              </a:rPr>
              <a:t>/M</a:t>
            </a:r>
            <a:r>
              <a:rPr sz="1867" dirty="0">
                <a:latin typeface="Calibri"/>
                <a:cs typeface="Calibri"/>
              </a:rPr>
              <a:t>A</a:t>
            </a:r>
          </a:p>
        </p:txBody>
      </p:sp>
      <p:sp>
        <p:nvSpPr>
          <p:cNvPr id="193" name="object 193"/>
          <p:cNvSpPr txBox="1"/>
          <p:nvPr/>
        </p:nvSpPr>
        <p:spPr>
          <a:xfrm>
            <a:off x="8540175" y="5646402"/>
            <a:ext cx="807720" cy="304421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Calibri"/>
                <a:cs typeface="Calibri"/>
              </a:rPr>
              <a:t>MA/WB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7689374" y="113806"/>
            <a:ext cx="3537373" cy="879921"/>
          </a:xfrm>
          <a:prstGeom prst="rect">
            <a:avLst/>
          </a:prstGeom>
          <a:ln>
            <a:noFill/>
          </a:ln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i="1" dirty="0">
                <a:latin typeface="Arial"/>
                <a:cs typeface="Arial"/>
              </a:rPr>
              <a:t>Recalculate </a:t>
            </a:r>
            <a:r>
              <a:rPr sz="1867" i="1" spc="-7" dirty="0">
                <a:latin typeface="Arial"/>
                <a:cs typeface="Arial"/>
              </a:rPr>
              <a:t>PC+4 </a:t>
            </a:r>
            <a:r>
              <a:rPr sz="1867" i="1" dirty="0">
                <a:latin typeface="Arial"/>
                <a:cs typeface="Arial"/>
              </a:rPr>
              <a:t>in M stage to </a:t>
            </a:r>
            <a:r>
              <a:rPr sz="1867" i="1" spc="7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avoid</a:t>
            </a:r>
            <a:r>
              <a:rPr sz="1867" i="1" spc="-5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sending</a:t>
            </a:r>
            <a:r>
              <a:rPr sz="1867" i="1" spc="-47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both</a:t>
            </a:r>
            <a:r>
              <a:rPr sz="1867" i="1" spc="-53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PC</a:t>
            </a:r>
            <a:r>
              <a:rPr sz="1867" i="1" spc="-7" dirty="0">
                <a:latin typeface="Arial"/>
                <a:cs typeface="Arial"/>
              </a:rPr>
              <a:t> and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PC+4 </a:t>
            </a:r>
            <a:r>
              <a:rPr sz="1867" i="1" spc="-500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down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pipeline</a:t>
            </a:r>
            <a:endParaRPr sz="1867" dirty="0">
              <a:latin typeface="Arial"/>
              <a:cs typeface="Arial"/>
            </a:endParaRPr>
          </a:p>
        </p:txBody>
      </p:sp>
      <p:grpSp>
        <p:nvGrpSpPr>
          <p:cNvPr id="196" name="object 196"/>
          <p:cNvGrpSpPr/>
          <p:nvPr/>
        </p:nvGrpSpPr>
        <p:grpSpPr>
          <a:xfrm>
            <a:off x="5477381" y="1090158"/>
            <a:ext cx="2948694" cy="4005164"/>
            <a:chOff x="6144005" y="778060"/>
            <a:chExt cx="2211521" cy="3003873"/>
          </a:xfrm>
        </p:grpSpPr>
        <p:sp>
          <p:nvSpPr>
            <p:cNvPr id="197" name="object 197"/>
            <p:cNvSpPr/>
            <p:nvPr/>
          </p:nvSpPr>
          <p:spPr>
            <a:xfrm flipH="1">
              <a:off x="8200898" y="778060"/>
              <a:ext cx="154628" cy="384116"/>
            </a:xfrm>
            <a:custGeom>
              <a:avLst/>
              <a:gdLst/>
              <a:ahLst/>
              <a:cxnLst/>
              <a:rect l="l" t="t" r="r" b="b"/>
              <a:pathLst>
                <a:path w="657859" h="559435">
                  <a:moveTo>
                    <a:pt x="0" y="0"/>
                  </a:moveTo>
                  <a:lnTo>
                    <a:pt x="657644" y="559282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113838" y="1078795"/>
              <a:ext cx="86995" cy="83820"/>
            </a:xfrm>
            <a:custGeom>
              <a:avLst/>
              <a:gdLst/>
              <a:ahLst/>
              <a:cxnLst/>
              <a:rect l="l" t="t" r="r" b="b"/>
              <a:pathLst>
                <a:path w="86995" h="83819">
                  <a:moveTo>
                    <a:pt x="57594" y="0"/>
                  </a:moveTo>
                  <a:lnTo>
                    <a:pt x="86842" y="83223"/>
                  </a:lnTo>
                  <a:lnTo>
                    <a:pt x="0" y="67716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147053" y="3461765"/>
              <a:ext cx="137160" cy="0"/>
            </a:xfrm>
            <a:custGeom>
              <a:avLst/>
              <a:gdLst/>
              <a:ahLst/>
              <a:cxnLst/>
              <a:rect l="l" t="t" r="r" b="b"/>
              <a:pathLst>
                <a:path w="137160">
                  <a:moveTo>
                    <a:pt x="0" y="0"/>
                  </a:moveTo>
                  <a:lnTo>
                    <a:pt x="13716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144005" y="3458718"/>
              <a:ext cx="1905" cy="323215"/>
            </a:xfrm>
            <a:custGeom>
              <a:avLst/>
              <a:gdLst/>
              <a:ahLst/>
              <a:cxnLst/>
              <a:rect l="l" t="t" r="r" b="b"/>
              <a:pathLst>
                <a:path w="1904" h="323214">
                  <a:moveTo>
                    <a:pt x="1524" y="3230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1" name="object 201"/>
          <p:cNvSpPr txBox="1"/>
          <p:nvPr/>
        </p:nvSpPr>
        <p:spPr>
          <a:xfrm>
            <a:off x="2397633" y="6018317"/>
            <a:ext cx="5385647" cy="591743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Must pipeline instruction along </a:t>
            </a:r>
            <a:r>
              <a:rPr sz="1867" i="1" dirty="0">
                <a:latin typeface="Arial"/>
                <a:cs typeface="Arial"/>
              </a:rPr>
              <a:t>with </a:t>
            </a:r>
            <a:r>
              <a:rPr sz="1867" i="1" spc="-7" dirty="0">
                <a:latin typeface="Arial"/>
                <a:cs typeface="Arial"/>
              </a:rPr>
              <a:t>data, </a:t>
            </a:r>
            <a:r>
              <a:rPr sz="1867" i="1" dirty="0">
                <a:latin typeface="Arial"/>
                <a:cs typeface="Arial"/>
              </a:rPr>
              <a:t>so control </a:t>
            </a:r>
            <a:r>
              <a:rPr sz="1867" i="1" spc="-500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operates</a:t>
            </a:r>
            <a:r>
              <a:rPr sz="1867" i="1" spc="-73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correctly</a:t>
            </a:r>
            <a:r>
              <a:rPr sz="1867" i="1" spc="-67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in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each</a:t>
            </a:r>
            <a:r>
              <a:rPr sz="1867" i="1" spc="-27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stage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02" name="object 202"/>
          <p:cNvGrpSpPr/>
          <p:nvPr/>
        </p:nvGrpSpPr>
        <p:grpSpPr>
          <a:xfrm>
            <a:off x="4619370" y="5350584"/>
            <a:ext cx="4350172" cy="799253"/>
            <a:chOff x="5500496" y="3973380"/>
            <a:chExt cx="3262629" cy="599440"/>
          </a:xfrm>
        </p:grpSpPr>
        <p:sp>
          <p:nvSpPr>
            <p:cNvPr id="203" name="object 203"/>
            <p:cNvSpPr/>
            <p:nvPr/>
          </p:nvSpPr>
          <p:spPr>
            <a:xfrm>
              <a:off x="5510021" y="4027623"/>
              <a:ext cx="494030" cy="446405"/>
            </a:xfrm>
            <a:custGeom>
              <a:avLst/>
              <a:gdLst/>
              <a:ahLst/>
              <a:cxnLst/>
              <a:rect l="l" t="t" r="r" b="b"/>
              <a:pathLst>
                <a:path w="494029" h="446404">
                  <a:moveTo>
                    <a:pt x="0" y="445935"/>
                  </a:moveTo>
                  <a:lnTo>
                    <a:pt x="493547" y="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917233" y="4027616"/>
              <a:ext cx="86360" cy="84455"/>
            </a:xfrm>
            <a:custGeom>
              <a:avLst/>
              <a:gdLst/>
              <a:ahLst/>
              <a:cxnLst/>
              <a:rect l="l" t="t" r="r" b="b"/>
              <a:pathLst>
                <a:path w="86360" h="84454">
                  <a:moveTo>
                    <a:pt x="59601" y="84074"/>
                  </a:moveTo>
                  <a:lnTo>
                    <a:pt x="86334" y="0"/>
                  </a:lnTo>
                  <a:lnTo>
                    <a:pt x="0" y="1811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930389" y="3982905"/>
              <a:ext cx="667385" cy="560705"/>
            </a:xfrm>
            <a:custGeom>
              <a:avLst/>
              <a:gdLst/>
              <a:ahLst/>
              <a:cxnLst/>
              <a:rect l="l" t="t" r="r" b="b"/>
              <a:pathLst>
                <a:path w="667384" h="560704">
                  <a:moveTo>
                    <a:pt x="0" y="560438"/>
                  </a:moveTo>
                  <a:lnTo>
                    <a:pt x="667296" y="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510754" y="3982911"/>
              <a:ext cx="86995" cy="83185"/>
            </a:xfrm>
            <a:custGeom>
              <a:avLst/>
              <a:gdLst/>
              <a:ahLst/>
              <a:cxnLst/>
              <a:rect l="l" t="t" r="r" b="b"/>
              <a:pathLst>
                <a:path w="86995" h="83185">
                  <a:moveTo>
                    <a:pt x="57175" y="83045"/>
                  </a:moveTo>
                  <a:lnTo>
                    <a:pt x="86931" y="0"/>
                  </a:lnTo>
                  <a:lnTo>
                    <a:pt x="0" y="14973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195565" y="4083011"/>
              <a:ext cx="1557655" cy="480059"/>
            </a:xfrm>
            <a:custGeom>
              <a:avLst/>
              <a:gdLst/>
              <a:ahLst/>
              <a:cxnLst/>
              <a:rect l="l" t="t" r="r" b="b"/>
              <a:pathLst>
                <a:path w="1557654" h="480060">
                  <a:moveTo>
                    <a:pt x="0" y="479780"/>
                  </a:moveTo>
                  <a:lnTo>
                    <a:pt x="1557464" y="0"/>
                  </a:lnTo>
                </a:path>
              </a:pathLst>
            </a:custGeom>
            <a:ln w="1904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667121" y="4062967"/>
              <a:ext cx="86360" cy="85090"/>
            </a:xfrm>
            <a:custGeom>
              <a:avLst/>
              <a:gdLst/>
              <a:ahLst/>
              <a:cxnLst/>
              <a:rect l="l" t="t" r="r" b="b"/>
              <a:pathLst>
                <a:path w="86359" h="85089">
                  <a:moveTo>
                    <a:pt x="26174" y="84962"/>
                  </a:moveTo>
                  <a:lnTo>
                    <a:pt x="85902" y="20053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9" name="object 209"/>
          <p:cNvSpPr txBox="1"/>
          <p:nvPr/>
        </p:nvSpPr>
        <p:spPr>
          <a:xfrm>
            <a:off x="2654713" y="1804612"/>
            <a:ext cx="463973" cy="305276"/>
          </a:xfrm>
          <a:prstGeom prst="rect">
            <a:avLst/>
          </a:prstGeom>
          <a:ln>
            <a:noFill/>
          </a:ln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1867" dirty="0">
                <a:latin typeface="Calibri"/>
                <a:cs typeface="Calibri"/>
              </a:rPr>
              <a:t>pc</a:t>
            </a:r>
            <a:r>
              <a:rPr baseline="-21604" dirty="0">
                <a:latin typeface="Calibri"/>
                <a:cs typeface="Calibri"/>
              </a:rPr>
              <a:t>ID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4416002" y="6646918"/>
            <a:ext cx="972820" cy="2334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67" dirty="0">
                <a:latin typeface="Trebuchet MS"/>
                <a:cs typeface="Trebuchet MS"/>
              </a:rPr>
              <a:t> </a:t>
            </a:r>
            <a:r>
              <a:rPr sz="1467" b="1" spc="-60" dirty="0">
                <a:latin typeface="Trebuchet MS"/>
                <a:cs typeface="Trebuchet MS"/>
              </a:rPr>
              <a:t>(37)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2640777" y="3323521"/>
            <a:ext cx="382693" cy="304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Calibri"/>
                <a:cs typeface="Calibri"/>
              </a:rPr>
              <a:t>i</a:t>
            </a:r>
            <a:r>
              <a:rPr sz="1867" spc="-13" dirty="0">
                <a:latin typeface="Calibri"/>
                <a:cs typeface="Calibri"/>
              </a:rPr>
              <a:t>nst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3023555" y="3477679"/>
            <a:ext cx="168485" cy="2077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1200" spc="20" dirty="0">
                <a:latin typeface="Calibri"/>
                <a:cs typeface="Calibri"/>
              </a:rPr>
              <a:t>iD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5355114" y="1498259"/>
            <a:ext cx="485140" cy="305276"/>
          </a:xfrm>
          <a:prstGeom prst="rect">
            <a:avLst/>
          </a:prstGeom>
          <a:ln>
            <a:noFill/>
          </a:ln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1867" dirty="0">
                <a:latin typeface="Calibri"/>
                <a:cs typeface="Calibri"/>
              </a:rPr>
              <a:t>pc</a:t>
            </a:r>
            <a:r>
              <a:rPr baseline="-21604" dirty="0">
                <a:latin typeface="Calibri"/>
                <a:cs typeface="Calibri"/>
              </a:rPr>
              <a:t>EX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5320094" y="2207488"/>
            <a:ext cx="327660" cy="3052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33" dirty="0">
                <a:latin typeface="Calibri"/>
                <a:cs typeface="Calibri"/>
              </a:rPr>
              <a:t>r</a:t>
            </a:r>
            <a:r>
              <a:rPr sz="1867" dirty="0">
                <a:latin typeface="Calibri"/>
                <a:cs typeface="Calibri"/>
              </a:rPr>
              <a:t>s1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5612702" y="2343632"/>
            <a:ext cx="193887" cy="2077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1200" spc="13" dirty="0">
                <a:latin typeface="Calibri"/>
                <a:cs typeface="Calibri"/>
              </a:rPr>
              <a:t>EX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5378024" y="3879172"/>
            <a:ext cx="553720" cy="304421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dirty="0">
                <a:latin typeface="Calibri"/>
                <a:cs typeface="Calibri"/>
              </a:rPr>
              <a:t>rs2</a:t>
            </a:r>
            <a:r>
              <a:rPr baseline="-21604" dirty="0">
                <a:latin typeface="Calibri"/>
                <a:cs typeface="Calibri"/>
              </a:rPr>
              <a:t>EX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5424151" y="5119941"/>
            <a:ext cx="610445" cy="304421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dirty="0">
                <a:latin typeface="Calibri"/>
                <a:cs typeface="Calibri"/>
              </a:rPr>
              <a:t>inst</a:t>
            </a:r>
            <a:r>
              <a:rPr baseline="-21604" dirty="0">
                <a:latin typeface="Calibri"/>
                <a:cs typeface="Calibri"/>
              </a:rPr>
              <a:t>EX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7595611" y="5102274"/>
            <a:ext cx="679873" cy="304421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Calibri"/>
                <a:cs typeface="Calibri"/>
              </a:rPr>
              <a:t>inst</a:t>
            </a:r>
            <a:r>
              <a:rPr spc="9" baseline="-21604" dirty="0">
                <a:latin typeface="Calibri"/>
                <a:cs typeface="Calibri"/>
              </a:rPr>
              <a:t>MA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7579524" y="4225020"/>
            <a:ext cx="623145" cy="304421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Calibri"/>
                <a:cs typeface="Calibri"/>
              </a:rPr>
              <a:t>rs2</a:t>
            </a:r>
            <a:r>
              <a:rPr spc="9" baseline="-21604" dirty="0">
                <a:latin typeface="Calibri"/>
                <a:cs typeface="Calibri"/>
              </a:rPr>
              <a:t>MA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7653305" y="1846132"/>
            <a:ext cx="676487" cy="713892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103291" marR="40639" indent="-53339">
              <a:lnSpc>
                <a:spcPct val="125899"/>
              </a:lnSpc>
              <a:spcBef>
                <a:spcPts val="133"/>
              </a:spcBef>
            </a:pPr>
            <a:r>
              <a:rPr sz="1867" spc="7" dirty="0">
                <a:latin typeface="Calibri"/>
                <a:cs typeface="Calibri"/>
              </a:rPr>
              <a:t>pc</a:t>
            </a:r>
            <a:r>
              <a:rPr spc="9" baseline="-21604" dirty="0">
                <a:latin typeface="Calibri"/>
                <a:cs typeface="Calibri"/>
              </a:rPr>
              <a:t>MA </a:t>
            </a:r>
            <a:r>
              <a:rPr spc="20" baseline="-21604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al</a:t>
            </a:r>
            <a:r>
              <a:rPr sz="1867" spc="-13" dirty="0">
                <a:latin typeface="Calibri"/>
                <a:cs typeface="Calibri"/>
              </a:rPr>
              <a:t>u</a:t>
            </a:r>
            <a:r>
              <a:rPr spc="49" baseline="-21604" dirty="0">
                <a:latin typeface="Calibri"/>
                <a:cs typeface="Calibri"/>
              </a:rPr>
              <a:t>MA</a:t>
            </a:r>
            <a:endParaRPr baseline="-21604" dirty="0">
              <a:latin typeface="Calibri"/>
              <a:cs typeface="Calibri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9163662" y="5118720"/>
            <a:ext cx="245965" cy="609600"/>
          </a:xfrm>
          <a:prstGeom prst="rect">
            <a:avLst/>
          </a:prstGeom>
          <a:ln>
            <a:noFill/>
          </a:ln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1913"/>
              </a:lnSpc>
            </a:pPr>
            <a:r>
              <a:rPr sz="1867" dirty="0">
                <a:latin typeface="Calibri"/>
                <a:cs typeface="Calibri"/>
              </a:rPr>
              <a:t>i</a:t>
            </a:r>
            <a:r>
              <a:rPr sz="1867" spc="-13" dirty="0">
                <a:latin typeface="Calibri"/>
                <a:cs typeface="Calibri"/>
              </a:rPr>
              <a:t>ns</a:t>
            </a:r>
            <a:r>
              <a:rPr sz="1867" spc="-7" dirty="0">
                <a:latin typeface="Calibri"/>
                <a:cs typeface="Calibri"/>
              </a:rPr>
              <a:t>t</a:t>
            </a:r>
            <a:r>
              <a:rPr spc="-9" baseline="-21604" dirty="0">
                <a:latin typeface="Calibri"/>
                <a:cs typeface="Calibri"/>
              </a:rPr>
              <a:t>WB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22" name="Slide Number Placeholder 221">
            <a:extLst>
              <a:ext uri="{FF2B5EF4-FFF2-40B4-BE49-F238E27FC236}">
                <a16:creationId xmlns:a16="http://schemas.microsoft.com/office/drawing/2014/main" id="{81C8337E-A1C5-4181-81F8-11802002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659" y="6314188"/>
            <a:ext cx="2743200" cy="365125"/>
          </a:xfrm>
          <a:ln>
            <a:noFill/>
          </a:ln>
        </p:spPr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9" y="6480047"/>
            <a:ext cx="1078991" cy="3779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1118" y="128764"/>
            <a:ext cx="9456806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53" dirty="0">
                <a:solidFill>
                  <a:schemeClr val="bg1"/>
                </a:solidFill>
              </a:rPr>
              <a:t>P</a:t>
            </a:r>
            <a:r>
              <a:rPr spc="-7" dirty="0">
                <a:solidFill>
                  <a:schemeClr val="bg1"/>
                </a:solidFill>
              </a:rPr>
              <a:t>i</a:t>
            </a:r>
            <a:r>
              <a:rPr spc="100" dirty="0">
                <a:solidFill>
                  <a:schemeClr val="bg1"/>
                </a:solidFill>
              </a:rPr>
              <a:t>p</a:t>
            </a:r>
            <a:r>
              <a:rPr spc="113" dirty="0">
                <a:solidFill>
                  <a:schemeClr val="bg1"/>
                </a:solidFill>
              </a:rPr>
              <a:t>e</a:t>
            </a:r>
            <a:r>
              <a:rPr spc="-60" dirty="0">
                <a:solidFill>
                  <a:schemeClr val="bg1"/>
                </a:solidFill>
              </a:rPr>
              <a:t>l</a:t>
            </a:r>
            <a:r>
              <a:rPr spc="33" dirty="0">
                <a:solidFill>
                  <a:schemeClr val="bg1"/>
                </a:solidFill>
              </a:rPr>
              <a:t>i</a:t>
            </a:r>
            <a:r>
              <a:rPr spc="87" dirty="0">
                <a:solidFill>
                  <a:schemeClr val="bg1"/>
                </a:solidFill>
              </a:rPr>
              <a:t>n</a:t>
            </a:r>
            <a:r>
              <a:rPr spc="80" dirty="0">
                <a:solidFill>
                  <a:schemeClr val="bg1"/>
                </a:solidFill>
              </a:rPr>
              <a:t>e</a:t>
            </a:r>
            <a:r>
              <a:rPr spc="187" dirty="0">
                <a:solidFill>
                  <a:schemeClr val="bg1"/>
                </a:solidFill>
              </a:rPr>
              <a:t>d</a:t>
            </a:r>
            <a:r>
              <a:rPr spc="-400" dirty="0">
                <a:solidFill>
                  <a:schemeClr val="bg1"/>
                </a:solidFill>
              </a:rPr>
              <a:t> </a:t>
            </a:r>
            <a:r>
              <a:rPr spc="-360" dirty="0">
                <a:solidFill>
                  <a:schemeClr val="bg1"/>
                </a:solidFill>
              </a:rPr>
              <a:t>R</a:t>
            </a:r>
            <a:r>
              <a:rPr spc="-13" dirty="0">
                <a:solidFill>
                  <a:schemeClr val="bg1"/>
                </a:solidFill>
              </a:rPr>
              <a:t>V</a:t>
            </a:r>
            <a:r>
              <a:rPr spc="-20" dirty="0">
                <a:solidFill>
                  <a:schemeClr val="bg1"/>
                </a:solidFill>
              </a:rPr>
              <a:t>3</a:t>
            </a:r>
            <a:r>
              <a:rPr spc="-27" dirty="0">
                <a:solidFill>
                  <a:schemeClr val="bg1"/>
                </a:solidFill>
              </a:rPr>
              <a:t>2</a:t>
            </a:r>
            <a:r>
              <a:rPr spc="-20" dirty="0">
                <a:solidFill>
                  <a:schemeClr val="bg1"/>
                </a:solidFill>
              </a:rPr>
              <a:t>I</a:t>
            </a:r>
            <a:r>
              <a:rPr spc="-400" dirty="0">
                <a:solidFill>
                  <a:schemeClr val="bg1"/>
                </a:solidFill>
              </a:rPr>
              <a:t> </a:t>
            </a:r>
            <a:r>
              <a:rPr spc="-579" dirty="0">
                <a:solidFill>
                  <a:schemeClr val="bg1"/>
                </a:solidFill>
              </a:rPr>
              <a:t>D</a:t>
            </a:r>
            <a:r>
              <a:rPr spc="247" dirty="0">
                <a:solidFill>
                  <a:schemeClr val="bg1"/>
                </a:solidFill>
              </a:rPr>
              <a:t>a</a:t>
            </a:r>
            <a:r>
              <a:rPr spc="113" dirty="0">
                <a:solidFill>
                  <a:schemeClr val="bg1"/>
                </a:solidFill>
              </a:rPr>
              <a:t>t</a:t>
            </a:r>
            <a:r>
              <a:rPr spc="240" dirty="0">
                <a:solidFill>
                  <a:schemeClr val="bg1"/>
                </a:solidFill>
              </a:rPr>
              <a:t>a</a:t>
            </a:r>
            <a:r>
              <a:rPr spc="293" dirty="0">
                <a:solidFill>
                  <a:schemeClr val="bg1"/>
                </a:solidFill>
              </a:rPr>
              <a:t>p</a:t>
            </a:r>
            <a:r>
              <a:rPr spc="427" dirty="0">
                <a:solidFill>
                  <a:schemeClr val="bg1"/>
                </a:solidFill>
              </a:rPr>
              <a:t>a</a:t>
            </a:r>
            <a:r>
              <a:rPr spc="-53" dirty="0">
                <a:solidFill>
                  <a:schemeClr val="bg1"/>
                </a:solidFill>
              </a:rPr>
              <a:t>t</a:t>
            </a:r>
            <a:r>
              <a:rPr spc="200" dirty="0">
                <a:solidFill>
                  <a:schemeClr val="bg1"/>
                </a:solidFill>
              </a:rPr>
              <a:t>h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5015993" y="1583945"/>
            <a:ext cx="614679" cy="1494367"/>
            <a:chOff x="3761994" y="1187958"/>
            <a:chExt cx="461009" cy="1120775"/>
          </a:xfrm>
        </p:grpSpPr>
        <p:sp>
          <p:nvSpPr>
            <p:cNvPr id="12" name="object 12"/>
            <p:cNvSpPr/>
            <p:nvPr/>
          </p:nvSpPr>
          <p:spPr>
            <a:xfrm>
              <a:off x="4034790" y="2295905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761994" y="1187958"/>
              <a:ext cx="271780" cy="471805"/>
            </a:xfrm>
            <a:custGeom>
              <a:avLst/>
              <a:gdLst/>
              <a:ahLst/>
              <a:cxnLst/>
              <a:rect l="l" t="t" r="r" b="b"/>
              <a:pathLst>
                <a:path w="271779" h="471805">
                  <a:moveTo>
                    <a:pt x="0" y="0"/>
                  </a:moveTo>
                  <a:lnTo>
                    <a:pt x="0" y="196342"/>
                  </a:lnTo>
                  <a:lnTo>
                    <a:pt x="54330" y="235610"/>
                  </a:lnTo>
                  <a:lnTo>
                    <a:pt x="0" y="274878"/>
                  </a:lnTo>
                  <a:lnTo>
                    <a:pt x="0" y="471208"/>
                  </a:lnTo>
                  <a:lnTo>
                    <a:pt x="271665" y="353415"/>
                  </a:lnTo>
                  <a:lnTo>
                    <a:pt x="271665" y="117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26927" y="1575291"/>
            <a:ext cx="4174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+4</a:t>
            </a:r>
            <a:r>
              <a:rPr sz="1333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33" b="1" u="heavy" spc="-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333" b="1" u="heavy" spc="13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15992" y="1583945"/>
            <a:ext cx="362373" cy="629073"/>
          </a:xfrm>
          <a:custGeom>
            <a:avLst/>
            <a:gdLst/>
            <a:ahLst/>
            <a:cxnLst/>
            <a:rect l="l" t="t" r="r" b="b"/>
            <a:pathLst>
              <a:path w="271779" h="471805">
                <a:moveTo>
                  <a:pt x="0" y="0"/>
                </a:moveTo>
                <a:lnTo>
                  <a:pt x="0" y="196342"/>
                </a:lnTo>
                <a:lnTo>
                  <a:pt x="54330" y="235610"/>
                </a:lnTo>
                <a:lnTo>
                  <a:pt x="0" y="274878"/>
                </a:lnTo>
                <a:lnTo>
                  <a:pt x="0" y="471208"/>
                </a:lnTo>
                <a:lnTo>
                  <a:pt x="271665" y="353415"/>
                </a:lnTo>
                <a:lnTo>
                  <a:pt x="271665" y="117805"/>
                </a:lnTo>
                <a:lnTo>
                  <a:pt x="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5039333" y="1673303"/>
            <a:ext cx="3175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8058" y="3352105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39438" y="2540000"/>
            <a:ext cx="1245447" cy="1371600"/>
            <a:chOff x="3104578" y="1905000"/>
            <a:chExt cx="934085" cy="1028700"/>
          </a:xfrm>
        </p:grpSpPr>
        <p:sp>
          <p:nvSpPr>
            <p:cNvPr id="19" name="object 19"/>
            <p:cNvSpPr/>
            <p:nvPr/>
          </p:nvSpPr>
          <p:spPr>
            <a:xfrm>
              <a:off x="3234690" y="2166365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61491" y="212826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440430" y="1924050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57912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579120" y="990600"/>
                  </a:lnTo>
                  <a:lnTo>
                    <a:pt x="579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440430" y="1924050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118866" y="2431541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6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810531" y="2696493"/>
            <a:ext cx="430107" cy="43930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76198" algn="r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dd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  <a:p>
            <a:pPr marR="6773" algn="r">
              <a:spcBef>
                <a:spcPts val="60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inst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97417" y="3538316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r>
              <a:rPr sz="1467" b="1" spc="2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517631" y="2753360"/>
            <a:ext cx="784860" cy="1371600"/>
            <a:chOff x="7888223" y="2065020"/>
            <a:chExt cx="588645" cy="1028700"/>
          </a:xfrm>
        </p:grpSpPr>
        <p:sp>
          <p:nvSpPr>
            <p:cNvPr id="27" name="object 27"/>
            <p:cNvSpPr/>
            <p:nvPr/>
          </p:nvSpPr>
          <p:spPr>
            <a:xfrm>
              <a:off x="7907273" y="2084070"/>
              <a:ext cx="550545" cy="990600"/>
            </a:xfrm>
            <a:custGeom>
              <a:avLst/>
              <a:gdLst/>
              <a:ahLst/>
              <a:cxnLst/>
              <a:rect l="l" t="t" r="r" b="b"/>
              <a:pathLst>
                <a:path w="550545" h="990600">
                  <a:moveTo>
                    <a:pt x="550164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550164" y="990600"/>
                  </a:lnTo>
                  <a:lnTo>
                    <a:pt x="5501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907273" y="2084070"/>
              <a:ext cx="550545" cy="990600"/>
            </a:xfrm>
            <a:custGeom>
              <a:avLst/>
              <a:gdLst/>
              <a:ahLst/>
              <a:cxnLst/>
              <a:rect l="l" t="t" r="r" b="b"/>
              <a:pathLst>
                <a:path w="550545" h="990600">
                  <a:moveTo>
                    <a:pt x="0" y="0"/>
                  </a:moveTo>
                  <a:lnTo>
                    <a:pt x="550164" y="0"/>
                  </a:lnTo>
                  <a:lnTo>
                    <a:pt x="550164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592383" y="3177625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dd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83361" y="3686109"/>
            <a:ext cx="580812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solidFill>
                  <a:srgbClr val="FFFFFF"/>
                </a:solidFill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994911" y="2385568"/>
            <a:ext cx="343747" cy="882227"/>
            <a:chOff x="2996183" y="1789176"/>
            <a:chExt cx="257810" cy="661670"/>
          </a:xfrm>
        </p:grpSpPr>
        <p:sp>
          <p:nvSpPr>
            <p:cNvPr id="32" name="object 32"/>
            <p:cNvSpPr/>
            <p:nvPr/>
          </p:nvSpPr>
          <p:spPr>
            <a:xfrm>
              <a:off x="3015233" y="1808226"/>
              <a:ext cx="219710" cy="623570"/>
            </a:xfrm>
            <a:custGeom>
              <a:avLst/>
              <a:gdLst/>
              <a:ahLst/>
              <a:cxnLst/>
              <a:rect l="l" t="t" r="r" b="b"/>
              <a:pathLst>
                <a:path w="219710" h="623569">
                  <a:moveTo>
                    <a:pt x="219456" y="0"/>
                  </a:moveTo>
                  <a:lnTo>
                    <a:pt x="0" y="0"/>
                  </a:lnTo>
                  <a:lnTo>
                    <a:pt x="0" y="623315"/>
                  </a:lnTo>
                  <a:lnTo>
                    <a:pt x="219456" y="623315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015233" y="1808226"/>
              <a:ext cx="219710" cy="623570"/>
            </a:xfrm>
            <a:custGeom>
              <a:avLst/>
              <a:gdLst/>
              <a:ahLst/>
              <a:cxnLst/>
              <a:rect l="l" t="t" r="r" b="b"/>
              <a:pathLst>
                <a:path w="219710" h="623569">
                  <a:moveTo>
                    <a:pt x="0" y="0"/>
                  </a:moveTo>
                  <a:lnTo>
                    <a:pt x="219456" y="0"/>
                  </a:lnTo>
                  <a:lnTo>
                    <a:pt x="219456" y="623315"/>
                  </a:lnTo>
                  <a:lnTo>
                    <a:pt x="0" y="62331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060761" y="2690641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solidFill>
                  <a:srgbClr val="FFFFFF"/>
                </a:solidFill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064339" y="2040948"/>
            <a:ext cx="948267" cy="1218353"/>
            <a:chOff x="3048254" y="1530710"/>
            <a:chExt cx="711200" cy="913765"/>
          </a:xfrm>
        </p:grpSpPr>
        <p:sp>
          <p:nvSpPr>
            <p:cNvPr id="36" name="object 36"/>
            <p:cNvSpPr/>
            <p:nvPr/>
          </p:nvSpPr>
          <p:spPr>
            <a:xfrm>
              <a:off x="3060954" y="2350767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300222" y="1562861"/>
              <a:ext cx="395605" cy="597535"/>
            </a:xfrm>
            <a:custGeom>
              <a:avLst/>
              <a:gdLst/>
              <a:ahLst/>
              <a:cxnLst/>
              <a:rect l="l" t="t" r="r" b="b"/>
              <a:pathLst>
                <a:path w="395604" h="597535">
                  <a:moveTo>
                    <a:pt x="2730" y="597407"/>
                  </a:moveTo>
                  <a:lnTo>
                    <a:pt x="0" y="8966"/>
                  </a:lnTo>
                  <a:lnTo>
                    <a:pt x="13652" y="0"/>
                  </a:lnTo>
                  <a:lnTo>
                    <a:pt x="395236" y="6146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682140" y="1530710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1231" y="0"/>
                  </a:moveTo>
                  <a:lnTo>
                    <a:pt x="0" y="76187"/>
                  </a:lnTo>
                  <a:lnTo>
                    <a:pt x="76809" y="39331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416497" y="2182591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596382" y="2771647"/>
            <a:ext cx="4517813" cy="1023620"/>
            <a:chOff x="4197286" y="2078735"/>
            <a:chExt cx="3388360" cy="767715"/>
          </a:xfrm>
        </p:grpSpPr>
        <p:sp>
          <p:nvSpPr>
            <p:cNvPr id="41" name="object 41"/>
            <p:cNvSpPr/>
            <p:nvPr/>
          </p:nvSpPr>
          <p:spPr>
            <a:xfrm>
              <a:off x="4211573" y="2295905"/>
              <a:ext cx="721995" cy="0"/>
            </a:xfrm>
            <a:custGeom>
              <a:avLst/>
              <a:gdLst/>
              <a:ahLst/>
              <a:cxnLst/>
              <a:rect l="l" t="t" r="r" b="b"/>
              <a:pathLst>
                <a:path w="721995">
                  <a:moveTo>
                    <a:pt x="0" y="0"/>
                  </a:moveTo>
                  <a:lnTo>
                    <a:pt x="721588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918882" y="22530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363973" y="2465069"/>
              <a:ext cx="574040" cy="0"/>
            </a:xfrm>
            <a:custGeom>
              <a:avLst/>
              <a:gdLst/>
              <a:ahLst/>
              <a:cxnLst/>
              <a:rect l="l" t="t" r="r" b="b"/>
              <a:pathLst>
                <a:path w="574039">
                  <a:moveTo>
                    <a:pt x="0" y="0"/>
                  </a:moveTo>
                  <a:lnTo>
                    <a:pt x="57395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923636" y="24222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7235189" y="2097785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94340" y="3000256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solidFill>
                  <a:srgbClr val="FFFFFF"/>
                </a:solidFill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559371" y="3922718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692393" y="2010663"/>
            <a:ext cx="1170940" cy="1920240"/>
          </a:xfrm>
          <a:custGeom>
            <a:avLst/>
            <a:gdLst/>
            <a:ahLst/>
            <a:cxnLst/>
            <a:rect l="l" t="t" r="r" b="b"/>
            <a:pathLst>
              <a:path w="878204" h="1440180">
                <a:moveTo>
                  <a:pt x="0" y="0"/>
                </a:moveTo>
                <a:lnTo>
                  <a:pt x="877824" y="0"/>
                </a:lnTo>
                <a:lnTo>
                  <a:pt x="87782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 txBox="1"/>
          <p:nvPr/>
        </p:nvSpPr>
        <p:spPr>
          <a:xfrm>
            <a:off x="6788609" y="3637576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solidFill>
                  <a:srgbClr val="FFFFFF"/>
                </a:solidFill>
                <a:latin typeface="Calibri"/>
                <a:cs typeface="Calibri"/>
              </a:rPr>
              <a:t>Reg</a:t>
            </a:r>
            <a:r>
              <a:rPr sz="1467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spc="7" dirty="0">
                <a:solidFill>
                  <a:srgbClr val="FFFFFF"/>
                </a:solidFill>
                <a:latin typeface="Calibri"/>
                <a:cs typeface="Calibri"/>
              </a:rPr>
              <a:t>[</a:t>
            </a:r>
            <a:r>
              <a:rPr sz="1467" b="1" spc="-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spc="7" dirty="0">
                <a:solidFill>
                  <a:srgbClr val="FFFFFF"/>
                </a:solidFill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939790" y="1353565"/>
            <a:ext cx="6061287" cy="2804160"/>
            <a:chOff x="4454842" y="1015174"/>
            <a:chExt cx="4545965" cy="2103120"/>
          </a:xfrm>
        </p:grpSpPr>
        <p:sp>
          <p:nvSpPr>
            <p:cNvPr id="51" name="object 51"/>
            <p:cNvSpPr/>
            <p:nvPr/>
          </p:nvSpPr>
          <p:spPr>
            <a:xfrm>
              <a:off x="5895593" y="2241041"/>
              <a:ext cx="259715" cy="0"/>
            </a:xfrm>
            <a:custGeom>
              <a:avLst/>
              <a:gdLst/>
              <a:ahLst/>
              <a:cxnLst/>
              <a:rect l="l" t="t" r="r" b="b"/>
              <a:pathLst>
                <a:path w="259714">
                  <a:moveTo>
                    <a:pt x="0" y="0"/>
                  </a:moveTo>
                  <a:lnTo>
                    <a:pt x="25921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142113" y="22029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8981694" y="1049273"/>
              <a:ext cx="5080" cy="922019"/>
            </a:xfrm>
            <a:custGeom>
              <a:avLst/>
              <a:gdLst/>
              <a:ahLst/>
              <a:cxnLst/>
              <a:rect l="l" t="t" r="r" b="b"/>
              <a:pathLst>
                <a:path w="5079" h="922019">
                  <a:moveTo>
                    <a:pt x="4572" y="0"/>
                  </a:moveTo>
                  <a:lnTo>
                    <a:pt x="0" y="922019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482845" y="1029461"/>
              <a:ext cx="4498975" cy="6350"/>
            </a:xfrm>
            <a:custGeom>
              <a:avLst/>
              <a:gdLst/>
              <a:ahLst/>
              <a:cxnLst/>
              <a:rect l="l" t="t" r="r" b="b"/>
              <a:pathLst>
                <a:path w="4498975" h="6350">
                  <a:moveTo>
                    <a:pt x="0" y="0"/>
                  </a:moveTo>
                  <a:lnTo>
                    <a:pt x="4498848" y="6096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469129" y="1032509"/>
              <a:ext cx="6350" cy="730250"/>
            </a:xfrm>
            <a:custGeom>
              <a:avLst/>
              <a:gdLst/>
              <a:ahLst/>
              <a:cxnLst/>
              <a:rect l="l" t="t" r="r" b="b"/>
              <a:pathLst>
                <a:path w="6350" h="730250">
                  <a:moveTo>
                    <a:pt x="0" y="0"/>
                  </a:moveTo>
                  <a:lnTo>
                    <a:pt x="6096" y="729996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482845" y="1774697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>
                  <a:moveTo>
                    <a:pt x="0" y="0"/>
                  </a:moveTo>
                  <a:lnTo>
                    <a:pt x="463194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4933347" y="173660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590793" y="2862831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633465" y="296189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6712371" y="2799685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ddrA  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346349" y="2896662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346350" y="3288619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708156" y="2632547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712372" y="2217147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845890" y="3342893"/>
            <a:ext cx="1650153" cy="650240"/>
            <a:chOff x="5884417" y="2507170"/>
            <a:chExt cx="1237615" cy="487680"/>
          </a:xfrm>
        </p:grpSpPr>
        <p:sp>
          <p:nvSpPr>
            <p:cNvPr id="66" name="object 66"/>
            <p:cNvSpPr/>
            <p:nvPr/>
          </p:nvSpPr>
          <p:spPr>
            <a:xfrm>
              <a:off x="5897117" y="2593085"/>
              <a:ext cx="259715" cy="0"/>
            </a:xfrm>
            <a:custGeom>
              <a:avLst/>
              <a:gdLst/>
              <a:ahLst/>
              <a:cxnLst/>
              <a:rect l="l" t="t" r="r" b="b"/>
              <a:pathLst>
                <a:path w="259714">
                  <a:moveTo>
                    <a:pt x="0" y="0"/>
                  </a:moveTo>
                  <a:lnTo>
                    <a:pt x="25921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6143637" y="25549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6933437" y="2521457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5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9251193" y="3377854"/>
            <a:ext cx="132080" cy="485475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  <a:p>
            <a:pPr marL="38944">
              <a:spcBef>
                <a:spcPts val="873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359902" y="3579363"/>
            <a:ext cx="1291167" cy="1413087"/>
            <a:chOff x="6269926" y="2684522"/>
            <a:chExt cx="968375" cy="1059815"/>
          </a:xfrm>
        </p:grpSpPr>
        <p:sp>
          <p:nvSpPr>
            <p:cNvPr id="71" name="object 71"/>
            <p:cNvSpPr/>
            <p:nvPr/>
          </p:nvSpPr>
          <p:spPr>
            <a:xfrm>
              <a:off x="6825234" y="2865881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6862813" y="28230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6811518" y="2879597"/>
              <a:ext cx="1905" cy="609600"/>
            </a:xfrm>
            <a:custGeom>
              <a:avLst/>
              <a:gdLst/>
              <a:ahLst/>
              <a:cxnLst/>
              <a:rect l="l" t="t" r="r" b="b"/>
              <a:pathLst>
                <a:path w="1904" h="609600">
                  <a:moveTo>
                    <a:pt x="0" y="0"/>
                  </a:moveTo>
                  <a:lnTo>
                    <a:pt x="1524" y="60960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130034" y="272262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161916" y="268452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284214" y="3205733"/>
              <a:ext cx="325120" cy="524510"/>
            </a:xfrm>
            <a:custGeom>
              <a:avLst/>
              <a:gdLst/>
              <a:ahLst/>
              <a:cxnLst/>
              <a:rect l="l" t="t" r="r" b="b"/>
              <a:pathLst>
                <a:path w="325120" h="524510">
                  <a:moveTo>
                    <a:pt x="0" y="0"/>
                  </a:moveTo>
                  <a:lnTo>
                    <a:pt x="324612" y="99517"/>
                  </a:lnTo>
                  <a:lnTo>
                    <a:pt x="324612" y="424738"/>
                  </a:lnTo>
                  <a:lnTo>
                    <a:pt x="0" y="52425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8359707" y="4242799"/>
            <a:ext cx="1565487" cy="619892"/>
          </a:xfrm>
          <a:prstGeom prst="rect">
            <a:avLst/>
          </a:prstGeom>
        </p:spPr>
        <p:txBody>
          <a:bodyPr vert="horz" wrap="square" lIns="0" tIns="90593" rIns="0" bIns="0" rtlCol="0">
            <a:spAutoFit/>
          </a:bodyPr>
          <a:lstStyle/>
          <a:p>
            <a:pPr marL="50799">
              <a:spcBef>
                <a:spcPts val="713"/>
              </a:spcBef>
              <a:tabLst>
                <a:tab pos="725575" algn="l"/>
              </a:tabLst>
            </a:pPr>
            <a:r>
              <a:rPr sz="2200" b="1" spc="40" baseline="-20202" dirty="0">
                <a:solidFill>
                  <a:srgbClr val="FFFFFF"/>
                </a:solidFill>
                <a:latin typeface="Calibri"/>
                <a:cs typeface="Calibri"/>
              </a:rPr>
              <a:t>Imm.</a:t>
            </a:r>
            <a:r>
              <a:rPr sz="2200" b="1" u="heavy" spc="40" baseline="-2020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	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Imm[31:0]</a:t>
            </a:r>
            <a:endParaRPr sz="1333">
              <a:latin typeface="Calibri"/>
              <a:cs typeface="Calibri"/>
            </a:endParaRPr>
          </a:p>
          <a:p>
            <a:pPr marL="50799">
              <a:spcBef>
                <a:spcPts val="587"/>
              </a:spcBef>
            </a:pPr>
            <a:r>
              <a:rPr sz="1467" b="1" spc="13" dirty="0">
                <a:solidFill>
                  <a:srgbClr val="FFFFFF"/>
                </a:solidFill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781293" y="2024126"/>
            <a:ext cx="6058747" cy="3053927"/>
            <a:chOff x="4335970" y="1518094"/>
            <a:chExt cx="4544060" cy="2290445"/>
          </a:xfrm>
        </p:grpSpPr>
        <p:sp>
          <p:nvSpPr>
            <p:cNvPr id="79" name="object 79"/>
            <p:cNvSpPr/>
            <p:nvPr/>
          </p:nvSpPr>
          <p:spPr>
            <a:xfrm>
              <a:off x="4350258" y="3793998"/>
              <a:ext cx="3267075" cy="0"/>
            </a:xfrm>
            <a:custGeom>
              <a:avLst/>
              <a:gdLst/>
              <a:ahLst/>
              <a:cxnLst/>
              <a:rect l="l" t="t" r="r" b="b"/>
              <a:pathLst>
                <a:path w="3267075">
                  <a:moveTo>
                    <a:pt x="0" y="0"/>
                  </a:moveTo>
                  <a:lnTo>
                    <a:pt x="3266503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8817102" y="1960626"/>
              <a:ext cx="47625" cy="1905"/>
            </a:xfrm>
            <a:custGeom>
              <a:avLst/>
              <a:gdLst/>
              <a:ahLst/>
              <a:cxnLst/>
              <a:rect l="l" t="t" r="r" b="b"/>
              <a:pathLst>
                <a:path w="47625" h="1905">
                  <a:moveTo>
                    <a:pt x="-14287" y="762"/>
                  </a:moveTo>
                  <a:lnTo>
                    <a:pt x="61531" y="762"/>
                  </a:lnTo>
                </a:path>
              </a:pathLst>
            </a:custGeom>
            <a:ln w="30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8629648" y="1532382"/>
              <a:ext cx="181610" cy="779145"/>
            </a:xfrm>
            <a:custGeom>
              <a:avLst/>
              <a:gdLst/>
              <a:ahLst/>
              <a:cxnLst/>
              <a:rect l="l" t="t" r="r" b="b"/>
              <a:pathLst>
                <a:path w="181609" h="779144">
                  <a:moveTo>
                    <a:pt x="0" y="0"/>
                  </a:moveTo>
                  <a:lnTo>
                    <a:pt x="181356" y="113728"/>
                  </a:lnTo>
                  <a:lnTo>
                    <a:pt x="181356" y="665035"/>
                  </a:lnTo>
                  <a:lnTo>
                    <a:pt x="0" y="778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0761699" y="2868967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1530638" y="276935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1530638" y="2473866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0379710" y="1111758"/>
            <a:ext cx="1128607" cy="2210647"/>
            <a:chOff x="7784782" y="833818"/>
            <a:chExt cx="846455" cy="1657985"/>
          </a:xfrm>
        </p:grpSpPr>
        <p:sp>
          <p:nvSpPr>
            <p:cNvPr id="86" name="object 86"/>
            <p:cNvSpPr/>
            <p:nvPr/>
          </p:nvSpPr>
          <p:spPr>
            <a:xfrm>
              <a:off x="8474201" y="2166366"/>
              <a:ext cx="85725" cy="2540"/>
            </a:xfrm>
            <a:custGeom>
              <a:avLst/>
              <a:gdLst/>
              <a:ahLst/>
              <a:cxnLst/>
              <a:rect l="l" t="t" r="r" b="b"/>
              <a:pathLst>
                <a:path w="85725" h="2539">
                  <a:moveTo>
                    <a:pt x="-14287" y="1244"/>
                  </a:moveTo>
                  <a:lnTo>
                    <a:pt x="99847" y="1244"/>
                  </a:lnTo>
                </a:path>
              </a:pathLst>
            </a:custGeom>
            <a:ln w="310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8544233" y="2125593"/>
              <a:ext cx="86995" cy="85725"/>
            </a:xfrm>
            <a:custGeom>
              <a:avLst/>
              <a:gdLst/>
              <a:ahLst/>
              <a:cxnLst/>
              <a:rect l="l" t="t" r="r" b="b"/>
              <a:pathLst>
                <a:path w="86995" h="85725">
                  <a:moveTo>
                    <a:pt x="2501" y="0"/>
                  </a:moveTo>
                  <a:lnTo>
                    <a:pt x="0" y="85686"/>
                  </a:lnTo>
                  <a:lnTo>
                    <a:pt x="86944" y="4533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7799069" y="848105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24" y="1629156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7806689" y="1921002"/>
              <a:ext cx="741045" cy="1905"/>
            </a:xfrm>
            <a:custGeom>
              <a:avLst/>
              <a:gdLst/>
              <a:ahLst/>
              <a:cxnLst/>
              <a:rect l="l" t="t" r="r" b="b"/>
              <a:pathLst>
                <a:path w="741045" h="1905">
                  <a:moveTo>
                    <a:pt x="0" y="0"/>
                  </a:moveTo>
                  <a:lnTo>
                    <a:pt x="740854" y="138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8533174" y="1879498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165" y="0"/>
                  </a:moveTo>
                  <a:lnTo>
                    <a:pt x="0" y="85725"/>
                  </a:lnTo>
                  <a:lnTo>
                    <a:pt x="85813" y="43027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1140701" y="4080919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33" b="1" spc="-13" dirty="0">
                <a:solidFill>
                  <a:srgbClr val="FFFFFF"/>
                </a:solidFill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9219437" y="2633726"/>
            <a:ext cx="1943947" cy="1651847"/>
            <a:chOff x="6914578" y="1975294"/>
            <a:chExt cx="1457960" cy="1238885"/>
          </a:xfrm>
        </p:grpSpPr>
        <p:sp>
          <p:nvSpPr>
            <p:cNvPr id="93" name="object 93"/>
            <p:cNvSpPr/>
            <p:nvPr/>
          </p:nvSpPr>
          <p:spPr>
            <a:xfrm>
              <a:off x="8276082" y="2981702"/>
              <a:ext cx="83820" cy="80645"/>
            </a:xfrm>
            <a:custGeom>
              <a:avLst/>
              <a:gdLst/>
              <a:ahLst/>
              <a:cxnLst/>
              <a:rect l="l" t="t" r="r" b="b"/>
              <a:pathLst>
                <a:path w="83820" h="80644">
                  <a:moveTo>
                    <a:pt x="0" y="80619"/>
                  </a:moveTo>
                  <a:lnTo>
                    <a:pt x="41795" y="0"/>
                  </a:lnTo>
                  <a:lnTo>
                    <a:pt x="83604" y="8061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8326374" y="3057906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928866" y="1989582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9260046" y="297255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9260046" y="2677066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288782" y="2729230"/>
            <a:ext cx="1362287" cy="962660"/>
            <a:chOff x="6216586" y="2046922"/>
            <a:chExt cx="1021715" cy="721995"/>
          </a:xfrm>
        </p:grpSpPr>
        <p:sp>
          <p:nvSpPr>
            <p:cNvPr id="99" name="object 99"/>
            <p:cNvSpPr/>
            <p:nvPr/>
          </p:nvSpPr>
          <p:spPr>
            <a:xfrm>
              <a:off x="7130033" y="2241042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161916" y="22029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230873" y="2061210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8326751" y="2987204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solidFill>
                  <a:srgbClr val="FFFFFF"/>
                </a:solidFill>
                <a:latin typeface="Calibri"/>
                <a:cs typeface="Calibri"/>
              </a:rPr>
              <a:t>Bran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3631437" y="1796625"/>
            <a:ext cx="6922347" cy="2421467"/>
            <a:chOff x="2723578" y="1347469"/>
            <a:chExt cx="5191760" cy="1816100"/>
          </a:xfrm>
        </p:grpSpPr>
        <p:sp>
          <p:nvSpPr>
            <p:cNvPr id="104" name="object 104"/>
            <p:cNvSpPr/>
            <p:nvPr/>
          </p:nvSpPr>
          <p:spPr>
            <a:xfrm>
              <a:off x="6096762" y="2594609"/>
              <a:ext cx="3175" cy="527685"/>
            </a:xfrm>
            <a:custGeom>
              <a:avLst/>
              <a:gdLst/>
              <a:ahLst/>
              <a:cxnLst/>
              <a:rect l="l" t="t" r="r" b="b"/>
              <a:pathLst>
                <a:path w="3175" h="527685">
                  <a:moveTo>
                    <a:pt x="3048" y="0"/>
                  </a:moveTo>
                  <a:lnTo>
                    <a:pt x="0" y="52730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098286" y="3132581"/>
              <a:ext cx="1666239" cy="18415"/>
            </a:xfrm>
            <a:custGeom>
              <a:avLst/>
              <a:gdLst/>
              <a:ahLst/>
              <a:cxnLst/>
              <a:rect l="l" t="t" r="r" b="b"/>
              <a:pathLst>
                <a:path w="1666240" h="18414">
                  <a:moveTo>
                    <a:pt x="0" y="0"/>
                  </a:moveTo>
                  <a:lnTo>
                    <a:pt x="1665732" y="18288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767066" y="2862833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774686" y="2850641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>
                  <a:moveTo>
                    <a:pt x="0" y="0"/>
                  </a:moveTo>
                  <a:lnTo>
                    <a:pt x="76542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838535" y="28125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582662" y="2487930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7909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807869" y="244982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099810" y="1852421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104381" y="1849373"/>
              <a:ext cx="617220" cy="1905"/>
            </a:xfrm>
            <a:custGeom>
              <a:avLst/>
              <a:gdLst/>
              <a:ahLst/>
              <a:cxnLst/>
              <a:rect l="l" t="t" r="r" b="b"/>
              <a:pathLst>
                <a:path w="617220" h="1905">
                  <a:moveTo>
                    <a:pt x="0" y="1524"/>
                  </a:moveTo>
                  <a:lnTo>
                    <a:pt x="61722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726174" y="2341625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859656" y="22987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26174" y="1858518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25233" y="2111501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862813" y="206864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825233" y="1381505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732269" y="2615945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865752" y="257308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730745" y="2620517"/>
              <a:ext cx="1905" cy="492759"/>
            </a:xfrm>
            <a:custGeom>
              <a:avLst/>
              <a:gdLst/>
              <a:ahLst/>
              <a:cxnLst/>
              <a:rect l="l" t="t" r="r" b="b"/>
              <a:pathLst>
                <a:path w="1904" h="492760">
                  <a:moveTo>
                    <a:pt x="0" y="0"/>
                  </a:moveTo>
                  <a:lnTo>
                    <a:pt x="1524" y="492252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339590" y="1360169"/>
              <a:ext cx="3325495" cy="1905"/>
            </a:xfrm>
            <a:custGeom>
              <a:avLst/>
              <a:gdLst/>
              <a:ahLst/>
              <a:cxnLst/>
              <a:rect l="l" t="t" r="r" b="b"/>
              <a:pathLst>
                <a:path w="3325495" h="1905">
                  <a:moveTo>
                    <a:pt x="0" y="1524"/>
                  </a:moveTo>
                  <a:lnTo>
                    <a:pt x="3325367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333494" y="1367789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315462" y="1770125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5" name="object 1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2327" y="2644330"/>
              <a:ext cx="180163" cy="252506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2737866" y="1882901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11242456" y="3060067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3667505" y="257309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656825" y="283520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3172206" y="1103629"/>
            <a:ext cx="8379460" cy="1913467"/>
            <a:chOff x="2379154" y="827722"/>
            <a:chExt cx="6284595" cy="1435100"/>
          </a:xfrm>
        </p:grpSpPr>
        <p:sp>
          <p:nvSpPr>
            <p:cNvPr id="131" name="object 131"/>
            <p:cNvSpPr/>
            <p:nvPr/>
          </p:nvSpPr>
          <p:spPr>
            <a:xfrm>
              <a:off x="2541270" y="20170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674752" y="19741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538222" y="925830"/>
              <a:ext cx="10795" cy="1087120"/>
            </a:xfrm>
            <a:custGeom>
              <a:avLst/>
              <a:gdLst/>
              <a:ahLst/>
              <a:cxnLst/>
              <a:rect l="l" t="t" r="r" b="b"/>
              <a:pathLst>
                <a:path w="10794" h="1087120">
                  <a:moveTo>
                    <a:pt x="10668" y="0"/>
                  </a:moveTo>
                  <a:lnTo>
                    <a:pt x="0" y="1086612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416302" y="2219706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662430" y="21768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916174" y="2113026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953753" y="20701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130802" y="925830"/>
              <a:ext cx="0" cy="416559"/>
            </a:xfrm>
            <a:custGeom>
              <a:avLst/>
              <a:gdLst/>
              <a:ahLst/>
              <a:cxnLst/>
              <a:rect l="l" t="t" r="r" b="b"/>
              <a:pathLst>
                <a:path h="416559">
                  <a:moveTo>
                    <a:pt x="0" y="0"/>
                  </a:moveTo>
                  <a:lnTo>
                    <a:pt x="0" y="416052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040886" y="1343406"/>
              <a:ext cx="90170" cy="1905"/>
            </a:xfrm>
            <a:custGeom>
              <a:avLst/>
              <a:gdLst/>
              <a:ahLst/>
              <a:cxnLst/>
              <a:rect l="l" t="t" r="r" b="b"/>
              <a:pathLst>
                <a:path w="90170" h="1905">
                  <a:moveTo>
                    <a:pt x="-14287" y="762"/>
                  </a:moveTo>
                  <a:lnTo>
                    <a:pt x="104203" y="762"/>
                  </a:lnTo>
                </a:path>
              </a:pathLst>
            </a:custGeom>
            <a:ln w="30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394966" y="842010"/>
              <a:ext cx="5402580" cy="3175"/>
            </a:xfrm>
            <a:custGeom>
              <a:avLst/>
              <a:gdLst/>
              <a:ahLst/>
              <a:cxnLst/>
              <a:rect l="l" t="t" r="r" b="b"/>
              <a:pathLst>
                <a:path w="5402580" h="3175">
                  <a:moveTo>
                    <a:pt x="0" y="3048"/>
                  </a:moveTo>
                  <a:lnTo>
                    <a:pt x="540258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393442" y="851154"/>
              <a:ext cx="1905" cy="1365885"/>
            </a:xfrm>
            <a:custGeom>
              <a:avLst/>
              <a:gdLst/>
              <a:ahLst/>
              <a:cxnLst/>
              <a:rect l="l" t="t" r="r" b="b"/>
              <a:pathLst>
                <a:path w="1905" h="1365885">
                  <a:moveTo>
                    <a:pt x="1524" y="0"/>
                  </a:moveTo>
                  <a:lnTo>
                    <a:pt x="0" y="136550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448294" y="1688833"/>
              <a:ext cx="143510" cy="5715"/>
            </a:xfrm>
            <a:custGeom>
              <a:avLst/>
              <a:gdLst/>
              <a:ahLst/>
              <a:cxnLst/>
              <a:rect l="l" t="t" r="r" b="b"/>
              <a:pathLst>
                <a:path w="143509" h="5714">
                  <a:moveTo>
                    <a:pt x="-14287" y="2546"/>
                  </a:moveTo>
                  <a:lnTo>
                    <a:pt x="157784" y="2546"/>
                  </a:lnTo>
                </a:path>
              </a:pathLst>
            </a:custGeom>
            <a:ln w="33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575978" y="1646509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48" y="85674"/>
                  </a:lnTo>
                  <a:lnTo>
                    <a:pt x="87198" y="3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436101" y="1320546"/>
              <a:ext cx="1905" cy="363220"/>
            </a:xfrm>
            <a:custGeom>
              <a:avLst/>
              <a:gdLst/>
              <a:ahLst/>
              <a:cxnLst/>
              <a:rect l="l" t="t" r="r" b="b"/>
              <a:pathLst>
                <a:path w="1904" h="363219">
                  <a:moveTo>
                    <a:pt x="0" y="0"/>
                  </a:moveTo>
                  <a:lnTo>
                    <a:pt x="1524" y="362712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4314592" y="2880174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1516977" y="211811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3377438" y="1215389"/>
            <a:ext cx="7779173" cy="4155440"/>
            <a:chOff x="2533078" y="911542"/>
            <a:chExt cx="5834380" cy="3116580"/>
          </a:xfrm>
        </p:grpSpPr>
        <p:sp>
          <p:nvSpPr>
            <p:cNvPr id="148" name="object 148"/>
            <p:cNvSpPr/>
            <p:nvPr/>
          </p:nvSpPr>
          <p:spPr>
            <a:xfrm>
              <a:off x="2547366" y="925830"/>
              <a:ext cx="1571625" cy="3175"/>
            </a:xfrm>
            <a:custGeom>
              <a:avLst/>
              <a:gdLst/>
              <a:ahLst/>
              <a:cxnLst/>
              <a:rect l="l" t="t" r="r" b="b"/>
              <a:pathLst>
                <a:path w="1571625" h="3175">
                  <a:moveTo>
                    <a:pt x="1571244" y="304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9" name="object 1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3088" y="1562100"/>
              <a:ext cx="99059" cy="422147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4158233" y="1925570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1" name="object 1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4611" y="2077211"/>
              <a:ext cx="100583" cy="422147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4159758" y="2440682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3" name="object 1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61888" y="1978151"/>
              <a:ext cx="99059" cy="422147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5987033" y="2341622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5" name="object 1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8839" y="2417063"/>
              <a:ext cx="100583" cy="422147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5983986" y="2782063"/>
              <a:ext cx="50800" cy="33020"/>
            </a:xfrm>
            <a:custGeom>
              <a:avLst/>
              <a:gdLst/>
              <a:ahLst/>
              <a:cxnLst/>
              <a:rect l="l" t="t" r="r" b="b"/>
              <a:pathLst>
                <a:path w="50800" h="33019">
                  <a:moveTo>
                    <a:pt x="0" y="32842"/>
                  </a:moveTo>
                  <a:lnTo>
                    <a:pt x="25374" y="0"/>
                  </a:lnTo>
                  <a:lnTo>
                    <a:pt x="50761" y="32842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7" name="object 1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2744" y="1187195"/>
              <a:ext cx="100583" cy="422147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5977889" y="1550666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9" name="object 1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7692" y="3604259"/>
              <a:ext cx="99059" cy="423671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5941313" y="3969254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76437" y="1139190"/>
              <a:ext cx="271780" cy="407670"/>
            </a:xfrm>
            <a:custGeom>
              <a:avLst/>
              <a:gdLst/>
              <a:ahLst/>
              <a:cxnLst/>
              <a:rect l="l" t="t" r="r" b="b"/>
              <a:pathLst>
                <a:path w="271779" h="407669">
                  <a:moveTo>
                    <a:pt x="0" y="0"/>
                  </a:moveTo>
                  <a:lnTo>
                    <a:pt x="0" y="169735"/>
                  </a:lnTo>
                  <a:lnTo>
                    <a:pt x="54330" y="203682"/>
                  </a:lnTo>
                  <a:lnTo>
                    <a:pt x="0" y="237629"/>
                  </a:lnTo>
                  <a:lnTo>
                    <a:pt x="0" y="407365"/>
                  </a:lnTo>
                  <a:lnTo>
                    <a:pt x="271665" y="305523"/>
                  </a:lnTo>
                  <a:lnTo>
                    <a:pt x="271665" y="101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76437" y="1139190"/>
              <a:ext cx="271780" cy="407670"/>
            </a:xfrm>
            <a:custGeom>
              <a:avLst/>
              <a:gdLst/>
              <a:ahLst/>
              <a:cxnLst/>
              <a:rect l="l" t="t" r="r" b="b"/>
              <a:pathLst>
                <a:path w="271779" h="407669">
                  <a:moveTo>
                    <a:pt x="0" y="0"/>
                  </a:moveTo>
                  <a:lnTo>
                    <a:pt x="0" y="169735"/>
                  </a:lnTo>
                  <a:lnTo>
                    <a:pt x="54330" y="203682"/>
                  </a:lnTo>
                  <a:lnTo>
                    <a:pt x="0" y="237629"/>
                  </a:lnTo>
                  <a:lnTo>
                    <a:pt x="0" y="407365"/>
                  </a:lnTo>
                  <a:lnTo>
                    <a:pt x="271665" y="305523"/>
                  </a:lnTo>
                  <a:lnTo>
                    <a:pt x="271665" y="101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10388701" y="1503408"/>
            <a:ext cx="754380" cy="22142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0799">
              <a:spcBef>
                <a:spcPts val="127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+4</a:t>
            </a:r>
            <a:r>
              <a:rPr sz="1333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   </a:t>
            </a:r>
            <a:r>
              <a:rPr sz="1333" b="1" spc="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9" baseline="-19444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endParaRPr sz="2000" baseline="-19444">
              <a:latin typeface="Calibri"/>
              <a:cs typeface="Calibri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5586477" y="967741"/>
            <a:ext cx="6510020" cy="4538980"/>
            <a:chOff x="4189857" y="725805"/>
            <a:chExt cx="4882515" cy="3404235"/>
          </a:xfrm>
        </p:grpSpPr>
        <p:pic>
          <p:nvPicPr>
            <p:cNvPr id="165" name="object 1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7431" y="1202435"/>
              <a:ext cx="100583" cy="423671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7672578" y="1567430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7" name="object 1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45907" y="2260091"/>
              <a:ext cx="100583" cy="422147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7671053" y="2623562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9" name="object 1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6764" y="2947416"/>
              <a:ext cx="99059" cy="422147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7661910" y="3310886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1" name="object 1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6764" y="3625595"/>
              <a:ext cx="99059" cy="423671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7661910" y="3990590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753350" y="1407413"/>
              <a:ext cx="323215" cy="5080"/>
            </a:xfrm>
            <a:custGeom>
              <a:avLst/>
              <a:gdLst/>
              <a:ahLst/>
              <a:cxnLst/>
              <a:rect l="l" t="t" r="r" b="b"/>
              <a:pathLst>
                <a:path w="323215" h="5080">
                  <a:moveTo>
                    <a:pt x="0" y="0"/>
                  </a:moveTo>
                  <a:lnTo>
                    <a:pt x="323088" y="4572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361426" y="1315974"/>
              <a:ext cx="74930" cy="0"/>
            </a:xfrm>
            <a:custGeom>
              <a:avLst/>
              <a:gdLst/>
              <a:ahLst/>
              <a:cxnLst/>
              <a:rect l="l" t="t" r="r" b="b"/>
              <a:pathLst>
                <a:path w="74929">
                  <a:moveTo>
                    <a:pt x="0" y="0"/>
                  </a:moveTo>
                  <a:lnTo>
                    <a:pt x="74676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5" name="object 1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5296" y="1746504"/>
              <a:ext cx="150685" cy="422147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8870441" y="2111498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7" name="object 1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1476" y="3660647"/>
              <a:ext cx="100583" cy="422147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8786622" y="4024118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739634" y="3801618"/>
              <a:ext cx="1038225" cy="7620"/>
            </a:xfrm>
            <a:custGeom>
              <a:avLst/>
              <a:gdLst/>
              <a:ahLst/>
              <a:cxnLst/>
              <a:rect l="l" t="t" r="r" b="b"/>
              <a:pathLst>
                <a:path w="1038225" h="7620">
                  <a:moveTo>
                    <a:pt x="0" y="0"/>
                  </a:moveTo>
                  <a:lnTo>
                    <a:pt x="1037844" y="761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408170" y="2056638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64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946521" y="201377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403598" y="938022"/>
              <a:ext cx="6350" cy="1118870"/>
            </a:xfrm>
            <a:custGeom>
              <a:avLst/>
              <a:gdLst/>
              <a:ahLst/>
              <a:cxnLst/>
              <a:rect l="l" t="t" r="r" b="b"/>
              <a:pathLst>
                <a:path w="6350" h="1118870">
                  <a:moveTo>
                    <a:pt x="0" y="0"/>
                  </a:moveTo>
                  <a:lnTo>
                    <a:pt x="6096" y="1118616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403598" y="938022"/>
              <a:ext cx="4638040" cy="1905"/>
            </a:xfrm>
            <a:custGeom>
              <a:avLst/>
              <a:gdLst/>
              <a:ahLst/>
              <a:cxnLst/>
              <a:rect l="l" t="t" r="r" b="b"/>
              <a:pathLst>
                <a:path w="4638040" h="1905">
                  <a:moveTo>
                    <a:pt x="0" y="1524"/>
                  </a:moveTo>
                  <a:lnTo>
                    <a:pt x="463753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056370" y="939546"/>
              <a:ext cx="1905" cy="2870200"/>
            </a:xfrm>
            <a:custGeom>
              <a:avLst/>
              <a:gdLst/>
              <a:ahLst/>
              <a:cxnLst/>
              <a:rect l="l" t="t" r="r" b="b"/>
              <a:pathLst>
                <a:path w="1904" h="2870200">
                  <a:moveTo>
                    <a:pt x="1524" y="0"/>
                  </a:moveTo>
                  <a:lnTo>
                    <a:pt x="0" y="2869692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861297" y="3812286"/>
              <a:ext cx="177165" cy="3175"/>
            </a:xfrm>
            <a:custGeom>
              <a:avLst/>
              <a:gdLst/>
              <a:ahLst/>
              <a:cxnLst/>
              <a:rect l="l" t="t" r="r" b="b"/>
              <a:pathLst>
                <a:path w="177165" h="3175">
                  <a:moveTo>
                    <a:pt x="-12700" y="1524"/>
                  </a:moveTo>
                  <a:lnTo>
                    <a:pt x="189484" y="1524"/>
                  </a:lnTo>
                </a:path>
              </a:pathLst>
            </a:custGeom>
            <a:ln w="284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199382" y="753618"/>
              <a:ext cx="0" cy="3362325"/>
            </a:xfrm>
            <a:custGeom>
              <a:avLst/>
              <a:gdLst/>
              <a:ahLst/>
              <a:cxnLst/>
              <a:rect l="l" t="t" r="r" b="b"/>
              <a:pathLst>
                <a:path h="3362325">
                  <a:moveTo>
                    <a:pt x="0" y="0"/>
                  </a:moveTo>
                  <a:lnTo>
                    <a:pt x="0" y="3362236"/>
                  </a:lnTo>
                </a:path>
              </a:pathLst>
            </a:custGeom>
            <a:ln w="19050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996177" y="758190"/>
              <a:ext cx="0" cy="3362325"/>
            </a:xfrm>
            <a:custGeom>
              <a:avLst/>
              <a:gdLst/>
              <a:ahLst/>
              <a:cxnLst/>
              <a:rect l="l" t="t" r="r" b="b"/>
              <a:pathLst>
                <a:path h="3362325">
                  <a:moveTo>
                    <a:pt x="0" y="0"/>
                  </a:moveTo>
                  <a:lnTo>
                    <a:pt x="0" y="3362236"/>
                  </a:lnTo>
                </a:path>
              </a:pathLst>
            </a:custGeom>
            <a:ln w="19050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690866" y="735330"/>
              <a:ext cx="0" cy="3362325"/>
            </a:xfrm>
            <a:custGeom>
              <a:avLst/>
              <a:gdLst/>
              <a:ahLst/>
              <a:cxnLst/>
              <a:rect l="l" t="t" r="r" b="b"/>
              <a:pathLst>
                <a:path h="3362325">
                  <a:moveTo>
                    <a:pt x="0" y="0"/>
                  </a:moveTo>
                  <a:lnTo>
                    <a:pt x="0" y="3362236"/>
                  </a:lnTo>
                </a:path>
              </a:pathLst>
            </a:custGeom>
            <a:ln w="19050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830817" y="747522"/>
              <a:ext cx="0" cy="3362325"/>
            </a:xfrm>
            <a:custGeom>
              <a:avLst/>
              <a:gdLst/>
              <a:ahLst/>
              <a:cxnLst/>
              <a:rect l="l" t="t" r="r" b="b"/>
              <a:pathLst>
                <a:path h="3362325">
                  <a:moveTo>
                    <a:pt x="0" y="0"/>
                  </a:moveTo>
                  <a:lnTo>
                    <a:pt x="0" y="3362236"/>
                  </a:lnTo>
                </a:path>
              </a:pathLst>
            </a:custGeom>
            <a:ln w="19050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0" name="object 190"/>
          <p:cNvSpPr txBox="1"/>
          <p:nvPr/>
        </p:nvSpPr>
        <p:spPr>
          <a:xfrm>
            <a:off x="11818723" y="3478418"/>
            <a:ext cx="283796" cy="12217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52"/>
              </a:lnSpc>
            </a:pPr>
            <a:r>
              <a:rPr sz="2133" spc="-20" dirty="0">
                <a:solidFill>
                  <a:srgbClr val="D7E055"/>
                </a:solidFill>
                <a:latin typeface="Calibri"/>
                <a:cs typeface="Calibri"/>
              </a:rPr>
              <a:t>Write</a:t>
            </a:r>
            <a:r>
              <a:rPr sz="2133" spc="-93" dirty="0">
                <a:solidFill>
                  <a:srgbClr val="D7E055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D7E055"/>
                </a:solidFill>
                <a:latin typeface="Calibri"/>
                <a:cs typeface="Calibri"/>
              </a:rPr>
              <a:t>Back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8175074" y="4594690"/>
            <a:ext cx="204047" cy="464820"/>
            <a:chOff x="6131305" y="3446017"/>
            <a:chExt cx="153035" cy="348615"/>
          </a:xfrm>
        </p:grpSpPr>
        <p:sp>
          <p:nvSpPr>
            <p:cNvPr id="192" name="object 192"/>
            <p:cNvSpPr/>
            <p:nvPr/>
          </p:nvSpPr>
          <p:spPr>
            <a:xfrm>
              <a:off x="6147053" y="3461765"/>
              <a:ext cx="137160" cy="0"/>
            </a:xfrm>
            <a:custGeom>
              <a:avLst/>
              <a:gdLst/>
              <a:ahLst/>
              <a:cxnLst/>
              <a:rect l="l" t="t" r="r" b="b"/>
              <a:pathLst>
                <a:path w="137160">
                  <a:moveTo>
                    <a:pt x="0" y="0"/>
                  </a:moveTo>
                  <a:lnTo>
                    <a:pt x="13716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144005" y="3458717"/>
              <a:ext cx="1905" cy="323215"/>
            </a:xfrm>
            <a:custGeom>
              <a:avLst/>
              <a:gdLst/>
              <a:ahLst/>
              <a:cxnLst/>
              <a:rect l="l" t="t" r="r" b="b"/>
              <a:pathLst>
                <a:path w="1904" h="323214">
                  <a:moveTo>
                    <a:pt x="1524" y="3230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5369338" y="1751868"/>
            <a:ext cx="46397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1867" dirty="0">
                <a:solidFill>
                  <a:srgbClr val="D7E055"/>
                </a:solidFill>
                <a:latin typeface="Calibri"/>
                <a:cs typeface="Calibri"/>
              </a:rPr>
              <a:t>pc</a:t>
            </a:r>
            <a:r>
              <a:rPr baseline="-21604" dirty="0">
                <a:solidFill>
                  <a:srgbClr val="D7E055"/>
                </a:solidFill>
                <a:latin typeface="Calibri"/>
                <a:cs typeface="Calibri"/>
              </a:rPr>
              <a:t>ID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7126605" y="6594174"/>
            <a:ext cx="10320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solidFill>
                  <a:srgbClr val="FFFFFF"/>
                </a:solidFill>
                <a:latin typeface="Trebuchet MS"/>
                <a:cs typeface="Trebuchet MS"/>
              </a:rPr>
              <a:t>(38)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5355402" y="3270777"/>
            <a:ext cx="38269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D7E055"/>
                </a:solidFill>
                <a:latin typeface="Calibri"/>
                <a:cs typeface="Calibri"/>
              </a:rPr>
              <a:t>i</a:t>
            </a:r>
            <a:r>
              <a:rPr sz="1867" spc="-13" dirty="0">
                <a:solidFill>
                  <a:srgbClr val="D7E055"/>
                </a:solidFill>
                <a:latin typeface="Calibri"/>
                <a:cs typeface="Calibri"/>
              </a:rPr>
              <a:t>nst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5704904" y="3406920"/>
            <a:ext cx="168485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1200" spc="20" dirty="0">
                <a:solidFill>
                  <a:srgbClr val="D7E055"/>
                </a:solidFill>
                <a:latin typeface="Calibri"/>
                <a:cs typeface="Calibri"/>
              </a:rPr>
              <a:t>iD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8069739" y="1445515"/>
            <a:ext cx="48514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1867" dirty="0">
                <a:solidFill>
                  <a:srgbClr val="D7E055"/>
                </a:solidFill>
                <a:latin typeface="Calibri"/>
                <a:cs typeface="Calibri"/>
              </a:rPr>
              <a:t>pc</a:t>
            </a:r>
            <a:r>
              <a:rPr baseline="-21604" dirty="0">
                <a:solidFill>
                  <a:srgbClr val="D7E055"/>
                </a:solidFill>
                <a:latin typeface="Calibri"/>
                <a:cs typeface="Calibri"/>
              </a:rPr>
              <a:t>EX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8034719" y="2154744"/>
            <a:ext cx="32766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33" dirty="0">
                <a:solidFill>
                  <a:srgbClr val="D7E055"/>
                </a:solidFill>
                <a:latin typeface="Calibri"/>
                <a:cs typeface="Calibri"/>
              </a:rPr>
              <a:t>r</a:t>
            </a:r>
            <a:r>
              <a:rPr sz="1867" dirty="0">
                <a:solidFill>
                  <a:srgbClr val="D7E055"/>
                </a:solidFill>
                <a:latin typeface="Calibri"/>
                <a:cs typeface="Calibri"/>
              </a:rPr>
              <a:t>s1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8327327" y="2290888"/>
            <a:ext cx="19388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1200" spc="13" dirty="0">
                <a:solidFill>
                  <a:srgbClr val="D7E055"/>
                </a:solidFill>
                <a:latin typeface="Calibri"/>
                <a:cs typeface="Calibri"/>
              </a:rPr>
              <a:t>EX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8092649" y="3826428"/>
            <a:ext cx="553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dirty="0">
                <a:solidFill>
                  <a:srgbClr val="D7E055"/>
                </a:solidFill>
                <a:latin typeface="Calibri"/>
                <a:cs typeface="Calibri"/>
              </a:rPr>
              <a:t>rs2</a:t>
            </a:r>
            <a:r>
              <a:rPr baseline="-21604" dirty="0">
                <a:solidFill>
                  <a:srgbClr val="D7E055"/>
                </a:solidFill>
                <a:latin typeface="Calibri"/>
                <a:cs typeface="Calibri"/>
              </a:rPr>
              <a:t>EX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10310236" y="5049530"/>
            <a:ext cx="6798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solidFill>
                  <a:srgbClr val="D7E055"/>
                </a:solidFill>
                <a:latin typeface="Calibri"/>
                <a:cs typeface="Calibri"/>
              </a:rPr>
              <a:t>inst</a:t>
            </a:r>
            <a:r>
              <a:rPr spc="9" baseline="-21604" dirty="0">
                <a:solidFill>
                  <a:srgbClr val="D7E055"/>
                </a:solidFill>
                <a:latin typeface="Calibri"/>
                <a:cs typeface="Calibri"/>
              </a:rPr>
              <a:t>MA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10294149" y="4172276"/>
            <a:ext cx="62314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solidFill>
                  <a:srgbClr val="D7E055"/>
                </a:solidFill>
                <a:latin typeface="Calibri"/>
                <a:cs typeface="Calibri"/>
              </a:rPr>
              <a:t>rs2</a:t>
            </a:r>
            <a:r>
              <a:rPr spc="9" baseline="-21604" dirty="0">
                <a:solidFill>
                  <a:srgbClr val="D7E055"/>
                </a:solidFill>
                <a:latin typeface="Calibri"/>
                <a:cs typeface="Calibri"/>
              </a:rPr>
              <a:t>MA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10367930" y="1793388"/>
            <a:ext cx="676487" cy="7138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3291" marR="40639" indent="-53339">
              <a:lnSpc>
                <a:spcPct val="125899"/>
              </a:lnSpc>
              <a:spcBef>
                <a:spcPts val="133"/>
              </a:spcBef>
            </a:pPr>
            <a:r>
              <a:rPr sz="1867" spc="7" dirty="0">
                <a:solidFill>
                  <a:srgbClr val="D7E055"/>
                </a:solidFill>
                <a:latin typeface="Calibri"/>
                <a:cs typeface="Calibri"/>
              </a:rPr>
              <a:t>pc</a:t>
            </a:r>
            <a:r>
              <a:rPr spc="9" baseline="-21604" dirty="0">
                <a:solidFill>
                  <a:srgbClr val="D7E055"/>
                </a:solidFill>
                <a:latin typeface="Calibri"/>
                <a:cs typeface="Calibri"/>
              </a:rPr>
              <a:t>MA </a:t>
            </a:r>
            <a:r>
              <a:rPr spc="20" baseline="-21604" dirty="0">
                <a:solidFill>
                  <a:srgbClr val="D7E055"/>
                </a:solidFill>
                <a:latin typeface="Calibri"/>
                <a:cs typeface="Calibri"/>
              </a:rPr>
              <a:t> </a:t>
            </a:r>
            <a:r>
              <a:rPr sz="1867" dirty="0">
                <a:solidFill>
                  <a:srgbClr val="D7E055"/>
                </a:solidFill>
                <a:latin typeface="Calibri"/>
                <a:cs typeface="Calibri"/>
              </a:rPr>
              <a:t>al</a:t>
            </a:r>
            <a:r>
              <a:rPr sz="1867" spc="-13" dirty="0">
                <a:solidFill>
                  <a:srgbClr val="D7E055"/>
                </a:solidFill>
                <a:latin typeface="Calibri"/>
                <a:cs typeface="Calibri"/>
              </a:rPr>
              <a:t>u</a:t>
            </a:r>
            <a:r>
              <a:rPr spc="49" baseline="-21604" dirty="0">
                <a:solidFill>
                  <a:srgbClr val="D7E055"/>
                </a:solidFill>
                <a:latin typeface="Calibri"/>
                <a:cs typeface="Calibri"/>
              </a:rPr>
              <a:t>MA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11878287" y="5065976"/>
            <a:ext cx="245965" cy="609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1913"/>
              </a:lnSpc>
            </a:pPr>
            <a:r>
              <a:rPr sz="1867" dirty="0">
                <a:solidFill>
                  <a:srgbClr val="D7E055"/>
                </a:solidFill>
                <a:latin typeface="Calibri"/>
                <a:cs typeface="Calibri"/>
              </a:rPr>
              <a:t>i</a:t>
            </a:r>
            <a:r>
              <a:rPr sz="1867" spc="-13" dirty="0">
                <a:solidFill>
                  <a:srgbClr val="D7E055"/>
                </a:solidFill>
                <a:latin typeface="Calibri"/>
                <a:cs typeface="Calibri"/>
              </a:rPr>
              <a:t>ns</a:t>
            </a:r>
            <a:r>
              <a:rPr sz="1867" spc="-7" dirty="0">
                <a:solidFill>
                  <a:srgbClr val="D7E055"/>
                </a:solidFill>
                <a:latin typeface="Calibri"/>
                <a:cs typeface="Calibri"/>
              </a:rPr>
              <a:t>t</a:t>
            </a:r>
            <a:r>
              <a:rPr spc="-9" baseline="-21604" dirty="0">
                <a:solidFill>
                  <a:srgbClr val="D7E055"/>
                </a:solidFill>
                <a:latin typeface="Calibri"/>
                <a:cs typeface="Calibri"/>
              </a:rPr>
              <a:t>WB</a:t>
            </a:r>
            <a:endParaRPr baseline="-21604">
              <a:latin typeface="Calibri"/>
              <a:cs typeface="Calibri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10241133" y="5522083"/>
            <a:ext cx="182287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or</a:t>
            </a:r>
            <a:r>
              <a:rPr sz="2133" b="1" spc="-80" dirty="0">
                <a:solidFill>
                  <a:srgbClr val="FFC000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t3,t4,t5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7971167" y="4901124"/>
            <a:ext cx="2054013" cy="993435"/>
          </a:xfrm>
          <a:prstGeom prst="rect">
            <a:avLst/>
          </a:prstGeom>
        </p:spPr>
        <p:txBody>
          <a:bodyPr vert="horz" wrap="square" lIns="0" tIns="183727" rIns="0" bIns="0" rtlCol="0">
            <a:spAutoFit/>
          </a:bodyPr>
          <a:lstStyle/>
          <a:p>
            <a:pPr marL="217588">
              <a:spcBef>
                <a:spcPts val="1447"/>
              </a:spcBef>
            </a:pPr>
            <a:r>
              <a:rPr sz="1867" dirty="0">
                <a:solidFill>
                  <a:srgbClr val="D7E055"/>
                </a:solidFill>
                <a:latin typeface="Calibri"/>
                <a:cs typeface="Calibri"/>
              </a:rPr>
              <a:t>inst</a:t>
            </a:r>
            <a:r>
              <a:rPr baseline="-21604" dirty="0">
                <a:solidFill>
                  <a:srgbClr val="D7E055"/>
                </a:solidFill>
                <a:latin typeface="Calibri"/>
                <a:cs typeface="Calibri"/>
              </a:rPr>
              <a:t>EX</a:t>
            </a:r>
            <a:endParaRPr baseline="-21604">
              <a:latin typeface="Calibri"/>
              <a:cs typeface="Calibri"/>
            </a:endParaRPr>
          </a:p>
          <a:p>
            <a:pPr marL="50799">
              <a:spcBef>
                <a:spcPts val="1480"/>
              </a:spcBef>
            </a:pP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slt</a:t>
            </a:r>
            <a:r>
              <a:rPr sz="2133" b="1" spc="-53" dirty="0">
                <a:solidFill>
                  <a:srgbClr val="FFC000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t6,t0,t3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3158534" y="5555056"/>
            <a:ext cx="4528820" cy="34453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  <a:tabLst>
                <a:tab pos="2721965" algn="l"/>
              </a:tabLst>
            </a:pP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lw</a:t>
            </a:r>
            <a:r>
              <a:rPr sz="2133" b="1" spc="27" dirty="0">
                <a:solidFill>
                  <a:srgbClr val="FFC000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t0,8(t3)	</a:t>
            </a:r>
            <a:r>
              <a:rPr sz="3200" b="1" spc="-9" baseline="1736" dirty="0">
                <a:solidFill>
                  <a:srgbClr val="FFC000"/>
                </a:solidFill>
                <a:latin typeface="Courier New"/>
                <a:cs typeface="Courier New"/>
              </a:rPr>
              <a:t>sw</a:t>
            </a:r>
            <a:r>
              <a:rPr sz="3200" b="1" spc="-109" baseline="1736" dirty="0">
                <a:solidFill>
                  <a:srgbClr val="FFC000"/>
                </a:solidFill>
                <a:latin typeface="Courier New"/>
                <a:cs typeface="Courier New"/>
              </a:rPr>
              <a:t> </a:t>
            </a:r>
            <a:r>
              <a:rPr sz="3200" b="1" spc="-9" baseline="1736" dirty="0">
                <a:solidFill>
                  <a:srgbClr val="FFC000"/>
                </a:solidFill>
                <a:latin typeface="Courier New"/>
                <a:cs typeface="Courier New"/>
              </a:rPr>
              <a:t>t0,4(t3)</a:t>
            </a:r>
            <a:endParaRPr sz="3200" baseline="1736">
              <a:latin typeface="Courier New"/>
              <a:cs typeface="Courier New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3831740" y="5952871"/>
            <a:ext cx="8300720" cy="50355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lnSpc>
                <a:spcPts val="2473"/>
              </a:lnSpc>
              <a:spcBef>
                <a:spcPts val="127"/>
              </a:spcBef>
            </a:pPr>
            <a:r>
              <a:rPr sz="2133" spc="-7" dirty="0">
                <a:solidFill>
                  <a:srgbClr val="FFC000"/>
                </a:solidFill>
                <a:latin typeface="Calibri"/>
                <a:cs typeface="Calibri"/>
              </a:rPr>
              <a:t>Pipeline</a:t>
            </a:r>
            <a:r>
              <a:rPr sz="2133" spc="-3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133" spc="-20" dirty="0">
                <a:solidFill>
                  <a:srgbClr val="FFC000"/>
                </a:solidFill>
                <a:latin typeface="Calibri"/>
                <a:cs typeface="Calibri"/>
              </a:rPr>
              <a:t>registers</a:t>
            </a:r>
            <a:r>
              <a:rPr sz="2133" spc="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133" spc="-20" dirty="0">
                <a:solidFill>
                  <a:srgbClr val="FFC000"/>
                </a:solidFill>
                <a:latin typeface="Calibri"/>
                <a:cs typeface="Calibri"/>
              </a:rPr>
              <a:t>separate</a:t>
            </a:r>
            <a:r>
              <a:rPr sz="2133" spc="1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C000"/>
                </a:solidFill>
                <a:latin typeface="Calibri"/>
                <a:cs typeface="Calibri"/>
              </a:rPr>
              <a:t>stages,</a:t>
            </a:r>
            <a:r>
              <a:rPr sz="213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C000"/>
                </a:solidFill>
                <a:latin typeface="Calibri"/>
                <a:cs typeface="Calibri"/>
              </a:rPr>
              <a:t>hold</a:t>
            </a:r>
            <a:r>
              <a:rPr sz="2133" spc="1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C000"/>
                </a:solidFill>
                <a:latin typeface="Calibri"/>
                <a:cs typeface="Calibri"/>
              </a:rPr>
              <a:t>data </a:t>
            </a:r>
            <a:r>
              <a:rPr sz="2133" spc="-20" dirty="0">
                <a:solidFill>
                  <a:srgbClr val="FFC000"/>
                </a:solidFill>
                <a:latin typeface="Calibri"/>
                <a:cs typeface="Calibri"/>
              </a:rPr>
              <a:t>for</a:t>
            </a:r>
            <a:r>
              <a:rPr sz="2133" spc="27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C000"/>
                </a:solidFill>
                <a:latin typeface="Calibri"/>
                <a:cs typeface="Calibri"/>
              </a:rPr>
              <a:t>each</a:t>
            </a:r>
            <a:r>
              <a:rPr sz="2133" spc="1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C000"/>
                </a:solidFill>
                <a:latin typeface="Calibri"/>
                <a:cs typeface="Calibri"/>
              </a:rPr>
              <a:t>instruction</a:t>
            </a:r>
            <a:r>
              <a:rPr sz="2133" spc="-1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FFC000"/>
                </a:solidFill>
                <a:latin typeface="Calibri"/>
                <a:cs typeface="Calibri"/>
              </a:rPr>
              <a:t>in</a:t>
            </a:r>
            <a:r>
              <a:rPr sz="2133" spc="7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C000"/>
                </a:solidFill>
                <a:latin typeface="Calibri"/>
                <a:cs typeface="Calibri"/>
              </a:rPr>
              <a:t>flight</a:t>
            </a:r>
            <a:endParaRPr sz="2133">
              <a:latin typeface="Calibri"/>
              <a:cs typeface="Calibri"/>
            </a:endParaRPr>
          </a:p>
          <a:p>
            <a:pPr marR="6773" algn="r">
              <a:lnSpc>
                <a:spcPts val="127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210" name="Slide Number Placeholder 209">
            <a:extLst>
              <a:ext uri="{FF2B5EF4-FFF2-40B4-BE49-F238E27FC236}">
                <a16:creationId xmlns:a16="http://schemas.microsoft.com/office/drawing/2014/main" id="{232E74EC-A6B3-4F5E-A136-8109AF1C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7150" y="872249"/>
            <a:ext cx="7907867" cy="2010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18533" rIns="0" bIns="0" rtlCol="0">
            <a:spAutoFit/>
          </a:bodyPr>
          <a:lstStyle/>
          <a:p>
            <a:pPr marL="425016" indent="-408930">
              <a:spcBef>
                <a:spcPts val="9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20" dirty="0">
                <a:latin typeface="Calibri"/>
                <a:cs typeface="Calibri"/>
              </a:rPr>
              <a:t>Control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signals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derived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</a:t>
            </a:r>
            <a:endParaRPr sz="3200">
              <a:latin typeface="Calibri"/>
              <a:cs typeface="Calibri"/>
            </a:endParaRPr>
          </a:p>
          <a:p>
            <a:pPr marL="815320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dirty="0">
                <a:latin typeface="Calibri"/>
                <a:cs typeface="Calibri"/>
              </a:rPr>
              <a:t>As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single-cycle</a:t>
            </a:r>
            <a:r>
              <a:rPr sz="2667" spc="-13" dirty="0">
                <a:latin typeface="Calibri"/>
                <a:cs typeface="Calibri"/>
              </a:rPr>
              <a:t> implementation</a:t>
            </a:r>
            <a:endParaRPr sz="2667">
              <a:latin typeface="Calibri"/>
              <a:cs typeface="Calibri"/>
            </a:endParaRPr>
          </a:p>
          <a:p>
            <a:pPr marL="815320" marR="6773" lvl="1" indent="-339505">
              <a:spcBef>
                <a:spcPts val="6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13" dirty="0">
                <a:latin typeface="Calibri"/>
                <a:cs typeface="Calibri"/>
              </a:rPr>
              <a:t>Information </a:t>
            </a:r>
            <a:r>
              <a:rPr sz="2667" spc="-7" dirty="0">
                <a:latin typeface="Calibri"/>
                <a:cs typeface="Calibri"/>
              </a:rPr>
              <a:t>is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stored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pipeline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registers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for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use </a:t>
            </a:r>
            <a:r>
              <a:rPr sz="2667" spc="-7" dirty="0">
                <a:latin typeface="Calibri"/>
                <a:cs typeface="Calibri"/>
              </a:rPr>
              <a:t>by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later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stages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375666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Pipelined Control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92881" y="2816352"/>
            <a:ext cx="6293273" cy="3279987"/>
            <a:chOff x="2994660" y="2112264"/>
            <a:chExt cx="4719955" cy="2459990"/>
          </a:xfrm>
          <a:noFill/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4660" y="3384804"/>
              <a:ext cx="309371" cy="11704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7" name="object 7"/>
            <p:cNvSpPr/>
            <p:nvPr/>
          </p:nvSpPr>
          <p:spPr>
            <a:xfrm>
              <a:off x="3286506" y="3890010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>
                  <a:moveTo>
                    <a:pt x="0" y="0"/>
                  </a:moveTo>
                  <a:lnTo>
                    <a:pt x="167093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4146" y="2681478"/>
              <a:ext cx="0" cy="1211580"/>
            </a:xfrm>
            <a:custGeom>
              <a:avLst/>
              <a:gdLst/>
              <a:ahLst/>
              <a:cxnLst/>
              <a:rect l="l" t="t" r="r" b="b"/>
              <a:pathLst>
                <a:path h="1211579">
                  <a:moveTo>
                    <a:pt x="0" y="0"/>
                  </a:moveTo>
                  <a:lnTo>
                    <a:pt x="0" y="1211465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445002" y="2681478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>
                  <a:moveTo>
                    <a:pt x="0" y="0"/>
                  </a:moveTo>
                  <a:lnTo>
                    <a:pt x="103593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5901" y="26433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132" y="2112264"/>
              <a:ext cx="312419" cy="244906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12" name="object 12"/>
            <p:cNvSpPr/>
            <p:nvPr/>
          </p:nvSpPr>
          <p:spPr>
            <a:xfrm>
              <a:off x="3909822" y="2245614"/>
              <a:ext cx="523240" cy="0"/>
            </a:xfrm>
            <a:custGeom>
              <a:avLst/>
              <a:gdLst/>
              <a:ahLst/>
              <a:cxnLst/>
              <a:rect l="l" t="t" r="r" b="b"/>
              <a:pathLst>
                <a:path w="523239">
                  <a:moveTo>
                    <a:pt x="0" y="0"/>
                  </a:moveTo>
                  <a:lnTo>
                    <a:pt x="522846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19972" y="220751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95166" y="2439162"/>
              <a:ext cx="438784" cy="0"/>
            </a:xfrm>
            <a:custGeom>
              <a:avLst/>
              <a:gdLst/>
              <a:ahLst/>
              <a:cxnLst/>
              <a:rect l="l" t="t" r="r" b="b"/>
              <a:pathLst>
                <a:path w="438785">
                  <a:moveTo>
                    <a:pt x="0" y="0"/>
                  </a:moveTo>
                  <a:lnTo>
                    <a:pt x="438162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420633" y="240105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013454" y="2637282"/>
              <a:ext cx="417830" cy="0"/>
            </a:xfrm>
            <a:custGeom>
              <a:avLst/>
              <a:gdLst/>
              <a:ahLst/>
              <a:cxnLst/>
              <a:rect l="l" t="t" r="r" b="b"/>
              <a:pathLst>
                <a:path w="417829">
                  <a:moveTo>
                    <a:pt x="0" y="0"/>
                  </a:moveTo>
                  <a:lnTo>
                    <a:pt x="417817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418571" y="25991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066794" y="2766822"/>
              <a:ext cx="366395" cy="0"/>
            </a:xfrm>
            <a:custGeom>
              <a:avLst/>
              <a:gdLst/>
              <a:ahLst/>
              <a:cxnLst/>
              <a:rect l="l" t="t" r="r" b="b"/>
              <a:pathLst>
                <a:path w="366395">
                  <a:moveTo>
                    <a:pt x="0" y="0"/>
                  </a:moveTo>
                  <a:lnTo>
                    <a:pt x="366318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0411" y="272871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004310" y="2899410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60">
                  <a:moveTo>
                    <a:pt x="0" y="0"/>
                  </a:moveTo>
                  <a:lnTo>
                    <a:pt x="428891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420497" y="286130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013454" y="3042666"/>
              <a:ext cx="419734" cy="0"/>
            </a:xfrm>
            <a:custGeom>
              <a:avLst/>
              <a:gdLst/>
              <a:ahLst/>
              <a:cxnLst/>
              <a:rect l="l" t="t" r="r" b="b"/>
              <a:pathLst>
                <a:path w="419735">
                  <a:moveTo>
                    <a:pt x="0" y="0"/>
                  </a:moveTo>
                  <a:lnTo>
                    <a:pt x="419608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420369" y="300456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04310" y="3160014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60">
                  <a:moveTo>
                    <a:pt x="0" y="0"/>
                  </a:moveTo>
                  <a:lnTo>
                    <a:pt x="428891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420497" y="312191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969258" y="3259074"/>
              <a:ext cx="459105" cy="0"/>
            </a:xfrm>
            <a:custGeom>
              <a:avLst/>
              <a:gdLst/>
              <a:ahLst/>
              <a:cxnLst/>
              <a:rect l="l" t="t" r="r" b="b"/>
              <a:pathLst>
                <a:path w="459104">
                  <a:moveTo>
                    <a:pt x="0" y="0"/>
                  </a:moveTo>
                  <a:lnTo>
                    <a:pt x="459003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415560" y="322097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912870" y="3365754"/>
              <a:ext cx="514984" cy="0"/>
            </a:xfrm>
            <a:custGeom>
              <a:avLst/>
              <a:gdLst/>
              <a:ahLst/>
              <a:cxnLst/>
              <a:rect l="l" t="t" r="r" b="b"/>
              <a:pathLst>
                <a:path w="514985">
                  <a:moveTo>
                    <a:pt x="0" y="0"/>
                  </a:moveTo>
                  <a:lnTo>
                    <a:pt x="514502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414671" y="332765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9020" y="2164080"/>
              <a:ext cx="477011" cy="1255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5311" y="2388108"/>
              <a:ext cx="310896" cy="218389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32" name="object 32"/>
            <p:cNvSpPr/>
            <p:nvPr/>
          </p:nvSpPr>
          <p:spPr>
            <a:xfrm>
              <a:off x="5442966" y="2708910"/>
              <a:ext cx="438784" cy="0"/>
            </a:xfrm>
            <a:custGeom>
              <a:avLst/>
              <a:gdLst/>
              <a:ahLst/>
              <a:cxnLst/>
              <a:rect l="l" t="t" r="r" b="b"/>
              <a:pathLst>
                <a:path w="438785">
                  <a:moveTo>
                    <a:pt x="0" y="0"/>
                  </a:moveTo>
                  <a:lnTo>
                    <a:pt x="438162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868433" y="267080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586222" y="2538222"/>
              <a:ext cx="295275" cy="0"/>
            </a:xfrm>
            <a:custGeom>
              <a:avLst/>
              <a:gdLst/>
              <a:ahLst/>
              <a:cxnLst/>
              <a:rect l="l" t="t" r="r" b="b"/>
              <a:pathLst>
                <a:path w="295275">
                  <a:moveTo>
                    <a:pt x="0" y="0"/>
                  </a:moveTo>
                  <a:lnTo>
                    <a:pt x="295059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8588" y="250011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586222" y="2251710"/>
              <a:ext cx="0" cy="287020"/>
            </a:xfrm>
            <a:custGeom>
              <a:avLst/>
              <a:gdLst/>
              <a:ahLst/>
              <a:cxnLst/>
              <a:rect l="l" t="t" r="r" b="b"/>
              <a:pathLst>
                <a:path h="287019">
                  <a:moveTo>
                    <a:pt x="0" y="0"/>
                  </a:moveTo>
                  <a:lnTo>
                    <a:pt x="0" y="286702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442966" y="2405634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19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799838" y="2248657"/>
              <a:ext cx="786765" cy="635"/>
            </a:xfrm>
            <a:custGeom>
              <a:avLst/>
              <a:gdLst/>
              <a:ahLst/>
              <a:cxnLst/>
              <a:rect l="l" t="t" r="r" b="b"/>
              <a:pathLst>
                <a:path w="786764" h="635">
                  <a:moveTo>
                    <a:pt x="0" y="254"/>
                  </a:moveTo>
                  <a:lnTo>
                    <a:pt x="786650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182361" y="3030474"/>
              <a:ext cx="698500" cy="0"/>
            </a:xfrm>
            <a:custGeom>
              <a:avLst/>
              <a:gdLst/>
              <a:ahLst/>
              <a:cxnLst/>
              <a:rect l="l" t="t" r="r" b="b"/>
              <a:pathLst>
                <a:path w="698500">
                  <a:moveTo>
                    <a:pt x="0" y="0"/>
                  </a:moveTo>
                  <a:lnTo>
                    <a:pt x="698500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868164" y="299237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334761" y="2900934"/>
              <a:ext cx="546100" cy="0"/>
            </a:xfrm>
            <a:custGeom>
              <a:avLst/>
              <a:gdLst/>
              <a:ahLst/>
              <a:cxnLst/>
              <a:rect l="l" t="t" r="r" b="b"/>
              <a:pathLst>
                <a:path w="546100">
                  <a:moveTo>
                    <a:pt x="0" y="0"/>
                  </a:moveTo>
                  <a:lnTo>
                    <a:pt x="546100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868164" y="28628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334761" y="2614422"/>
              <a:ext cx="0" cy="287020"/>
            </a:xfrm>
            <a:custGeom>
              <a:avLst/>
              <a:gdLst/>
              <a:ahLst/>
              <a:cxnLst/>
              <a:rect l="l" t="t" r="r" b="b"/>
              <a:pathLst>
                <a:path h="287019">
                  <a:moveTo>
                    <a:pt x="0" y="0"/>
                  </a:moveTo>
                  <a:lnTo>
                    <a:pt x="0" y="286702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182361" y="2779014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h="251460">
                  <a:moveTo>
                    <a:pt x="0" y="0"/>
                  </a:moveTo>
                  <a:lnTo>
                    <a:pt x="0" y="251282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786122" y="2766822"/>
              <a:ext cx="397510" cy="0"/>
            </a:xfrm>
            <a:custGeom>
              <a:avLst/>
              <a:gdLst/>
              <a:ahLst/>
              <a:cxnLst/>
              <a:rect l="l" t="t" r="r" b="b"/>
              <a:pathLst>
                <a:path w="397510">
                  <a:moveTo>
                    <a:pt x="0" y="0"/>
                  </a:moveTo>
                  <a:lnTo>
                    <a:pt x="397002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799838" y="2611374"/>
              <a:ext cx="535940" cy="2540"/>
            </a:xfrm>
            <a:custGeom>
              <a:avLst/>
              <a:gdLst/>
              <a:ahLst/>
              <a:cxnLst/>
              <a:rect l="l" t="t" r="r" b="b"/>
              <a:pathLst>
                <a:path w="535939" h="2539">
                  <a:moveTo>
                    <a:pt x="0" y="0"/>
                  </a:moveTo>
                  <a:lnTo>
                    <a:pt x="535609" y="1981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029961" y="3182874"/>
              <a:ext cx="850900" cy="0"/>
            </a:xfrm>
            <a:custGeom>
              <a:avLst/>
              <a:gdLst/>
              <a:ahLst/>
              <a:cxnLst/>
              <a:rect l="l" t="t" r="r" b="b"/>
              <a:pathLst>
                <a:path w="850900">
                  <a:moveTo>
                    <a:pt x="0" y="0"/>
                  </a:moveTo>
                  <a:lnTo>
                    <a:pt x="850900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868164" y="314477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029961" y="2899410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h="282575">
                  <a:moveTo>
                    <a:pt x="0" y="0"/>
                  </a:moveTo>
                  <a:lnTo>
                    <a:pt x="0" y="282194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786122" y="2899410"/>
              <a:ext cx="245110" cy="2540"/>
            </a:xfrm>
            <a:custGeom>
              <a:avLst/>
              <a:gdLst/>
              <a:ahLst/>
              <a:cxnLst/>
              <a:rect l="l" t="t" r="r" b="b"/>
              <a:pathLst>
                <a:path w="245110" h="2539">
                  <a:moveTo>
                    <a:pt x="0" y="0"/>
                  </a:moveTo>
                  <a:lnTo>
                    <a:pt x="244602" y="2349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3591" y="2816352"/>
              <a:ext cx="310895" cy="175564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52" name="object 52"/>
            <p:cNvSpPr/>
            <p:nvPr/>
          </p:nvSpPr>
          <p:spPr>
            <a:xfrm>
              <a:off x="6858762" y="3106674"/>
              <a:ext cx="501015" cy="0"/>
            </a:xfrm>
            <a:custGeom>
              <a:avLst/>
              <a:gdLst/>
              <a:ahLst/>
              <a:cxnLst/>
              <a:rect l="l" t="t" r="r" b="b"/>
              <a:pathLst>
                <a:path w="501015">
                  <a:moveTo>
                    <a:pt x="0" y="0"/>
                  </a:moveTo>
                  <a:lnTo>
                    <a:pt x="500849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346907" y="306857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002018" y="2954274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7746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7347062" y="291617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7002018" y="2583942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69">
                  <a:moveTo>
                    <a:pt x="0" y="0"/>
                  </a:moveTo>
                  <a:lnTo>
                    <a:pt x="0" y="36917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858762" y="2737866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7995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218682" y="2739390"/>
              <a:ext cx="640715" cy="0"/>
            </a:xfrm>
            <a:custGeom>
              <a:avLst/>
              <a:gdLst/>
              <a:ahLst/>
              <a:cxnLst/>
              <a:rect l="l" t="t" r="r" b="b"/>
              <a:pathLst>
                <a:path w="640715">
                  <a:moveTo>
                    <a:pt x="0" y="0"/>
                  </a:moveTo>
                  <a:lnTo>
                    <a:pt x="640549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215633" y="2580889"/>
              <a:ext cx="786765" cy="635"/>
            </a:xfrm>
            <a:custGeom>
              <a:avLst/>
              <a:gdLst/>
              <a:ahLst/>
              <a:cxnLst/>
              <a:rect l="l" t="t" r="r" b="b"/>
              <a:pathLst>
                <a:path w="786765" h="635">
                  <a:moveTo>
                    <a:pt x="0" y="254"/>
                  </a:moveTo>
                  <a:lnTo>
                    <a:pt x="786650" y="0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274103" y="2958149"/>
            <a:ext cx="312073" cy="1366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413"/>
              </a:lnSpc>
            </a:pPr>
            <a:r>
              <a:rPr sz="2400" spc="-13" dirty="0">
                <a:latin typeface="Calibri"/>
                <a:cs typeface="Calibri"/>
              </a:rPr>
              <a:t>instruction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126605" y="6594174"/>
            <a:ext cx="10320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solidFill>
                  <a:srgbClr val="FFFFFF"/>
                </a:solidFill>
                <a:latin typeface="Trebuchet MS"/>
                <a:cs typeface="Trebuchet MS"/>
              </a:rPr>
              <a:t>(39)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37652" y="3178309"/>
            <a:ext cx="312073" cy="949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413"/>
              </a:lnSpc>
            </a:pP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sz="2400" spc="-7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400" spc="-13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2400" spc="-7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2400" spc="-4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2400" spc="-7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937550" y="3918429"/>
            <a:ext cx="325967" cy="263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Calibri"/>
                <a:cs typeface="Calibri"/>
              </a:rPr>
              <a:t>WB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020667" y="2841468"/>
            <a:ext cx="2262293" cy="960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49013" rIns="0" bIns="0" rtlCol="0">
            <a:spAutoFit/>
          </a:bodyPr>
          <a:lstStyle/>
          <a:p>
            <a:pPr marL="16933">
              <a:spcBef>
                <a:spcPts val="1173"/>
              </a:spcBef>
              <a:tabLst>
                <a:tab pos="1249649" algn="l"/>
              </a:tabLst>
            </a:pPr>
            <a:r>
              <a:rPr sz="1600" dirty="0">
                <a:latin typeface="Calibri"/>
                <a:cs typeface="Calibri"/>
              </a:rPr>
              <a:t>WB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u="heavy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	</a:t>
            </a:r>
            <a:endParaRPr sz="1600" dirty="0">
              <a:latin typeface="Calibri"/>
              <a:cs typeface="Calibri"/>
            </a:endParaRPr>
          </a:p>
          <a:p>
            <a:pPr marL="1953211">
              <a:lnSpc>
                <a:spcPts val="1727"/>
              </a:lnSpc>
              <a:spcBef>
                <a:spcPts val="1040"/>
              </a:spcBef>
            </a:pPr>
            <a:r>
              <a:rPr sz="1600" dirty="0">
                <a:latin typeface="Calibri"/>
                <a:cs typeface="Calibri"/>
              </a:rPr>
              <a:t>WB</a:t>
            </a:r>
          </a:p>
          <a:p>
            <a:pPr marL="21166">
              <a:lnSpc>
                <a:spcPts val="1727"/>
              </a:lnSpc>
            </a:pPr>
            <a:r>
              <a:rPr sz="1600" spc="7" dirty="0">
                <a:latin typeface="Calibri"/>
                <a:cs typeface="Calibri"/>
              </a:rPr>
              <a:t>MA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941719" y="3888762"/>
            <a:ext cx="327660" cy="263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7" dirty="0">
                <a:latin typeface="Calibri"/>
                <a:cs typeface="Calibri"/>
              </a:rPr>
              <a:t>MA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062526" y="4098058"/>
            <a:ext cx="239607" cy="263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Calibri"/>
                <a:cs typeface="Calibri"/>
              </a:rPr>
              <a:t>EX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997607" y="6048981"/>
            <a:ext cx="427567" cy="263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Calibri"/>
                <a:cs typeface="Calibri"/>
              </a:rPr>
              <a:t>I</a:t>
            </a:r>
            <a:r>
              <a:rPr sz="1600" spc="-47" dirty="0">
                <a:latin typeface="Calibri"/>
                <a:cs typeface="Calibri"/>
              </a:rPr>
              <a:t>F</a:t>
            </a:r>
            <a:r>
              <a:rPr sz="1600" dirty="0">
                <a:latin typeface="Calibri"/>
                <a:cs typeface="Calibri"/>
              </a:rPr>
              <a:t>/</a:t>
            </a:r>
            <a:r>
              <a:rPr sz="1600" spc="-7" dirty="0">
                <a:latin typeface="Calibri"/>
                <a:cs typeface="Calibri"/>
              </a:rPr>
              <a:t>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963365" y="6097342"/>
            <a:ext cx="495300" cy="263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Calibri"/>
                <a:cs typeface="Calibri"/>
              </a:rPr>
              <a:t>I</a:t>
            </a:r>
            <a:r>
              <a:rPr sz="1600" spc="7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/EX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7826302" y="6145705"/>
            <a:ext cx="611293" cy="263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Calibri"/>
                <a:cs typeface="Calibri"/>
              </a:rPr>
              <a:t>EX/</a:t>
            </a:r>
            <a:r>
              <a:rPr sz="1600" spc="7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808720" y="6145705"/>
            <a:ext cx="697653" cy="263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7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A/WB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CF15B273-2859-4F44-B00F-00178A35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46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1" y="2503423"/>
            <a:ext cx="4074159" cy="22189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877E9C-67B0-4DAC-BB7E-D47CBA81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4659" y="6251545"/>
            <a:ext cx="897467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9" y="6480047"/>
            <a:ext cx="1078991" cy="3779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74829" y="108779"/>
            <a:ext cx="7847739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Hazards Ahead!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5313" y="3547873"/>
            <a:ext cx="2062479" cy="285089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761231" y="973329"/>
            <a:ext cx="6281420" cy="2473113"/>
            <a:chOff x="2820923" y="729996"/>
            <a:chExt cx="4711065" cy="18548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923" y="729996"/>
              <a:ext cx="1341119" cy="18546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200" y="896112"/>
              <a:ext cx="2121407" cy="15239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23201" y="4017264"/>
            <a:ext cx="2357119" cy="16256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144893" y="6594174"/>
            <a:ext cx="94234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6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120" dirty="0">
                <a:solidFill>
                  <a:srgbClr val="FFFFFF"/>
                </a:solidFill>
                <a:latin typeface="Trebuchet MS"/>
                <a:cs typeface="Trebuchet MS"/>
              </a:rPr>
              <a:t>(41)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B4B39DF-3C44-4944-992E-B8A11881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48</a:t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-229775"/>
            <a:ext cx="4175760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Pipelining Hazards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34659" y="6288629"/>
            <a:ext cx="89746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7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L="228594">
              <a:lnSpc>
                <a:spcPts val="1760"/>
              </a:lnSpc>
            </a:pPr>
            <a:r>
              <a:rPr sz="1600" spc="33" dirty="0">
                <a:solidFill>
                  <a:srgbClr val="FFFFFF"/>
                </a:solidFill>
                <a:latin typeface="Gill Sans MT"/>
                <a:cs typeface="Gill Sans MT"/>
              </a:rPr>
              <a:t>42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0627" y="6594174"/>
            <a:ext cx="9728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6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0" dirty="0">
                <a:solidFill>
                  <a:srgbClr val="FFFFFF"/>
                </a:solidFill>
                <a:latin typeface="Trebuchet MS"/>
                <a:cs typeface="Trebuchet MS"/>
              </a:rPr>
              <a:t>(42)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1581" y="1350179"/>
            <a:ext cx="10584246" cy="4606646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506294" marR="88898" indent="-408930">
              <a:lnSpc>
                <a:spcPts val="3067"/>
              </a:lnSpc>
              <a:spcBef>
                <a:spcPts val="880"/>
              </a:spcBef>
            </a:pPr>
            <a:r>
              <a:rPr sz="3200" dirty="0">
                <a:latin typeface="Calibri"/>
                <a:cs typeface="Calibri"/>
              </a:rPr>
              <a:t>A </a:t>
            </a:r>
            <a:r>
              <a:rPr sz="3200" i="1" spc="-13" dirty="0">
                <a:latin typeface="Calibri"/>
                <a:cs typeface="Calibri"/>
              </a:rPr>
              <a:t>hazard </a:t>
            </a:r>
            <a:r>
              <a:rPr sz="3200" dirty="0">
                <a:latin typeface="Calibri"/>
                <a:cs typeface="Calibri"/>
              </a:rPr>
              <a:t>is a </a:t>
            </a:r>
            <a:r>
              <a:rPr sz="3200" spc="-7" dirty="0">
                <a:latin typeface="Calibri"/>
                <a:cs typeface="Calibri"/>
              </a:rPr>
              <a:t>situation </a:t>
            </a:r>
            <a:r>
              <a:rPr sz="3200" spc="-13" dirty="0">
                <a:latin typeface="Calibri"/>
                <a:cs typeface="Calibri"/>
              </a:rPr>
              <a:t>that </a:t>
            </a:r>
            <a:r>
              <a:rPr sz="3200" spc="-20" dirty="0">
                <a:latin typeface="Calibri"/>
                <a:cs typeface="Calibri"/>
              </a:rPr>
              <a:t>prevents </a:t>
            </a:r>
            <a:r>
              <a:rPr sz="3200" spc="-13" dirty="0">
                <a:latin typeface="Calibri"/>
                <a:cs typeface="Calibri"/>
              </a:rPr>
              <a:t>starting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next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next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clock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cycle</a:t>
            </a:r>
            <a:endParaRPr sz="3200" dirty="0">
              <a:latin typeface="Calibri"/>
              <a:cs typeface="Calibri"/>
            </a:endParaRPr>
          </a:p>
          <a:p>
            <a:pPr marL="530847" indent="-514760">
              <a:spcBef>
                <a:spcPts val="367"/>
              </a:spcBef>
              <a:buClr>
                <a:srgbClr val="E3DDD2"/>
              </a:buClr>
              <a:buSzPct val="93750"/>
              <a:buAutoNum type="arabicParenR"/>
              <a:tabLst>
                <a:tab pos="530847" algn="l"/>
                <a:tab pos="531693" algn="l"/>
              </a:tabLst>
            </a:pPr>
            <a:r>
              <a:rPr sz="3200" i="1" spc="-7" dirty="0">
                <a:latin typeface="Calibri"/>
                <a:cs typeface="Calibri"/>
              </a:rPr>
              <a:t>Structural</a:t>
            </a:r>
            <a:r>
              <a:rPr sz="3200" i="1" spc="-40" dirty="0">
                <a:latin typeface="Calibri"/>
                <a:cs typeface="Calibri"/>
              </a:rPr>
              <a:t> </a:t>
            </a:r>
            <a:r>
              <a:rPr sz="3200" i="1" spc="-13" dirty="0">
                <a:latin typeface="Calibri"/>
                <a:cs typeface="Calibri"/>
              </a:rPr>
              <a:t>hazard</a:t>
            </a:r>
            <a:endParaRPr sz="3200" dirty="0">
              <a:latin typeface="Calibri"/>
              <a:cs typeface="Calibri"/>
            </a:endParaRPr>
          </a:p>
          <a:p>
            <a:pPr marL="896598" marR="2885368" lvl="1" indent="-339505">
              <a:lnSpc>
                <a:spcPct val="80000"/>
              </a:lnSpc>
              <a:spcBef>
                <a:spcPts val="740"/>
              </a:spcBef>
              <a:buSzPct val="90000"/>
              <a:buFont typeface="Wingdings"/>
              <a:buChar char=""/>
              <a:tabLst>
                <a:tab pos="896598" algn="l"/>
                <a:tab pos="897444" algn="l"/>
              </a:tabLst>
            </a:pPr>
            <a:r>
              <a:rPr sz="2667" dirty="0">
                <a:latin typeface="Calibri"/>
                <a:cs typeface="Calibri"/>
              </a:rPr>
              <a:t>A </a:t>
            </a:r>
            <a:r>
              <a:rPr sz="2667" spc="-13" dirty="0">
                <a:latin typeface="Calibri"/>
                <a:cs typeface="Calibri"/>
              </a:rPr>
              <a:t>required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resource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is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busy 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(e.g.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needed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multiple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stages)</a:t>
            </a:r>
            <a:endParaRPr sz="2667" dirty="0">
              <a:latin typeface="Calibri"/>
              <a:cs typeface="Calibri"/>
            </a:endParaRPr>
          </a:p>
          <a:p>
            <a:pPr marL="530847" indent="-514760">
              <a:spcBef>
                <a:spcPts val="313"/>
              </a:spcBef>
              <a:buClr>
                <a:srgbClr val="E3DDD2"/>
              </a:buClr>
              <a:buSzPct val="93750"/>
              <a:buAutoNum type="arabicParenR"/>
              <a:tabLst>
                <a:tab pos="530847" algn="l"/>
                <a:tab pos="531693" algn="l"/>
              </a:tabLst>
            </a:pPr>
            <a:r>
              <a:rPr sz="3200" i="1" spc="-20" dirty="0">
                <a:latin typeface="Calibri"/>
                <a:cs typeface="Calibri"/>
              </a:rPr>
              <a:t>Data</a:t>
            </a:r>
            <a:r>
              <a:rPr sz="3200" i="1" spc="-53" dirty="0">
                <a:latin typeface="Calibri"/>
                <a:cs typeface="Calibri"/>
              </a:rPr>
              <a:t> </a:t>
            </a:r>
            <a:r>
              <a:rPr sz="3200" i="1" spc="-13" dirty="0">
                <a:latin typeface="Calibri"/>
                <a:cs typeface="Calibri"/>
              </a:rPr>
              <a:t>hazard</a:t>
            </a:r>
            <a:endParaRPr sz="3200" dirty="0">
              <a:latin typeface="Calibri"/>
              <a:cs typeface="Calibri"/>
            </a:endParaRPr>
          </a:p>
          <a:p>
            <a:pPr marL="898291" lvl="1" indent="-517300">
              <a:spcBef>
                <a:spcPts val="360"/>
              </a:spcBef>
              <a:buSzPct val="90000"/>
              <a:buFont typeface="Wingdings"/>
              <a:buChar char=""/>
              <a:tabLst>
                <a:tab pos="898291" algn="l"/>
                <a:tab pos="899138" algn="l"/>
              </a:tabLst>
            </a:pPr>
            <a:r>
              <a:rPr sz="2667" spc="-20" dirty="0">
                <a:latin typeface="Calibri"/>
                <a:cs typeface="Calibri"/>
              </a:rPr>
              <a:t>Data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dependency</a:t>
            </a:r>
            <a:r>
              <a:rPr sz="2667" spc="-5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between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instructions</a:t>
            </a:r>
            <a:endParaRPr sz="2667" dirty="0">
              <a:latin typeface="Calibri"/>
              <a:cs typeface="Calibri"/>
            </a:endParaRPr>
          </a:p>
          <a:p>
            <a:pPr marL="898291" marR="6773" lvl="1" indent="-516454">
              <a:lnSpc>
                <a:spcPts val="2880"/>
              </a:lnSpc>
              <a:spcBef>
                <a:spcPts val="679"/>
              </a:spcBef>
              <a:buSzPct val="90000"/>
              <a:buFont typeface="Wingdings"/>
              <a:buChar char=""/>
              <a:tabLst>
                <a:tab pos="898291" algn="l"/>
                <a:tab pos="899138" algn="l"/>
              </a:tabLst>
            </a:pPr>
            <a:r>
              <a:rPr sz="2667" spc="-7" dirty="0">
                <a:latin typeface="Calibri"/>
                <a:cs typeface="Calibri"/>
              </a:rPr>
              <a:t>Need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wait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for</a:t>
            </a:r>
            <a:r>
              <a:rPr sz="2667" spc="-13" dirty="0">
                <a:latin typeface="Calibri"/>
                <a:cs typeface="Calibri"/>
              </a:rPr>
              <a:t> previous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complete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its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data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read/write</a:t>
            </a:r>
            <a:endParaRPr sz="2667" dirty="0">
              <a:latin typeface="Calibri"/>
              <a:cs typeface="Calibri"/>
            </a:endParaRPr>
          </a:p>
          <a:p>
            <a:pPr marL="530847" indent="-514760">
              <a:spcBef>
                <a:spcPts val="339"/>
              </a:spcBef>
              <a:buClr>
                <a:srgbClr val="E3DDD2"/>
              </a:buClr>
              <a:buSzPct val="93750"/>
              <a:buAutoNum type="arabicParenR"/>
              <a:tabLst>
                <a:tab pos="530847" algn="l"/>
                <a:tab pos="531693" algn="l"/>
              </a:tabLst>
            </a:pPr>
            <a:r>
              <a:rPr sz="3200" i="1" spc="-7" dirty="0">
                <a:latin typeface="Calibri"/>
                <a:cs typeface="Calibri"/>
              </a:rPr>
              <a:t>Control</a:t>
            </a:r>
            <a:r>
              <a:rPr sz="3200" i="1" spc="-60" dirty="0">
                <a:latin typeface="Calibri"/>
                <a:cs typeface="Calibri"/>
              </a:rPr>
              <a:t> </a:t>
            </a:r>
            <a:r>
              <a:rPr sz="3200" i="1" spc="-13" dirty="0">
                <a:latin typeface="Calibri"/>
                <a:cs typeface="Calibri"/>
              </a:rPr>
              <a:t>hazard</a:t>
            </a:r>
            <a:endParaRPr sz="3200" dirty="0">
              <a:latin typeface="Calibri"/>
              <a:cs typeface="Calibri"/>
            </a:endParaRPr>
          </a:p>
          <a:p>
            <a:pPr marL="896598" lvl="1" indent="-340351">
              <a:spcBef>
                <a:spcPts val="100"/>
              </a:spcBef>
              <a:buSzPct val="90000"/>
              <a:buFont typeface="Wingdings"/>
              <a:buChar char=""/>
              <a:tabLst>
                <a:tab pos="896598" algn="l"/>
                <a:tab pos="897444" algn="l"/>
              </a:tabLst>
            </a:pPr>
            <a:r>
              <a:rPr sz="2667" spc="-7" dirty="0">
                <a:latin typeface="Calibri"/>
                <a:cs typeface="Calibri"/>
              </a:rPr>
              <a:t>Flow of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execution</a:t>
            </a:r>
            <a:r>
              <a:rPr sz="2667" dirty="0">
                <a:latin typeface="Calibri"/>
                <a:cs typeface="Calibri"/>
              </a:rPr>
              <a:t> depends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on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previous</a:t>
            </a:r>
            <a:r>
              <a:rPr sz="2667" spc="-7" dirty="0">
                <a:latin typeface="Calibri"/>
                <a:cs typeface="Calibri"/>
              </a:rPr>
              <a:t> instruction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4E18-6FD3-4359-8DEC-569EEFC7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3041" y="3841746"/>
            <a:ext cx="4857327" cy="1112335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458882" indent="-408930">
              <a:spcBef>
                <a:spcPts val="9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58882" algn="l"/>
                <a:tab pos="459729" algn="l"/>
              </a:tabLst>
            </a:pPr>
            <a:r>
              <a:rPr sz="3200" spc="-7" dirty="0">
                <a:latin typeface="Calibri"/>
                <a:cs typeface="Calibri"/>
              </a:rPr>
              <a:t>Maximum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clock</a:t>
            </a:r>
            <a:r>
              <a:rPr sz="3200" spc="-6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frequency</a:t>
            </a:r>
            <a:endParaRPr sz="3200" dirty="0">
              <a:latin typeface="Calibri"/>
              <a:cs typeface="Calibri"/>
            </a:endParaRPr>
          </a:p>
          <a:p>
            <a:pPr marL="849185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49185" algn="l"/>
                <a:tab pos="850032" algn="l"/>
              </a:tabLst>
            </a:pPr>
            <a:r>
              <a:rPr sz="2667" spc="13" dirty="0">
                <a:latin typeface="Calibri"/>
                <a:cs typeface="Calibri"/>
              </a:rPr>
              <a:t>f</a:t>
            </a:r>
            <a:r>
              <a:rPr sz="2600" spc="20" baseline="-21367" dirty="0">
                <a:latin typeface="Calibri"/>
                <a:cs typeface="Calibri"/>
              </a:rPr>
              <a:t>max</a:t>
            </a:r>
            <a:r>
              <a:rPr sz="2600" spc="269" baseline="-2136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=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1/800ps</a:t>
            </a:r>
            <a:r>
              <a:rPr sz="2667" spc="-6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=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1.25</a:t>
            </a:r>
            <a:r>
              <a:rPr sz="2667" spc="-5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GHz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108779"/>
            <a:ext cx="8368444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I</a:t>
            </a:r>
            <a:r>
              <a:rPr b="1" spc="87" dirty="0"/>
              <a:t>n</a:t>
            </a:r>
            <a:r>
              <a:rPr b="1" spc="80" dirty="0"/>
              <a:t>s</a:t>
            </a:r>
            <a:r>
              <a:rPr b="1" spc="-140" dirty="0"/>
              <a:t>t</a:t>
            </a:r>
            <a:r>
              <a:rPr b="1" spc="-167" dirty="0"/>
              <a:t>r</a:t>
            </a:r>
            <a:r>
              <a:rPr b="1" spc="53" dirty="0"/>
              <a:t>u</a:t>
            </a:r>
            <a:r>
              <a:rPr b="1" spc="-20" dirty="0"/>
              <a:t>c</a:t>
            </a:r>
            <a:r>
              <a:rPr b="1" spc="-67" dirty="0"/>
              <a:t>t</a:t>
            </a:r>
            <a:r>
              <a:rPr b="1" spc="33" dirty="0"/>
              <a:t>i</a:t>
            </a:r>
            <a:r>
              <a:rPr b="1" spc="-80" dirty="0"/>
              <a:t>o</a:t>
            </a:r>
            <a:r>
              <a:rPr b="1" spc="40" dirty="0"/>
              <a:t>n</a:t>
            </a:r>
            <a:r>
              <a:rPr b="1" spc="-393" dirty="0"/>
              <a:t> </a:t>
            </a:r>
            <a:r>
              <a:rPr b="1" spc="-660" dirty="0"/>
              <a:t>T</a:t>
            </a:r>
            <a:r>
              <a:rPr b="1" spc="53" dirty="0"/>
              <a:t>i</a:t>
            </a:r>
            <a:r>
              <a:rPr b="1" spc="140" dirty="0"/>
              <a:t>m</a:t>
            </a:r>
            <a:r>
              <a:rPr b="1" spc="53" dirty="0"/>
              <a:t>i</a:t>
            </a:r>
            <a:r>
              <a:rPr b="1" spc="87" dirty="0"/>
              <a:t>n</a:t>
            </a:r>
            <a:r>
              <a:rPr b="1" spc="527" dirty="0"/>
              <a:t>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587686"/>
              </p:ext>
            </p:extLst>
          </p:nvPr>
        </p:nvGraphicFramePr>
        <p:xfrm>
          <a:off x="1383529" y="1312841"/>
          <a:ext cx="9006837" cy="2255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2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80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592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Instr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IF</a:t>
                      </a:r>
                      <a:r>
                        <a:rPr sz="1900" b="1" spc="-4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sz="1900" b="1" spc="-2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200ps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sz="1900" b="1" spc="-3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sz="1900" b="1" spc="-2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100ps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spc="-15" dirty="0">
                          <a:solidFill>
                            <a:schemeClr val="tx1"/>
                          </a:solidFill>
                        </a:rPr>
                        <a:t>ALU</a:t>
                      </a:r>
                      <a:r>
                        <a:rPr sz="1900" b="1" spc="-3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sz="1900" b="1" spc="-3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200ps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MEM=200ps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WB</a:t>
                      </a:r>
                      <a:r>
                        <a:rPr sz="1900" b="1" spc="-3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sz="1900" b="1" spc="-3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100ps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spc="-25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add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600ps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beq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500ps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jal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600ps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lw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9107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9107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9107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91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91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91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800ps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9107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900" b="1" spc="-10" dirty="0">
                          <a:solidFill>
                            <a:schemeClr val="tx1"/>
                          </a:solidFill>
                        </a:rPr>
                        <a:t>sw</a:t>
                      </a:r>
                      <a:endParaRPr sz="19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900" b="1" spc="-5" dirty="0">
                          <a:solidFill>
                            <a:schemeClr val="tx1"/>
                          </a:solidFill>
                        </a:rPr>
                        <a:t>700ps</a:t>
                      </a:r>
                      <a:endParaRPr sz="19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F8896-A237-42B6-90BC-089473A3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791" y="1716162"/>
            <a:ext cx="10674417" cy="317693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marR="735735" indent="-408930">
              <a:spcBef>
                <a:spcPts val="1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  <a:tab pos="2146246" algn="l"/>
              </a:tabLst>
            </a:pPr>
            <a:r>
              <a:rPr sz="3200" b="1" spc="-13" dirty="0">
                <a:latin typeface="Calibri"/>
                <a:cs typeface="Calibri"/>
              </a:rPr>
              <a:t>Problem:	</a:t>
            </a:r>
            <a:r>
              <a:rPr sz="3200" spc="-60" dirty="0">
                <a:latin typeface="Calibri"/>
                <a:cs typeface="Calibri"/>
              </a:rPr>
              <a:t>Two </a:t>
            </a:r>
            <a:r>
              <a:rPr sz="3200" spc="-7" dirty="0">
                <a:latin typeface="Calibri"/>
                <a:cs typeface="Calibri"/>
              </a:rPr>
              <a:t>or </a:t>
            </a:r>
            <a:r>
              <a:rPr sz="3200" spc="-20" dirty="0">
                <a:latin typeface="Calibri"/>
                <a:cs typeface="Calibri"/>
              </a:rPr>
              <a:t>more </a:t>
            </a:r>
            <a:r>
              <a:rPr sz="3200" spc="-7" dirty="0">
                <a:latin typeface="Calibri"/>
                <a:cs typeface="Calibri"/>
              </a:rPr>
              <a:t>instructions </a:t>
            </a:r>
            <a:r>
              <a:rPr sz="3200" dirty="0">
                <a:latin typeface="Calibri"/>
                <a:cs typeface="Calibri"/>
              </a:rPr>
              <a:t>in the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pipeline </a:t>
            </a:r>
            <a:r>
              <a:rPr sz="3200" spc="-13" dirty="0">
                <a:latin typeface="Calibri"/>
                <a:cs typeface="Calibri"/>
              </a:rPr>
              <a:t>compete </a:t>
            </a:r>
            <a:r>
              <a:rPr sz="3200" spc="-27" dirty="0">
                <a:latin typeface="Calibri"/>
                <a:cs typeface="Calibri"/>
              </a:rPr>
              <a:t>for </a:t>
            </a:r>
            <a:r>
              <a:rPr sz="3200" dirty="0">
                <a:latin typeface="Calibri"/>
                <a:cs typeface="Calibri"/>
              </a:rPr>
              <a:t>access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" dirty="0">
                <a:latin typeface="Calibri"/>
                <a:cs typeface="Calibri"/>
              </a:rPr>
              <a:t>single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physical</a:t>
            </a:r>
            <a:r>
              <a:rPr sz="3200" spc="-13" dirty="0">
                <a:latin typeface="Calibri"/>
                <a:cs typeface="Calibri"/>
              </a:rPr>
              <a:t> resource</a:t>
            </a:r>
            <a:endParaRPr sz="4400" dirty="0">
              <a:latin typeface="Calibri"/>
              <a:cs typeface="Calibri"/>
            </a:endParaRPr>
          </a:p>
          <a:p>
            <a:pPr marL="425016" marR="207428" indent="-408930"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b="1" spc="-7" dirty="0">
                <a:latin typeface="Calibri"/>
                <a:cs typeface="Calibri"/>
              </a:rPr>
              <a:t>Solution 1: </a:t>
            </a:r>
            <a:r>
              <a:rPr sz="3200" spc="-7" dirty="0">
                <a:latin typeface="Calibri"/>
                <a:cs typeface="Calibri"/>
              </a:rPr>
              <a:t>Instructions </a:t>
            </a:r>
            <a:r>
              <a:rPr sz="3200" spc="-33" dirty="0">
                <a:latin typeface="Calibri"/>
                <a:cs typeface="Calibri"/>
              </a:rPr>
              <a:t>take </a:t>
            </a:r>
            <a:r>
              <a:rPr sz="3200" dirty="0">
                <a:latin typeface="Calibri"/>
                <a:cs typeface="Calibri"/>
              </a:rPr>
              <a:t>it in </a:t>
            </a:r>
            <a:r>
              <a:rPr sz="3200" spc="-7" dirty="0">
                <a:latin typeface="Calibri"/>
                <a:cs typeface="Calibri"/>
              </a:rPr>
              <a:t>turns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7" dirty="0">
                <a:latin typeface="Calibri"/>
                <a:cs typeface="Calibri"/>
              </a:rPr>
              <a:t>use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resource, </a:t>
            </a:r>
            <a:r>
              <a:rPr sz="3200" spc="-7" dirty="0">
                <a:latin typeface="Calibri"/>
                <a:cs typeface="Calibri"/>
              </a:rPr>
              <a:t>some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instructions</a:t>
            </a:r>
            <a:r>
              <a:rPr sz="3200" spc="-27" dirty="0">
                <a:latin typeface="Calibri"/>
                <a:cs typeface="Calibri"/>
              </a:rPr>
              <a:t> have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stall</a:t>
            </a:r>
            <a:endParaRPr sz="3200" dirty="0">
              <a:latin typeface="Calibri"/>
              <a:cs typeface="Calibri"/>
            </a:endParaRPr>
          </a:p>
          <a:p>
            <a:pPr marL="425016" indent="-408930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b="1" spc="-7" dirty="0">
                <a:latin typeface="Calibri"/>
                <a:cs typeface="Calibri"/>
              </a:rPr>
              <a:t>Solution</a:t>
            </a:r>
            <a:r>
              <a:rPr sz="3200" b="1" spc="-33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alibri"/>
                <a:cs typeface="Calibri"/>
              </a:rPr>
              <a:t>2:</a:t>
            </a:r>
            <a:r>
              <a:rPr sz="3200" b="1" spc="-1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Add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more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hardware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machine</a:t>
            </a:r>
            <a:endParaRPr sz="3200" dirty="0">
              <a:latin typeface="Calibri"/>
              <a:cs typeface="Calibri"/>
            </a:endParaRPr>
          </a:p>
          <a:p>
            <a:pPr marL="425016" marR="6773" indent="-408930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dirty="0">
                <a:latin typeface="Calibri"/>
                <a:cs typeface="Calibri"/>
              </a:rPr>
              <a:t>Can </a:t>
            </a:r>
            <a:r>
              <a:rPr sz="3200" spc="-27" dirty="0">
                <a:latin typeface="Calibri"/>
                <a:cs typeface="Calibri"/>
              </a:rPr>
              <a:t>always </a:t>
            </a:r>
            <a:r>
              <a:rPr sz="3200" spc="-13" dirty="0">
                <a:latin typeface="Calibri"/>
                <a:cs typeface="Calibri"/>
              </a:rPr>
              <a:t>solve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3" dirty="0">
                <a:latin typeface="Calibri"/>
                <a:cs typeface="Calibri"/>
              </a:rPr>
              <a:t>structural </a:t>
            </a:r>
            <a:r>
              <a:rPr sz="3200" spc="-20" dirty="0">
                <a:latin typeface="Calibri"/>
                <a:cs typeface="Calibri"/>
              </a:rPr>
              <a:t>hazard </a:t>
            </a:r>
            <a:r>
              <a:rPr sz="3200" spc="-13" dirty="0">
                <a:latin typeface="Calibri"/>
                <a:cs typeface="Calibri"/>
              </a:rPr>
              <a:t>by </a:t>
            </a:r>
            <a:r>
              <a:rPr sz="3200" spc="-7" dirty="0">
                <a:latin typeface="Calibri"/>
                <a:cs typeface="Calibri"/>
              </a:rPr>
              <a:t>adding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more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hardware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4659" y="6288629"/>
            <a:ext cx="89746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80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R="53339" algn="r">
              <a:lnSpc>
                <a:spcPts val="1760"/>
              </a:lnSpc>
            </a:pPr>
            <a:r>
              <a:rPr sz="1600" spc="60" dirty="0">
                <a:solidFill>
                  <a:srgbClr val="FFFFFF"/>
                </a:solidFill>
                <a:latin typeface="Gill Sans MT"/>
                <a:cs typeface="Gill Sans MT"/>
              </a:rPr>
              <a:t>43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6605" y="6594174"/>
            <a:ext cx="9812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80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40" dirty="0">
                <a:solidFill>
                  <a:srgbClr val="FFFFFF"/>
                </a:solidFill>
                <a:latin typeface="Trebuchet MS"/>
                <a:cs typeface="Trebuchet MS"/>
              </a:rPr>
              <a:t>(43)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1955" y="494542"/>
            <a:ext cx="395393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Structural Hazard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03738-0CE7-4C22-A786-9D9ACEC9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455" y="665991"/>
            <a:ext cx="581236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Regfile Structural Hazards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34659" y="6288629"/>
            <a:ext cx="89746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7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L="226901">
              <a:lnSpc>
                <a:spcPts val="1760"/>
              </a:lnSpc>
            </a:pPr>
            <a:r>
              <a:rPr sz="1600" spc="40" dirty="0">
                <a:solidFill>
                  <a:srgbClr val="FFFFFF"/>
                </a:solidFill>
                <a:latin typeface="Gill Sans MT"/>
                <a:cs typeface="Gill Sans MT"/>
              </a:rPr>
              <a:t>44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455" y="2106870"/>
            <a:ext cx="10389090" cy="3289982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425016" indent="-408930">
              <a:spcBef>
                <a:spcPts val="9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13" dirty="0">
                <a:latin typeface="Calibri"/>
                <a:cs typeface="Calibri"/>
              </a:rPr>
              <a:t>Each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instruction: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" dirty="0">
                <a:latin typeface="Calibri"/>
                <a:cs typeface="Calibri"/>
              </a:rPr>
              <a:t>Can</a:t>
            </a:r>
            <a:r>
              <a:rPr sz="2667" spc="-13" dirty="0">
                <a:latin typeface="Calibri"/>
                <a:cs typeface="Calibri"/>
              </a:rPr>
              <a:t> read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up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two </a:t>
            </a:r>
            <a:r>
              <a:rPr sz="2667" spc="-7" dirty="0">
                <a:latin typeface="Calibri"/>
                <a:cs typeface="Calibri"/>
              </a:rPr>
              <a:t>operands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 decode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stage</a:t>
            </a:r>
            <a:endParaRPr sz="2667" dirty="0">
              <a:latin typeface="Calibri"/>
              <a:cs typeface="Calibri"/>
            </a:endParaRPr>
          </a:p>
          <a:p>
            <a:pPr marL="815320" lvl="1" indent="-340351">
              <a:spcBef>
                <a:spcPts val="6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dirty="0">
                <a:latin typeface="Calibri"/>
                <a:cs typeface="Calibri"/>
              </a:rPr>
              <a:t>Can</a:t>
            </a:r>
            <a:r>
              <a:rPr sz="2667" spc="-13" dirty="0">
                <a:latin typeface="Calibri"/>
                <a:cs typeface="Calibri"/>
              </a:rPr>
              <a:t> write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one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value</a:t>
            </a:r>
            <a:r>
              <a:rPr sz="2667" spc="-7" dirty="0">
                <a:latin typeface="Calibri"/>
                <a:cs typeface="Calibri"/>
              </a:rPr>
              <a:t> in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writeback </a:t>
            </a:r>
            <a:r>
              <a:rPr sz="2667" spc="-20" dirty="0">
                <a:latin typeface="Calibri"/>
                <a:cs typeface="Calibri"/>
              </a:rPr>
              <a:t>stage</a:t>
            </a:r>
            <a:endParaRPr sz="2667" dirty="0">
              <a:latin typeface="Calibri"/>
              <a:cs typeface="Calibri"/>
            </a:endParaRPr>
          </a:p>
          <a:p>
            <a:pPr marL="425016" marR="352205" indent="-408930">
              <a:spcBef>
                <a:spcPts val="76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27" dirty="0">
                <a:latin typeface="Calibri"/>
                <a:cs typeface="Calibri"/>
              </a:rPr>
              <a:t>Avoid </a:t>
            </a:r>
            <a:r>
              <a:rPr sz="3200" spc="-13" dirty="0">
                <a:latin typeface="Calibri"/>
                <a:cs typeface="Calibri"/>
              </a:rPr>
              <a:t>structural </a:t>
            </a:r>
            <a:r>
              <a:rPr sz="3200" spc="-20" dirty="0">
                <a:latin typeface="Calibri"/>
                <a:cs typeface="Calibri"/>
              </a:rPr>
              <a:t>hazard </a:t>
            </a:r>
            <a:r>
              <a:rPr sz="3200" spc="-13" dirty="0">
                <a:latin typeface="Calibri"/>
                <a:cs typeface="Calibri"/>
              </a:rPr>
              <a:t>by having </a:t>
            </a:r>
            <a:r>
              <a:rPr sz="3200" spc="-20" dirty="0">
                <a:latin typeface="Calibri"/>
                <a:cs typeface="Calibri"/>
              </a:rPr>
              <a:t>separate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“ports”</a:t>
            </a:r>
            <a:endParaRPr sz="3200" dirty="0">
              <a:latin typeface="Calibri"/>
              <a:cs typeface="Calibri"/>
            </a:endParaRPr>
          </a:p>
          <a:p>
            <a:pPr marL="815320" marR="6773" lvl="1" indent="-339505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53" dirty="0">
                <a:latin typeface="Calibri"/>
                <a:cs typeface="Calibri"/>
              </a:rPr>
              <a:t>Two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independent</a:t>
            </a:r>
            <a:r>
              <a:rPr sz="2667" spc="-13" dirty="0">
                <a:latin typeface="Calibri"/>
                <a:cs typeface="Calibri"/>
              </a:rPr>
              <a:t> read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ports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one</a:t>
            </a:r>
            <a:r>
              <a:rPr sz="2667" spc="-7" dirty="0">
                <a:latin typeface="Calibri"/>
                <a:cs typeface="Calibri"/>
              </a:rPr>
              <a:t> independent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write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port</a:t>
            </a:r>
            <a:endParaRPr sz="2667" dirty="0">
              <a:latin typeface="Calibri"/>
              <a:cs typeface="Calibri"/>
            </a:endParaRPr>
          </a:p>
          <a:p>
            <a:pPr marL="425016" marR="1298754" indent="-408930">
              <a:spcBef>
                <a:spcPts val="76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13" dirty="0">
                <a:latin typeface="Calibri"/>
                <a:cs typeface="Calibri"/>
              </a:rPr>
              <a:t>Three </a:t>
            </a:r>
            <a:r>
              <a:rPr sz="3200" dirty="0">
                <a:latin typeface="Calibri"/>
                <a:cs typeface="Calibri"/>
              </a:rPr>
              <a:t>accesses per </a:t>
            </a:r>
            <a:r>
              <a:rPr sz="3200" spc="-7" dirty="0">
                <a:latin typeface="Calibri"/>
                <a:cs typeface="Calibri"/>
              </a:rPr>
              <a:t>cycle </a:t>
            </a:r>
            <a:r>
              <a:rPr sz="3200" spc="-13" dirty="0">
                <a:latin typeface="Calibri"/>
                <a:cs typeface="Calibri"/>
              </a:rPr>
              <a:t>can </a:t>
            </a:r>
            <a:r>
              <a:rPr sz="3200" spc="-7" dirty="0">
                <a:latin typeface="Calibri"/>
                <a:cs typeface="Calibri"/>
              </a:rPr>
              <a:t>happen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simultaneously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762677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Structural Hazard: Memory Access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62000" y="2381919"/>
            <a:ext cx="2312247" cy="344475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add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t1,</a:t>
            </a:r>
            <a:r>
              <a:rPr sz="2133" b="1" spc="-2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</a:t>
            </a:r>
            <a:endParaRPr sz="2133" dirty="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38578" y="2063335"/>
            <a:ext cx="152400" cy="3964940"/>
            <a:chOff x="2659385" y="1352556"/>
            <a:chExt cx="114300" cy="2973705"/>
          </a:xfrm>
        </p:grpSpPr>
        <p:sp>
          <p:nvSpPr>
            <p:cNvPr id="5" name="object 5"/>
            <p:cNvSpPr/>
            <p:nvPr/>
          </p:nvSpPr>
          <p:spPr>
            <a:xfrm>
              <a:off x="2716530" y="1352556"/>
              <a:ext cx="0" cy="2878455"/>
            </a:xfrm>
            <a:custGeom>
              <a:avLst/>
              <a:gdLst/>
              <a:ahLst/>
              <a:cxnLst/>
              <a:rect l="l" t="t" r="r" b="b"/>
              <a:pathLst>
                <a:path h="2878454">
                  <a:moveTo>
                    <a:pt x="0" y="287785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659385" y="42113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1619" y="2572961"/>
            <a:ext cx="359073" cy="2824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"/>
                <a:cs typeface="Arial"/>
              </a:rPr>
              <a:t>instruction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3203" y="3096492"/>
            <a:ext cx="1985433" cy="344475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lw</a:t>
            </a:r>
            <a:r>
              <a:rPr sz="2133" b="1" spc="-4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4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8(t3)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62000" y="3894810"/>
            <a:ext cx="2503593" cy="1686317"/>
          </a:xfrm>
          <a:prstGeom prst="rect">
            <a:avLst/>
          </a:prstGeom>
          <a:ln>
            <a:noFill/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slt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t6,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2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t3</a:t>
            </a:r>
            <a:endParaRPr sz="2133" dirty="0">
              <a:latin typeface="Courier New"/>
              <a:cs typeface="Courier New"/>
            </a:endParaRPr>
          </a:p>
          <a:p>
            <a:pPr marL="42332" marR="6773">
              <a:lnSpc>
                <a:spcPct val="196600"/>
              </a:lnSpc>
              <a:spcBef>
                <a:spcPts val="953"/>
              </a:spcBef>
            </a:pPr>
            <a:r>
              <a:rPr sz="2133" b="1" spc="-7" dirty="0">
                <a:latin typeface="Courier New"/>
                <a:cs typeface="Courier New"/>
              </a:rPr>
              <a:t>sw t0, 4(t3) </a:t>
            </a:r>
            <a:r>
              <a:rPr sz="2133" b="1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addi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t1,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</a:t>
            </a:r>
            <a:endParaRPr sz="2133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4830" y="1181374"/>
            <a:ext cx="8781249" cy="755762"/>
          </a:xfrm>
          <a:prstGeom prst="rect">
            <a:avLst/>
          </a:prstGeom>
          <a:ln>
            <a:noFill/>
          </a:ln>
        </p:spPr>
        <p:txBody>
          <a:bodyPr vert="horz" wrap="square" lIns="0" tIns="16933" rIns="0" bIns="0" rtlCol="0">
            <a:spAutoFit/>
          </a:bodyPr>
          <a:lstStyle/>
          <a:p>
            <a:pPr marL="246374" marR="6773" indent="-230288">
              <a:spcBef>
                <a:spcPts val="133"/>
              </a:spcBef>
              <a:buChar char="•"/>
              <a:tabLst>
                <a:tab pos="247220" algn="l"/>
              </a:tabLst>
            </a:pPr>
            <a:r>
              <a:rPr sz="2400" spc="-7" dirty="0">
                <a:latin typeface="Arial"/>
                <a:cs typeface="Arial"/>
              </a:rPr>
              <a:t>Instruction </a:t>
            </a:r>
            <a:r>
              <a:rPr sz="2400" spc="-13" dirty="0">
                <a:latin typeface="Arial"/>
                <a:cs typeface="Arial"/>
              </a:rPr>
              <a:t>and </a:t>
            </a:r>
            <a:r>
              <a:rPr sz="2400" spc="-7" dirty="0">
                <a:latin typeface="Arial"/>
                <a:cs typeface="Arial"/>
              </a:rPr>
              <a:t> data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memory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used </a:t>
            </a:r>
            <a:r>
              <a:rPr sz="2400" spc="-645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simultaneously</a:t>
            </a:r>
            <a:endParaRPr sz="2400" dirty="0">
              <a:latin typeface="Arial"/>
              <a:cs typeface="Arial"/>
            </a:endParaRPr>
          </a:p>
          <a:p>
            <a:pPr marL="1083706" marR="356438" lvl="1" indent="-457189" algn="just">
              <a:buFont typeface="Wingdings"/>
              <a:buChar char=""/>
              <a:tabLst>
                <a:tab pos="1083706" algn="l"/>
              </a:tabLst>
            </a:pPr>
            <a:r>
              <a:rPr sz="2400" spc="-7" dirty="0">
                <a:latin typeface="Arial"/>
                <a:cs typeface="Arial"/>
              </a:rPr>
              <a:t>Use </a:t>
            </a:r>
            <a:r>
              <a:rPr sz="2400" spc="-20" dirty="0">
                <a:latin typeface="Arial"/>
                <a:cs typeface="Arial"/>
              </a:rPr>
              <a:t>two 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separate </a:t>
            </a:r>
            <a:r>
              <a:rPr sz="2400" dirty="0">
                <a:latin typeface="Arial"/>
                <a:cs typeface="Arial"/>
              </a:rPr>
              <a:t> m</a:t>
            </a:r>
            <a:r>
              <a:rPr sz="2400" spc="-13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13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7" dirty="0">
                <a:latin typeface="Arial"/>
                <a:cs typeface="Arial"/>
              </a:rPr>
              <a:t>i</a:t>
            </a:r>
            <a:r>
              <a:rPr sz="2400" spc="-13" dirty="0">
                <a:latin typeface="Arial"/>
                <a:cs typeface="Arial"/>
              </a:rPr>
              <a:t>es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53857" y="2229036"/>
            <a:ext cx="5641340" cy="3629660"/>
            <a:chOff x="4620844" y="1476832"/>
            <a:chExt cx="4231005" cy="2722245"/>
          </a:xfrm>
          <a:solidFill>
            <a:schemeClr val="tx1"/>
          </a:solidFill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0844" y="1476832"/>
              <a:ext cx="2249271" cy="5362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1572" y="2045284"/>
              <a:ext cx="3739743" cy="21532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sp>
        <p:nvSpPr>
          <p:cNvPr id="17" name="object 17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2493075" y="6579943"/>
            <a:ext cx="770889" cy="1692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 dirty="0">
                <a:solidFill>
                  <a:schemeClr val="tx1"/>
                </a:solidFill>
              </a:rPr>
              <a:t>RISC-V</a:t>
            </a:r>
            <a:r>
              <a:rPr lang="en-US" spc="-35" dirty="0">
                <a:solidFill>
                  <a:schemeClr val="tx1"/>
                </a:solidFill>
              </a:rPr>
              <a:t> </a:t>
            </a:r>
            <a:r>
              <a:rPr lang="en-US" spc="-55" dirty="0">
                <a:solidFill>
                  <a:schemeClr val="tx1"/>
                </a:solidFill>
              </a:rPr>
              <a:t>(</a:t>
            </a:r>
            <a:fld id="{81D60167-4931-47E6-BA6A-407CBD079E47}" type="slidenum">
              <a:rPr spc="-55" smtClean="0">
                <a:solidFill>
                  <a:schemeClr val="tx1"/>
                </a:solidFill>
              </a:rPr>
              <a:pPr marL="12700">
                <a:spcBef>
                  <a:spcPts val="45"/>
                </a:spcBef>
              </a:pPr>
              <a:t>52</a:t>
            </a:fld>
            <a:r>
              <a:rPr spc="-55" dirty="0">
                <a:solidFill>
                  <a:schemeClr val="tx1"/>
                </a:solidFill>
              </a:rPr>
              <a:t>)</a:t>
            </a:r>
            <a:endParaRPr spc="-73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DB5246-2686-46BC-A692-97447B9A7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455" y="2864835"/>
            <a:ext cx="993734" cy="3194581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625517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Instruction and Data Caches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60610" y="2229709"/>
            <a:ext cx="4554220" cy="4058920"/>
            <a:chOff x="2754217" y="1592900"/>
            <a:chExt cx="3415665" cy="3044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4217" y="1592900"/>
              <a:ext cx="3415569" cy="304403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65009" y="2554211"/>
              <a:ext cx="1685289" cy="1977389"/>
            </a:xfrm>
            <a:custGeom>
              <a:avLst/>
              <a:gdLst/>
              <a:ahLst/>
              <a:cxnLst/>
              <a:rect l="l" t="t" r="r" b="b"/>
              <a:pathLst>
                <a:path w="1685289" h="1977389">
                  <a:moveTo>
                    <a:pt x="1684865" y="1977034"/>
                  </a:moveTo>
                  <a:lnTo>
                    <a:pt x="0" y="1977034"/>
                  </a:lnTo>
                  <a:lnTo>
                    <a:pt x="0" y="0"/>
                  </a:lnTo>
                  <a:lnTo>
                    <a:pt x="1684865" y="0"/>
                  </a:lnTo>
                  <a:lnTo>
                    <a:pt x="1684865" y="1977034"/>
                  </a:lnTo>
                  <a:close/>
                </a:path>
              </a:pathLst>
            </a:custGeom>
            <a:solidFill>
              <a:srgbClr val="00AFD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864998" y="2554211"/>
              <a:ext cx="1685289" cy="1977389"/>
            </a:xfrm>
            <a:custGeom>
              <a:avLst/>
              <a:gdLst/>
              <a:ahLst/>
              <a:cxnLst/>
              <a:rect l="l" t="t" r="r" b="b"/>
              <a:pathLst>
                <a:path w="1685289" h="1977389">
                  <a:moveTo>
                    <a:pt x="0" y="0"/>
                  </a:moveTo>
                  <a:lnTo>
                    <a:pt x="1684865" y="0"/>
                  </a:lnTo>
                  <a:lnTo>
                    <a:pt x="1684865" y="1977034"/>
                  </a:lnTo>
                  <a:lnTo>
                    <a:pt x="0" y="1977034"/>
                  </a:lnTo>
                  <a:lnTo>
                    <a:pt x="0" y="0"/>
                  </a:lnTo>
                  <a:close/>
                </a:path>
              </a:pathLst>
            </a:custGeom>
            <a:ln w="22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964119" y="2850766"/>
              <a:ext cx="1487170" cy="133350"/>
            </a:xfrm>
            <a:custGeom>
              <a:avLst/>
              <a:gdLst/>
              <a:ahLst/>
              <a:cxnLst/>
              <a:rect l="l" t="t" r="r" b="b"/>
              <a:pathLst>
                <a:path w="1487170" h="133350">
                  <a:moveTo>
                    <a:pt x="1486646" y="132790"/>
                  </a:moveTo>
                  <a:lnTo>
                    <a:pt x="0" y="132790"/>
                  </a:lnTo>
                  <a:lnTo>
                    <a:pt x="0" y="0"/>
                  </a:lnTo>
                  <a:lnTo>
                    <a:pt x="1486646" y="0"/>
                  </a:lnTo>
                  <a:lnTo>
                    <a:pt x="1486646" y="13279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964109" y="2850766"/>
              <a:ext cx="1487170" cy="133350"/>
            </a:xfrm>
            <a:custGeom>
              <a:avLst/>
              <a:gdLst/>
              <a:ahLst/>
              <a:cxnLst/>
              <a:rect l="l" t="t" r="r" b="b"/>
              <a:pathLst>
                <a:path w="1487170" h="133350">
                  <a:moveTo>
                    <a:pt x="0" y="0"/>
                  </a:moveTo>
                  <a:lnTo>
                    <a:pt x="1486646" y="0"/>
                  </a:lnTo>
                  <a:lnTo>
                    <a:pt x="1486646" y="132790"/>
                  </a:lnTo>
                  <a:lnTo>
                    <a:pt x="0" y="132790"/>
                  </a:lnTo>
                  <a:lnTo>
                    <a:pt x="0" y="0"/>
                  </a:lnTo>
                  <a:close/>
                </a:path>
              </a:pathLst>
            </a:custGeom>
            <a:ln w="164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865013" y="1862249"/>
              <a:ext cx="1685289" cy="494665"/>
            </a:xfrm>
            <a:custGeom>
              <a:avLst/>
              <a:gdLst/>
              <a:ahLst/>
              <a:cxnLst/>
              <a:rect l="l" t="t" r="r" b="b"/>
              <a:pathLst>
                <a:path w="1685289" h="494664">
                  <a:moveTo>
                    <a:pt x="1684865" y="494258"/>
                  </a:moveTo>
                  <a:lnTo>
                    <a:pt x="0" y="494258"/>
                  </a:lnTo>
                  <a:lnTo>
                    <a:pt x="0" y="0"/>
                  </a:lnTo>
                  <a:lnTo>
                    <a:pt x="1684865" y="0"/>
                  </a:lnTo>
                  <a:lnTo>
                    <a:pt x="1684865" y="494258"/>
                  </a:lnTo>
                  <a:close/>
                </a:path>
              </a:pathLst>
            </a:custGeom>
            <a:solidFill>
              <a:srgbClr val="00AFD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5002" y="1862249"/>
              <a:ext cx="1685289" cy="494665"/>
            </a:xfrm>
            <a:custGeom>
              <a:avLst/>
              <a:gdLst/>
              <a:ahLst/>
              <a:cxnLst/>
              <a:rect l="l" t="t" r="r" b="b"/>
              <a:pathLst>
                <a:path w="1685289" h="494664">
                  <a:moveTo>
                    <a:pt x="0" y="0"/>
                  </a:moveTo>
                  <a:lnTo>
                    <a:pt x="1684865" y="0"/>
                  </a:lnTo>
                  <a:lnTo>
                    <a:pt x="1684865" y="494258"/>
                  </a:lnTo>
                  <a:lnTo>
                    <a:pt x="0" y="494258"/>
                  </a:lnTo>
                  <a:lnTo>
                    <a:pt x="0" y="0"/>
                  </a:lnTo>
                  <a:close/>
                </a:path>
              </a:pathLst>
            </a:custGeom>
            <a:ln w="21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61443" y="2356504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131"/>
                  </a:lnTo>
                </a:path>
              </a:pathLst>
            </a:custGeom>
            <a:ln w="11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20694" y="2457886"/>
              <a:ext cx="81915" cy="96520"/>
            </a:xfrm>
            <a:custGeom>
              <a:avLst/>
              <a:gdLst/>
              <a:ahLst/>
              <a:cxnLst/>
              <a:rect l="l" t="t" r="r" b="b"/>
              <a:pathLst>
                <a:path w="81914" h="96519">
                  <a:moveTo>
                    <a:pt x="40756" y="96325"/>
                  </a:moveTo>
                  <a:lnTo>
                    <a:pt x="0" y="0"/>
                  </a:lnTo>
                  <a:lnTo>
                    <a:pt x="40756" y="17244"/>
                  </a:lnTo>
                  <a:lnTo>
                    <a:pt x="81501" y="0"/>
                  </a:lnTo>
                  <a:lnTo>
                    <a:pt x="40756" y="96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3431" y="2422076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132131"/>
                  </a:moveTo>
                  <a:lnTo>
                    <a:pt x="0" y="0"/>
                  </a:lnTo>
                </a:path>
              </a:pathLst>
            </a:custGeom>
            <a:ln w="11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2680" y="2356503"/>
              <a:ext cx="81915" cy="96520"/>
            </a:xfrm>
            <a:custGeom>
              <a:avLst/>
              <a:gdLst/>
              <a:ahLst/>
              <a:cxnLst/>
              <a:rect l="l" t="t" r="r" b="b"/>
              <a:pathLst>
                <a:path w="81914" h="96519">
                  <a:moveTo>
                    <a:pt x="81501" y="96435"/>
                  </a:moveTo>
                  <a:lnTo>
                    <a:pt x="40756" y="79191"/>
                  </a:lnTo>
                  <a:lnTo>
                    <a:pt x="0" y="96435"/>
                  </a:lnTo>
                  <a:lnTo>
                    <a:pt x="40756" y="0"/>
                  </a:lnTo>
                  <a:lnTo>
                    <a:pt x="81501" y="96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08338" y="2588841"/>
            <a:ext cx="2247052" cy="29488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32077">
              <a:spcBef>
                <a:spcPts val="940"/>
              </a:spcBef>
            </a:pPr>
            <a:r>
              <a:rPr sz="1133" spc="-20" dirty="0">
                <a:latin typeface="Gill Sans MT"/>
                <a:cs typeface="Gill Sans MT"/>
              </a:rPr>
              <a:t>Control</a:t>
            </a:r>
            <a:endParaRPr sz="1133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23564" y="3611736"/>
            <a:ext cx="672253" cy="194006"/>
          </a:xfrm>
          <a:prstGeom prst="rect">
            <a:avLst/>
          </a:prstGeom>
        </p:spPr>
        <p:txBody>
          <a:bodyPr vert="horz" wrap="square" lIns="0" tIns="19473" rIns="0" bIns="0" rtlCol="0">
            <a:spAutoFit/>
          </a:bodyPr>
          <a:lstStyle/>
          <a:p>
            <a:pPr marL="16933">
              <a:spcBef>
                <a:spcPts val="153"/>
              </a:spcBef>
            </a:pPr>
            <a:r>
              <a:rPr sz="1133" spc="93" dirty="0">
                <a:latin typeface="Gill Sans MT"/>
                <a:cs typeface="Gill Sans MT"/>
              </a:rPr>
              <a:t>Datapath</a:t>
            </a:r>
            <a:endParaRPr sz="1133">
              <a:latin typeface="Gill Sans MT"/>
              <a:cs typeface="Gill Sans MT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784465"/>
              </p:ext>
            </p:extLst>
          </p:nvPr>
        </p:nvGraphicFramePr>
        <p:xfrm>
          <a:off x="1929482" y="4249696"/>
          <a:ext cx="1982047" cy="11430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517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5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640"/>
                        </a:lnSpc>
                        <a:spcBef>
                          <a:spcPts val="105"/>
                        </a:spcBef>
                      </a:pPr>
                      <a:r>
                        <a:rPr sz="1100" spc="45" dirty="0">
                          <a:latin typeface="Gill Sans MT"/>
                          <a:cs typeface="Gill Sans MT"/>
                        </a:rPr>
                        <a:t>Registers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778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3DC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5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3DC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881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881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591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591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3517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8" name="object 18"/>
          <p:cNvGrpSpPr/>
          <p:nvPr/>
        </p:nvGrpSpPr>
        <p:grpSpPr>
          <a:xfrm>
            <a:off x="1929461" y="2229709"/>
            <a:ext cx="7297420" cy="4058920"/>
            <a:chOff x="2955855" y="1592900"/>
            <a:chExt cx="5473065" cy="3044190"/>
          </a:xfrm>
        </p:grpSpPr>
        <p:sp>
          <p:nvSpPr>
            <p:cNvPr id="19" name="object 19"/>
            <p:cNvSpPr/>
            <p:nvPr/>
          </p:nvSpPr>
          <p:spPr>
            <a:xfrm>
              <a:off x="2964112" y="4036986"/>
              <a:ext cx="1487170" cy="392430"/>
            </a:xfrm>
            <a:custGeom>
              <a:avLst/>
              <a:gdLst/>
              <a:ahLst/>
              <a:cxnLst/>
              <a:rect l="l" t="t" r="r" b="b"/>
              <a:pathLst>
                <a:path w="1487170" h="392429">
                  <a:moveTo>
                    <a:pt x="1193061" y="392111"/>
                  </a:moveTo>
                  <a:lnTo>
                    <a:pt x="293585" y="392111"/>
                  </a:lnTo>
                  <a:lnTo>
                    <a:pt x="0" y="0"/>
                  </a:lnTo>
                  <a:lnTo>
                    <a:pt x="693768" y="0"/>
                  </a:lnTo>
                  <a:lnTo>
                    <a:pt x="743323" y="66230"/>
                  </a:lnTo>
                  <a:lnTo>
                    <a:pt x="792877" y="0"/>
                  </a:lnTo>
                  <a:lnTo>
                    <a:pt x="1486646" y="0"/>
                  </a:lnTo>
                  <a:lnTo>
                    <a:pt x="1193061" y="39211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64110" y="4036983"/>
              <a:ext cx="1487170" cy="392430"/>
            </a:xfrm>
            <a:custGeom>
              <a:avLst/>
              <a:gdLst/>
              <a:ahLst/>
              <a:cxnLst/>
              <a:rect l="l" t="t" r="r" b="b"/>
              <a:pathLst>
                <a:path w="1487170" h="392429">
                  <a:moveTo>
                    <a:pt x="1486646" y="0"/>
                  </a:moveTo>
                  <a:lnTo>
                    <a:pt x="1193061" y="392111"/>
                  </a:lnTo>
                  <a:lnTo>
                    <a:pt x="293585" y="392111"/>
                  </a:lnTo>
                  <a:lnTo>
                    <a:pt x="0" y="0"/>
                  </a:lnTo>
                  <a:lnTo>
                    <a:pt x="693768" y="0"/>
                  </a:lnTo>
                  <a:lnTo>
                    <a:pt x="743323" y="66230"/>
                  </a:lnTo>
                  <a:lnTo>
                    <a:pt x="792877" y="0"/>
                  </a:lnTo>
                  <a:lnTo>
                    <a:pt x="1486646" y="0"/>
                  </a:lnTo>
                  <a:close/>
                </a:path>
              </a:pathLst>
            </a:custGeom>
            <a:ln w="164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5986" y="2870643"/>
              <a:ext cx="1060920" cy="1048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9491" y="1592900"/>
              <a:ext cx="1828977" cy="304403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404084" y="5594194"/>
            <a:ext cx="1091353" cy="36204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14201" marR="6773" indent="-198115">
              <a:lnSpc>
                <a:spcPct val="101699"/>
              </a:lnSpc>
              <a:spcBef>
                <a:spcPts val="127"/>
              </a:spcBef>
            </a:pPr>
            <a:r>
              <a:rPr sz="1133" spc="-73" dirty="0">
                <a:latin typeface="Gill Sans MT"/>
                <a:cs typeface="Gill Sans MT"/>
              </a:rPr>
              <a:t>A</a:t>
            </a:r>
            <a:r>
              <a:rPr sz="1133" spc="7" dirty="0">
                <a:latin typeface="Gill Sans MT"/>
                <a:cs typeface="Gill Sans MT"/>
              </a:rPr>
              <a:t>r</a:t>
            </a:r>
            <a:r>
              <a:rPr sz="1133" spc="87" dirty="0">
                <a:latin typeface="Gill Sans MT"/>
                <a:cs typeface="Gill Sans MT"/>
              </a:rPr>
              <a:t>it</a:t>
            </a:r>
            <a:r>
              <a:rPr sz="1133" dirty="0">
                <a:latin typeface="Gill Sans MT"/>
                <a:cs typeface="Gill Sans MT"/>
              </a:rPr>
              <a:t>h</a:t>
            </a:r>
            <a:r>
              <a:rPr sz="1133" spc="47" dirty="0">
                <a:latin typeface="Gill Sans MT"/>
                <a:cs typeface="Gill Sans MT"/>
              </a:rPr>
              <a:t>m</a:t>
            </a:r>
            <a:r>
              <a:rPr sz="1133" spc="27" dirty="0">
                <a:latin typeface="Gill Sans MT"/>
                <a:cs typeface="Gill Sans MT"/>
              </a:rPr>
              <a:t>e</a:t>
            </a:r>
            <a:r>
              <a:rPr sz="1133" spc="73" dirty="0">
                <a:latin typeface="Gill Sans MT"/>
                <a:cs typeface="Gill Sans MT"/>
              </a:rPr>
              <a:t>t</a:t>
            </a:r>
            <a:r>
              <a:rPr sz="1133" spc="87" dirty="0">
                <a:latin typeface="Gill Sans MT"/>
                <a:cs typeface="Gill Sans MT"/>
              </a:rPr>
              <a:t>ic</a:t>
            </a:r>
            <a:r>
              <a:rPr sz="1133" spc="-147" dirty="0">
                <a:latin typeface="Gill Sans MT"/>
                <a:cs typeface="Gill Sans MT"/>
              </a:rPr>
              <a:t>-</a:t>
            </a:r>
            <a:r>
              <a:rPr sz="1133" spc="-100" dirty="0">
                <a:latin typeface="Gill Sans MT"/>
                <a:cs typeface="Gill Sans MT"/>
              </a:rPr>
              <a:t>L</a:t>
            </a:r>
            <a:r>
              <a:rPr sz="1133" spc="-53" dirty="0">
                <a:latin typeface="Gill Sans MT"/>
                <a:cs typeface="Gill Sans MT"/>
              </a:rPr>
              <a:t>o</a:t>
            </a:r>
            <a:r>
              <a:rPr sz="1133" spc="200" dirty="0">
                <a:latin typeface="Gill Sans MT"/>
                <a:cs typeface="Gill Sans MT"/>
              </a:rPr>
              <a:t>g</a:t>
            </a:r>
            <a:r>
              <a:rPr sz="1133" spc="80" dirty="0">
                <a:latin typeface="Gill Sans MT"/>
                <a:cs typeface="Gill Sans MT"/>
              </a:rPr>
              <a:t>ic  </a:t>
            </a:r>
            <a:r>
              <a:rPr sz="1133" spc="33" dirty="0">
                <a:latin typeface="Gill Sans MT"/>
                <a:cs typeface="Gill Sans MT"/>
              </a:rPr>
              <a:t>Unit</a:t>
            </a:r>
            <a:r>
              <a:rPr sz="1133" spc="53" dirty="0">
                <a:latin typeface="Gill Sans MT"/>
                <a:cs typeface="Gill Sans MT"/>
              </a:rPr>
              <a:t> </a:t>
            </a:r>
            <a:r>
              <a:rPr sz="1133" spc="-47" dirty="0">
                <a:latin typeface="Gill Sans MT"/>
                <a:cs typeface="Gill Sans MT"/>
              </a:rPr>
              <a:t>(ALU)</a:t>
            </a:r>
            <a:endParaRPr sz="1133">
              <a:latin typeface="Gill Sans MT"/>
              <a:cs typeface="Gill Sans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926057" y="2607124"/>
            <a:ext cx="2136987" cy="3551767"/>
            <a:chOff x="6703303" y="1875961"/>
            <a:chExt cx="1602740" cy="2663825"/>
          </a:xfrm>
        </p:grpSpPr>
        <p:sp>
          <p:nvSpPr>
            <p:cNvPr id="25" name="object 25"/>
            <p:cNvSpPr/>
            <p:nvPr/>
          </p:nvSpPr>
          <p:spPr>
            <a:xfrm>
              <a:off x="6711558" y="188420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711558" y="188421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107997" y="188420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107997" y="188421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504436" y="188420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504436" y="188421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900876" y="188420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900876" y="188421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711559" y="198305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711559" y="1983067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107998" y="198305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107999" y="1983067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504438" y="198305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504438" y="1983067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900877" y="198305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900877" y="1983067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711561" y="208190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711561" y="2081919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7108000" y="208190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7108000" y="2081919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7504439" y="208190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7504440" y="2081919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900879" y="208190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7900879" y="2081919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711562" y="218076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711562" y="2180771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7108002" y="218076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7108002" y="2180771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504441" y="218076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504441" y="2180771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7900880" y="218076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7900881" y="2180771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711564" y="2784854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711564" y="278486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7108003" y="2784854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7108003" y="278486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7504443" y="2784854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504443" y="278486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7900882" y="2784854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7900882" y="278486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711565" y="288370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711565" y="288371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7108005" y="288370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7108005" y="288371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7504444" y="288370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504444" y="288371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7900883" y="288370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7900884" y="288371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6711556" y="2982569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43" y="0"/>
                  </a:moveTo>
                  <a:lnTo>
                    <a:pt x="0" y="0"/>
                  </a:lnTo>
                  <a:lnTo>
                    <a:pt x="0" y="55587"/>
                  </a:lnTo>
                  <a:lnTo>
                    <a:pt x="0" y="98844"/>
                  </a:lnTo>
                  <a:lnTo>
                    <a:pt x="396443" y="98844"/>
                  </a:lnTo>
                  <a:lnTo>
                    <a:pt x="396443" y="55587"/>
                  </a:lnTo>
                  <a:lnTo>
                    <a:pt x="396443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6711567" y="298256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108006" y="2982557"/>
              <a:ext cx="396875" cy="55880"/>
            </a:xfrm>
            <a:custGeom>
              <a:avLst/>
              <a:gdLst/>
              <a:ahLst/>
              <a:cxnLst/>
              <a:rect l="l" t="t" r="r" b="b"/>
              <a:pathLst>
                <a:path w="396875" h="55880">
                  <a:moveTo>
                    <a:pt x="0" y="55587"/>
                  </a:moveTo>
                  <a:lnTo>
                    <a:pt x="396438" y="55587"/>
                  </a:lnTo>
                  <a:lnTo>
                    <a:pt x="396438" y="0"/>
                  </a:lnTo>
                  <a:lnTo>
                    <a:pt x="0" y="0"/>
                  </a:lnTo>
                  <a:lnTo>
                    <a:pt x="0" y="55587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7108006" y="298256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504443" y="2982569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0" y="0"/>
                  </a:moveTo>
                  <a:lnTo>
                    <a:pt x="0" y="0"/>
                  </a:lnTo>
                  <a:lnTo>
                    <a:pt x="0" y="55587"/>
                  </a:lnTo>
                  <a:lnTo>
                    <a:pt x="0" y="98844"/>
                  </a:lnTo>
                  <a:lnTo>
                    <a:pt x="396430" y="98844"/>
                  </a:lnTo>
                  <a:lnTo>
                    <a:pt x="396430" y="55587"/>
                  </a:lnTo>
                  <a:lnTo>
                    <a:pt x="39643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504446" y="298256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900885" y="2982557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900885" y="298256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6711556" y="308141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43" y="0"/>
                  </a:moveTo>
                  <a:lnTo>
                    <a:pt x="0" y="0"/>
                  </a:lnTo>
                  <a:lnTo>
                    <a:pt x="0" y="55587"/>
                  </a:lnTo>
                  <a:lnTo>
                    <a:pt x="0" y="98856"/>
                  </a:lnTo>
                  <a:lnTo>
                    <a:pt x="396443" y="98856"/>
                  </a:lnTo>
                  <a:lnTo>
                    <a:pt x="396443" y="55587"/>
                  </a:lnTo>
                  <a:lnTo>
                    <a:pt x="396443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6711569" y="308142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7108008" y="3136996"/>
              <a:ext cx="396875" cy="43815"/>
            </a:xfrm>
            <a:custGeom>
              <a:avLst/>
              <a:gdLst/>
              <a:ahLst/>
              <a:cxnLst/>
              <a:rect l="l" t="t" r="r" b="b"/>
              <a:pathLst>
                <a:path w="396875" h="43814">
                  <a:moveTo>
                    <a:pt x="0" y="43264"/>
                  </a:moveTo>
                  <a:lnTo>
                    <a:pt x="396438" y="43264"/>
                  </a:lnTo>
                  <a:lnTo>
                    <a:pt x="396438" y="0"/>
                  </a:lnTo>
                  <a:lnTo>
                    <a:pt x="0" y="0"/>
                  </a:lnTo>
                  <a:lnTo>
                    <a:pt x="0" y="43264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108008" y="308142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504443" y="308141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43" y="0"/>
                  </a:moveTo>
                  <a:lnTo>
                    <a:pt x="0" y="0"/>
                  </a:lnTo>
                  <a:lnTo>
                    <a:pt x="0" y="55587"/>
                  </a:lnTo>
                  <a:lnTo>
                    <a:pt x="0" y="98856"/>
                  </a:lnTo>
                  <a:lnTo>
                    <a:pt x="396443" y="98856"/>
                  </a:lnTo>
                  <a:lnTo>
                    <a:pt x="396443" y="55587"/>
                  </a:lnTo>
                  <a:lnTo>
                    <a:pt x="396443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504447" y="308142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7900887" y="3081409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7900887" y="308142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6711570" y="423469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711570" y="423469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7108009" y="423469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7108010" y="423469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7504449" y="423469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7504449" y="423469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7900888" y="423469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7900888" y="4234690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6711572" y="433354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711572" y="433354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7108011" y="433354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108011" y="433354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504450" y="433354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504450" y="433354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900890" y="433354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900890" y="433354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711573" y="443239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711573" y="443239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108012" y="443239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108013" y="443239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504452" y="443239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504452" y="443239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900891" y="443239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900891" y="443239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711575" y="3180261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711575" y="318027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108014" y="3180261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108014" y="318027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504453" y="3180261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504454" y="318027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900893" y="3180261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900893" y="318027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711576" y="327911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711576" y="327912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108016" y="327911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108016" y="327912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504455" y="327911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504455" y="327912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900894" y="327911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900894" y="3279123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711578" y="3377964"/>
              <a:ext cx="396875" cy="88900"/>
            </a:xfrm>
            <a:custGeom>
              <a:avLst/>
              <a:gdLst/>
              <a:ahLst/>
              <a:cxnLst/>
              <a:rect l="l" t="t" r="r" b="b"/>
              <a:pathLst>
                <a:path w="396875" h="88900">
                  <a:moveTo>
                    <a:pt x="0" y="88856"/>
                  </a:moveTo>
                  <a:lnTo>
                    <a:pt x="396438" y="88856"/>
                  </a:lnTo>
                  <a:lnTo>
                    <a:pt x="396438" y="0"/>
                  </a:lnTo>
                  <a:lnTo>
                    <a:pt x="0" y="0"/>
                  </a:lnTo>
                  <a:lnTo>
                    <a:pt x="0" y="88856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711578" y="337797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108017" y="3377964"/>
              <a:ext cx="396875" cy="88900"/>
            </a:xfrm>
            <a:custGeom>
              <a:avLst/>
              <a:gdLst/>
              <a:ahLst/>
              <a:cxnLst/>
              <a:rect l="l" t="t" r="r" b="b"/>
              <a:pathLst>
                <a:path w="396875" h="88900">
                  <a:moveTo>
                    <a:pt x="0" y="88856"/>
                  </a:moveTo>
                  <a:lnTo>
                    <a:pt x="396438" y="88856"/>
                  </a:lnTo>
                  <a:lnTo>
                    <a:pt x="396438" y="0"/>
                  </a:lnTo>
                  <a:lnTo>
                    <a:pt x="0" y="0"/>
                  </a:lnTo>
                  <a:lnTo>
                    <a:pt x="0" y="88856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108017" y="337797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504456" y="3377964"/>
              <a:ext cx="396875" cy="88900"/>
            </a:xfrm>
            <a:custGeom>
              <a:avLst/>
              <a:gdLst/>
              <a:ahLst/>
              <a:cxnLst/>
              <a:rect l="l" t="t" r="r" b="b"/>
              <a:pathLst>
                <a:path w="396875" h="88900">
                  <a:moveTo>
                    <a:pt x="0" y="88856"/>
                  </a:moveTo>
                  <a:lnTo>
                    <a:pt x="396438" y="88856"/>
                  </a:lnTo>
                  <a:lnTo>
                    <a:pt x="396438" y="0"/>
                  </a:lnTo>
                  <a:lnTo>
                    <a:pt x="0" y="0"/>
                  </a:lnTo>
                  <a:lnTo>
                    <a:pt x="0" y="88856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504457" y="337797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900896" y="3377964"/>
              <a:ext cx="396875" cy="88900"/>
            </a:xfrm>
            <a:custGeom>
              <a:avLst/>
              <a:gdLst/>
              <a:ahLst/>
              <a:cxnLst/>
              <a:rect l="l" t="t" r="r" b="b"/>
              <a:pathLst>
                <a:path w="396875" h="88900">
                  <a:moveTo>
                    <a:pt x="0" y="88856"/>
                  </a:moveTo>
                  <a:lnTo>
                    <a:pt x="396438" y="88856"/>
                  </a:lnTo>
                  <a:lnTo>
                    <a:pt x="396438" y="0"/>
                  </a:lnTo>
                  <a:lnTo>
                    <a:pt x="0" y="0"/>
                  </a:lnTo>
                  <a:lnTo>
                    <a:pt x="0" y="88856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900896" y="337797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926405" y="3038145"/>
              <a:ext cx="594995" cy="99060"/>
            </a:xfrm>
            <a:custGeom>
              <a:avLst/>
              <a:gdLst/>
              <a:ahLst/>
              <a:cxnLst/>
              <a:rect l="l" t="t" r="r" b="b"/>
              <a:pathLst>
                <a:path w="594995" h="99060">
                  <a:moveTo>
                    <a:pt x="59465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594658" y="0"/>
                  </a:lnTo>
                  <a:lnTo>
                    <a:pt x="594658" y="98851"/>
                  </a:lnTo>
                  <a:close/>
                </a:path>
              </a:pathLst>
            </a:custGeom>
            <a:solidFill>
              <a:srgbClr val="DDD4CF">
                <a:alpha val="8078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1274830" y="1057622"/>
            <a:ext cx="10155170" cy="95325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marR="6773" indent="-408930">
              <a:spcBef>
                <a:spcPts val="1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27" dirty="0">
                <a:latin typeface="Calibri"/>
                <a:cs typeface="Calibri"/>
              </a:rPr>
              <a:t>Fast,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on-chip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3" dirty="0">
                <a:latin typeface="Calibri"/>
                <a:cs typeface="Calibri"/>
              </a:rPr>
              <a:t>memory,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separate </a:t>
            </a:r>
            <a:r>
              <a:rPr sz="3200" spc="-27" dirty="0">
                <a:latin typeface="Calibri"/>
                <a:cs typeface="Calibri"/>
              </a:rPr>
              <a:t>for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instructions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and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endParaRPr sz="3200" dirty="0">
              <a:latin typeface="Calibri"/>
              <a:cs typeface="Calibri"/>
            </a:endParaRPr>
          </a:p>
          <a:p>
            <a:pPr marL="530000">
              <a:spcBef>
                <a:spcPts val="2073"/>
              </a:spcBef>
              <a:tabLst>
                <a:tab pos="5661518" algn="l"/>
              </a:tabLst>
            </a:pPr>
            <a:r>
              <a:rPr sz="1700" spc="20" baseline="3267" dirty="0">
                <a:latin typeface="Gill Sans MT"/>
                <a:cs typeface="Gill Sans MT"/>
              </a:rPr>
              <a:t>Processor	</a:t>
            </a:r>
            <a:r>
              <a:rPr sz="1133" spc="20" dirty="0">
                <a:latin typeface="Gill Sans MT"/>
                <a:cs typeface="Gill Sans MT"/>
              </a:rPr>
              <a:t>Memory</a:t>
            </a:r>
            <a:endParaRPr sz="1133" dirty="0">
              <a:latin typeface="Gill Sans MT"/>
              <a:cs typeface="Gill Sans MT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7223528" y="4156703"/>
            <a:ext cx="771313" cy="13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460">
              <a:lnSpc>
                <a:spcPts val="1040"/>
              </a:lnSpc>
            </a:pPr>
            <a:r>
              <a:rPr sz="1133" spc="47" dirty="0">
                <a:latin typeface="Gill Sans MT"/>
                <a:cs typeface="Gill Sans MT"/>
              </a:rPr>
              <a:t>Bytes</a:t>
            </a:r>
            <a:endParaRPr sz="1133">
              <a:latin typeface="Gill Sans MT"/>
              <a:cs typeface="Gill Sans MT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6920194" y="3130518"/>
            <a:ext cx="2146300" cy="689187"/>
            <a:chOff x="6698905" y="2268507"/>
            <a:chExt cx="1609725" cy="516890"/>
          </a:xfrm>
        </p:grpSpPr>
        <p:sp>
          <p:nvSpPr>
            <p:cNvPr id="141" name="object 141"/>
            <p:cNvSpPr/>
            <p:nvPr/>
          </p:nvSpPr>
          <p:spPr>
            <a:xfrm>
              <a:off x="6710015" y="2279612"/>
              <a:ext cx="1587500" cy="494665"/>
            </a:xfrm>
            <a:custGeom>
              <a:avLst/>
              <a:gdLst/>
              <a:ahLst/>
              <a:cxnLst/>
              <a:rect l="l" t="t" r="r" b="b"/>
              <a:pathLst>
                <a:path w="1587500" h="494664">
                  <a:moveTo>
                    <a:pt x="1587297" y="494258"/>
                  </a:moveTo>
                  <a:lnTo>
                    <a:pt x="0" y="494258"/>
                  </a:lnTo>
                  <a:lnTo>
                    <a:pt x="0" y="0"/>
                  </a:lnTo>
                  <a:lnTo>
                    <a:pt x="1587297" y="0"/>
                  </a:lnTo>
                  <a:lnTo>
                    <a:pt x="1587297" y="494258"/>
                  </a:lnTo>
                  <a:close/>
                </a:path>
              </a:pathLst>
            </a:custGeom>
            <a:solidFill>
              <a:srgbClr val="00A4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710018" y="2279619"/>
              <a:ext cx="1587500" cy="494665"/>
            </a:xfrm>
            <a:custGeom>
              <a:avLst/>
              <a:gdLst/>
              <a:ahLst/>
              <a:cxnLst/>
              <a:rect l="l" t="t" r="r" b="b"/>
              <a:pathLst>
                <a:path w="1587500" h="494664">
                  <a:moveTo>
                    <a:pt x="0" y="0"/>
                  </a:moveTo>
                  <a:lnTo>
                    <a:pt x="1587297" y="0"/>
                  </a:lnTo>
                  <a:lnTo>
                    <a:pt x="1587297" y="494258"/>
                  </a:lnTo>
                  <a:lnTo>
                    <a:pt x="0" y="494258"/>
                  </a:lnTo>
                  <a:lnTo>
                    <a:pt x="0" y="0"/>
                  </a:lnTo>
                  <a:close/>
                </a:path>
              </a:pathLst>
            </a:custGeom>
            <a:ln w="219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6949659" y="3159982"/>
            <a:ext cx="2087880" cy="224784"/>
          </a:xfrm>
          <a:prstGeom prst="rect">
            <a:avLst/>
          </a:prstGeom>
          <a:solidFill>
            <a:srgbClr val="00A497"/>
          </a:solidFill>
        </p:spPr>
        <p:txBody>
          <a:bodyPr vert="horz" wrap="square" lIns="0" tIns="49953" rIns="0" bIns="0" rtlCol="0">
            <a:spAutoFit/>
          </a:bodyPr>
          <a:lstStyle/>
          <a:p>
            <a:pPr marL="81278">
              <a:spcBef>
                <a:spcPts val="393"/>
              </a:spcBef>
            </a:pPr>
            <a:r>
              <a:rPr sz="1133" spc="80" dirty="0">
                <a:latin typeface="Gill Sans MT"/>
                <a:cs typeface="Gill Sans MT"/>
              </a:rPr>
              <a:t>Program</a:t>
            </a:r>
            <a:endParaRPr sz="1133">
              <a:latin typeface="Gill Sans MT"/>
              <a:cs typeface="Gill Sans MT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6935011" y="4728280"/>
            <a:ext cx="2116667" cy="252996"/>
          </a:xfrm>
          <a:prstGeom prst="rect">
            <a:avLst/>
          </a:prstGeom>
          <a:solidFill>
            <a:srgbClr val="00A497"/>
          </a:solidFill>
          <a:ln w="21971">
            <a:solidFill>
              <a:srgbClr val="000000"/>
            </a:solidFill>
          </a:ln>
        </p:spPr>
        <p:txBody>
          <a:bodyPr vert="horz" wrap="square" lIns="0" tIns="77892" rIns="0" bIns="0" rtlCol="0">
            <a:spAutoFit/>
          </a:bodyPr>
          <a:lstStyle/>
          <a:p>
            <a:pPr marL="78738">
              <a:spcBef>
                <a:spcPts val="612"/>
              </a:spcBef>
            </a:pPr>
            <a:r>
              <a:rPr sz="1133" spc="67" dirty="0">
                <a:latin typeface="Gill Sans MT"/>
                <a:cs typeface="Gill Sans MT"/>
              </a:rPr>
              <a:t>Data</a:t>
            </a:r>
            <a:endParaRPr sz="1133">
              <a:latin typeface="Gill Sans MT"/>
              <a:cs typeface="Gill Sans MT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6925031" y="3383292"/>
            <a:ext cx="2140373" cy="2379980"/>
            <a:chOff x="6702533" y="2458087"/>
            <a:chExt cx="1605280" cy="1784985"/>
          </a:xfrm>
        </p:grpSpPr>
        <p:sp>
          <p:nvSpPr>
            <p:cNvPr id="146" name="object 146"/>
            <p:cNvSpPr/>
            <p:nvPr/>
          </p:nvSpPr>
          <p:spPr>
            <a:xfrm>
              <a:off x="6713650" y="2466342"/>
              <a:ext cx="1189355" cy="99060"/>
            </a:xfrm>
            <a:custGeom>
              <a:avLst/>
              <a:gdLst/>
              <a:ahLst/>
              <a:cxnLst/>
              <a:rect l="l" t="t" r="r" b="b"/>
              <a:pathLst>
                <a:path w="1189354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  <a:path w="1189354" h="99060">
                  <a:moveTo>
                    <a:pt x="396438" y="0"/>
                  </a:moveTo>
                  <a:lnTo>
                    <a:pt x="792877" y="0"/>
                  </a:lnTo>
                  <a:lnTo>
                    <a:pt x="792877" y="98851"/>
                  </a:lnTo>
                  <a:lnTo>
                    <a:pt x="396438" y="98851"/>
                  </a:lnTo>
                  <a:lnTo>
                    <a:pt x="396438" y="0"/>
                  </a:lnTo>
                  <a:close/>
                </a:path>
                <a:path w="1189354" h="99060">
                  <a:moveTo>
                    <a:pt x="792877" y="0"/>
                  </a:moveTo>
                  <a:lnTo>
                    <a:pt x="1189316" y="0"/>
                  </a:lnTo>
                  <a:lnTo>
                    <a:pt x="1189316" y="98851"/>
                  </a:lnTo>
                  <a:lnTo>
                    <a:pt x="792877" y="98851"/>
                  </a:lnTo>
                  <a:lnTo>
                    <a:pt x="792877" y="0"/>
                  </a:lnTo>
                  <a:close/>
                </a:path>
              </a:pathLst>
            </a:custGeom>
            <a:ln w="1649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02968" y="246634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00A4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02968" y="2466342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710788" y="393813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710788" y="393813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107227" y="393813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107227" y="393813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503667" y="393813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503667" y="393813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00106" y="393813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00106" y="3938135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710789" y="403698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710790" y="403698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107229" y="403698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107229" y="403698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503668" y="403698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503668" y="403698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00107" y="403698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00108" y="4036986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710791" y="413583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710791" y="413583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107230" y="413583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107231" y="413583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503670" y="413583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503670" y="413583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900109" y="413583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396438" y="98851"/>
                  </a:moveTo>
                  <a:lnTo>
                    <a:pt x="0" y="98851"/>
                  </a:lnTo>
                  <a:lnTo>
                    <a:pt x="0" y="0"/>
                  </a:lnTo>
                  <a:lnTo>
                    <a:pt x="396438" y="0"/>
                  </a:lnTo>
                  <a:lnTo>
                    <a:pt x="396438" y="98851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900109" y="4135838"/>
              <a:ext cx="396875" cy="99060"/>
            </a:xfrm>
            <a:custGeom>
              <a:avLst/>
              <a:gdLst/>
              <a:ahLst/>
              <a:cxnLst/>
              <a:rect l="l" t="t" r="r" b="b"/>
              <a:pathLst>
                <a:path w="396875" h="99060">
                  <a:moveTo>
                    <a:pt x="0" y="0"/>
                  </a:moveTo>
                  <a:lnTo>
                    <a:pt x="396438" y="0"/>
                  </a:lnTo>
                  <a:lnTo>
                    <a:pt x="396438" y="98851"/>
                  </a:lnTo>
                  <a:lnTo>
                    <a:pt x="0" y="98851"/>
                  </a:lnTo>
                  <a:lnTo>
                    <a:pt x="0" y="0"/>
                  </a:lnTo>
                  <a:close/>
                </a:path>
              </a:pathLst>
            </a:custGeom>
            <a:ln w="16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3" name="object 173"/>
          <p:cNvSpPr txBox="1"/>
          <p:nvPr/>
        </p:nvSpPr>
        <p:spPr>
          <a:xfrm>
            <a:off x="4418657" y="3515118"/>
            <a:ext cx="1453727" cy="413661"/>
          </a:xfrm>
          <a:prstGeom prst="rect">
            <a:avLst/>
          </a:prstGeom>
          <a:solidFill>
            <a:srgbClr val="00AFDA"/>
          </a:solidFill>
          <a:ln w="21976">
            <a:solidFill>
              <a:srgbClr val="000000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>
              <a:spcBef>
                <a:spcPts val="27"/>
              </a:spcBef>
            </a:pPr>
            <a:endParaRPr sz="1533">
              <a:latin typeface="Times New Roman"/>
              <a:cs typeface="Times New Roman"/>
            </a:endParaRPr>
          </a:p>
          <a:p>
            <a:pPr marL="144776"/>
            <a:r>
              <a:rPr sz="1133" spc="27" dirty="0">
                <a:latin typeface="Gill Sans MT"/>
                <a:cs typeface="Gill Sans MT"/>
              </a:rPr>
              <a:t>Instruction</a:t>
            </a:r>
            <a:r>
              <a:rPr sz="1133" spc="-53" dirty="0">
                <a:latin typeface="Gill Sans MT"/>
                <a:cs typeface="Gill Sans MT"/>
              </a:rPr>
              <a:t> </a:t>
            </a:r>
            <a:r>
              <a:rPr sz="1133" spc="47" dirty="0">
                <a:latin typeface="Gill Sans MT"/>
                <a:cs typeface="Gill Sans MT"/>
              </a:rPr>
              <a:t>Cache</a:t>
            </a:r>
            <a:endParaRPr sz="1133">
              <a:latin typeface="Gill Sans MT"/>
              <a:cs typeface="Gill Sans MT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4418656" y="4649496"/>
            <a:ext cx="1400387" cy="436017"/>
          </a:xfrm>
          <a:prstGeom prst="rect">
            <a:avLst/>
          </a:prstGeom>
          <a:solidFill>
            <a:srgbClr val="00AFDA"/>
          </a:solidFill>
          <a:ln w="21977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667">
              <a:latin typeface="Times New Roman"/>
              <a:cs typeface="Times New Roman"/>
            </a:endParaRPr>
          </a:p>
          <a:p>
            <a:pPr marL="327652"/>
            <a:r>
              <a:rPr sz="1133" spc="67" dirty="0">
                <a:latin typeface="Gill Sans MT"/>
                <a:cs typeface="Gill Sans MT"/>
              </a:rPr>
              <a:t>Data</a:t>
            </a:r>
            <a:r>
              <a:rPr sz="1133" spc="20" dirty="0">
                <a:latin typeface="Gill Sans MT"/>
                <a:cs typeface="Gill Sans MT"/>
              </a:rPr>
              <a:t> </a:t>
            </a:r>
            <a:r>
              <a:rPr sz="1133" spc="47" dirty="0">
                <a:latin typeface="Gill Sans MT"/>
                <a:cs typeface="Gill Sans MT"/>
              </a:rPr>
              <a:t>Cache</a:t>
            </a:r>
            <a:endParaRPr sz="1133">
              <a:latin typeface="Gill Sans MT"/>
              <a:cs typeface="Gill Sans MT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4047759" y="3645449"/>
            <a:ext cx="2766060" cy="1571413"/>
            <a:chOff x="4544579" y="2654705"/>
            <a:chExt cx="2074545" cy="1178560"/>
          </a:xfrm>
        </p:grpSpPr>
        <p:sp>
          <p:nvSpPr>
            <p:cNvPr id="176" name="object 176"/>
            <p:cNvSpPr/>
            <p:nvPr/>
          </p:nvSpPr>
          <p:spPr>
            <a:xfrm>
              <a:off x="5991472" y="2703583"/>
              <a:ext cx="548640" cy="0"/>
            </a:xfrm>
            <a:custGeom>
              <a:avLst/>
              <a:gdLst/>
              <a:ahLst/>
              <a:cxnLst/>
              <a:rect l="l" t="t" r="r" b="b"/>
              <a:pathLst>
                <a:path w="548640">
                  <a:moveTo>
                    <a:pt x="548187" y="0"/>
                  </a:moveTo>
                  <a:lnTo>
                    <a:pt x="0" y="0"/>
                  </a:lnTo>
                </a:path>
              </a:pathLst>
            </a:custGeom>
            <a:ln w="21967">
              <a:solidFill>
                <a:srgbClr val="D6DF2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912624" y="2654706"/>
              <a:ext cx="706120" cy="97790"/>
            </a:xfrm>
            <a:custGeom>
              <a:avLst/>
              <a:gdLst/>
              <a:ahLst/>
              <a:cxnLst/>
              <a:rect l="l" t="t" r="r" b="b"/>
              <a:pathLst>
                <a:path w="706120" h="97789">
                  <a:moveTo>
                    <a:pt x="115963" y="0"/>
                  </a:moveTo>
                  <a:lnTo>
                    <a:pt x="0" y="48882"/>
                  </a:lnTo>
                  <a:lnTo>
                    <a:pt x="115963" y="97650"/>
                  </a:lnTo>
                  <a:lnTo>
                    <a:pt x="95148" y="48882"/>
                  </a:lnTo>
                  <a:lnTo>
                    <a:pt x="115963" y="0"/>
                  </a:lnTo>
                  <a:close/>
                </a:path>
                <a:path w="706120" h="97789">
                  <a:moveTo>
                    <a:pt x="705878" y="48882"/>
                  </a:moveTo>
                  <a:lnTo>
                    <a:pt x="589915" y="0"/>
                  </a:lnTo>
                  <a:lnTo>
                    <a:pt x="610730" y="48882"/>
                  </a:lnTo>
                  <a:lnTo>
                    <a:pt x="589915" y="97650"/>
                  </a:lnTo>
                  <a:lnTo>
                    <a:pt x="705878" y="48882"/>
                  </a:lnTo>
                  <a:close/>
                </a:path>
              </a:pathLst>
            </a:custGeom>
            <a:solidFill>
              <a:srgbClr val="D6DF2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951718" y="3784472"/>
              <a:ext cx="588010" cy="0"/>
            </a:xfrm>
            <a:custGeom>
              <a:avLst/>
              <a:gdLst/>
              <a:ahLst/>
              <a:cxnLst/>
              <a:rect l="l" t="t" r="r" b="b"/>
              <a:pathLst>
                <a:path w="588009">
                  <a:moveTo>
                    <a:pt x="587941" y="0"/>
                  </a:moveTo>
                  <a:lnTo>
                    <a:pt x="0" y="0"/>
                  </a:lnTo>
                </a:path>
              </a:pathLst>
            </a:custGeom>
            <a:ln w="21967">
              <a:solidFill>
                <a:srgbClr val="D6DF2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872746" y="3735590"/>
              <a:ext cx="746125" cy="97790"/>
            </a:xfrm>
            <a:custGeom>
              <a:avLst/>
              <a:gdLst/>
              <a:ahLst/>
              <a:cxnLst/>
              <a:rect l="l" t="t" r="r" b="b"/>
              <a:pathLst>
                <a:path w="746125" h="97789">
                  <a:moveTo>
                    <a:pt x="116078" y="0"/>
                  </a:moveTo>
                  <a:lnTo>
                    <a:pt x="0" y="48895"/>
                  </a:lnTo>
                  <a:lnTo>
                    <a:pt x="116078" y="97663"/>
                  </a:lnTo>
                  <a:lnTo>
                    <a:pt x="95262" y="48895"/>
                  </a:lnTo>
                  <a:lnTo>
                    <a:pt x="116078" y="0"/>
                  </a:lnTo>
                  <a:close/>
                </a:path>
                <a:path w="746125" h="97789">
                  <a:moveTo>
                    <a:pt x="745756" y="48895"/>
                  </a:moveTo>
                  <a:lnTo>
                    <a:pt x="629793" y="0"/>
                  </a:lnTo>
                  <a:lnTo>
                    <a:pt x="650608" y="48895"/>
                  </a:lnTo>
                  <a:lnTo>
                    <a:pt x="629793" y="97663"/>
                  </a:lnTo>
                  <a:lnTo>
                    <a:pt x="745756" y="48895"/>
                  </a:lnTo>
                  <a:close/>
                </a:path>
              </a:pathLst>
            </a:custGeom>
            <a:solidFill>
              <a:srgbClr val="D6DF2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0" name="object 1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9871" y="2832859"/>
              <a:ext cx="272879" cy="81387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4579" y="3619609"/>
              <a:ext cx="272891" cy="81387"/>
            </a:xfrm>
            <a:prstGeom prst="rect">
              <a:avLst/>
            </a:prstGeom>
          </p:spPr>
        </p:pic>
      </p:grpSp>
      <p:sp>
        <p:nvSpPr>
          <p:cNvPr id="182" name="object 182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83" name="object 183"/>
          <p:cNvSpPr txBox="1">
            <a:spLocks noGrp="1"/>
          </p:cNvSpPr>
          <p:nvPr>
            <p:ph type="sldNum" sz="quarter" idx="7"/>
          </p:nvPr>
        </p:nvSpPr>
        <p:spPr>
          <a:xfrm>
            <a:off x="3334797" y="5051472"/>
            <a:ext cx="770889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>
                <a:solidFill>
                  <a:schemeClr val="tx1"/>
                </a:solidFill>
              </a:rPr>
              <a:t>RISC-V</a:t>
            </a:r>
            <a:r>
              <a:rPr lang="en-US" spc="-35">
                <a:solidFill>
                  <a:schemeClr val="tx1"/>
                </a:solidFill>
              </a:rPr>
              <a:t> </a:t>
            </a:r>
            <a:r>
              <a:rPr lang="en-US" spc="-55">
                <a:solidFill>
                  <a:schemeClr val="tx1"/>
                </a:solidFill>
              </a:rPr>
              <a:t>(</a:t>
            </a:r>
            <a:fld id="{81D60167-4931-47E6-BA6A-407CBD079E47}" type="slidenum">
              <a:rPr spc="-55" smtClean="0">
                <a:solidFill>
                  <a:schemeClr val="tx1"/>
                </a:solidFill>
              </a:rPr>
              <a:pPr marL="12700">
                <a:spcBef>
                  <a:spcPts val="45"/>
                </a:spcBef>
              </a:pPr>
              <a:t>53</a:t>
            </a:fld>
            <a:r>
              <a:rPr spc="-55">
                <a:solidFill>
                  <a:schemeClr val="tx1"/>
                </a:solidFill>
              </a:rPr>
              <a:t>)</a:t>
            </a:r>
            <a:endParaRPr spc="-73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4703" y="1013850"/>
            <a:ext cx="9742594" cy="5370315"/>
          </a:xfrm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425016" indent="-408930">
              <a:spcBef>
                <a:spcPts val="579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933" spc="-7" dirty="0">
                <a:latin typeface="Calibri"/>
                <a:cs typeface="Calibri"/>
              </a:rPr>
              <a:t>Conflict</a:t>
            </a:r>
            <a:r>
              <a:rPr sz="2933" spc="-27" dirty="0">
                <a:latin typeface="Calibri"/>
                <a:cs typeface="Calibri"/>
              </a:rPr>
              <a:t> for</a:t>
            </a:r>
            <a:r>
              <a:rPr sz="2933" spc="-7" dirty="0">
                <a:latin typeface="Calibri"/>
                <a:cs typeface="Calibri"/>
              </a:rPr>
              <a:t> use </a:t>
            </a:r>
            <a:r>
              <a:rPr sz="2933" dirty="0">
                <a:latin typeface="Calibri"/>
                <a:cs typeface="Calibri"/>
              </a:rPr>
              <a:t>of </a:t>
            </a:r>
            <a:r>
              <a:rPr sz="2933" spc="-7" dirty="0">
                <a:latin typeface="Calibri"/>
                <a:cs typeface="Calibri"/>
              </a:rPr>
              <a:t>a</a:t>
            </a:r>
            <a:r>
              <a:rPr sz="2933" spc="-20" dirty="0">
                <a:latin typeface="Calibri"/>
                <a:cs typeface="Calibri"/>
              </a:rPr>
              <a:t> resource</a:t>
            </a:r>
            <a:endParaRPr sz="2933" dirty="0">
              <a:latin typeface="Calibri"/>
              <a:cs typeface="Calibri"/>
            </a:endParaRPr>
          </a:p>
          <a:p>
            <a:pPr marL="425016" indent="-408930">
              <a:spcBef>
                <a:spcPts val="447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933" spc="-7" dirty="0">
                <a:latin typeface="Calibri"/>
                <a:cs typeface="Calibri"/>
              </a:rPr>
              <a:t>In</a:t>
            </a:r>
            <a:r>
              <a:rPr sz="2933" spc="-20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RISC-V</a:t>
            </a:r>
            <a:r>
              <a:rPr sz="2933" spc="33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pipeline</a:t>
            </a:r>
            <a:r>
              <a:rPr sz="2933" spc="-20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with a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single memory</a:t>
            </a:r>
            <a:endParaRPr sz="2933" dirty="0">
              <a:latin typeface="Calibri"/>
              <a:cs typeface="Calibri"/>
            </a:endParaRPr>
          </a:p>
          <a:p>
            <a:pPr marL="815320" lvl="1" indent="-340351">
              <a:spcBef>
                <a:spcPts val="320"/>
              </a:spcBef>
              <a:buSzPct val="8947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533" spc="-27" dirty="0">
                <a:latin typeface="Calibri"/>
                <a:cs typeface="Calibri"/>
              </a:rPr>
              <a:t>Load/store</a:t>
            </a:r>
            <a:r>
              <a:rPr sz="2533" spc="40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requires</a:t>
            </a:r>
            <a:r>
              <a:rPr sz="2533" spc="27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data</a:t>
            </a:r>
            <a:r>
              <a:rPr sz="2533" spc="-7" dirty="0">
                <a:latin typeface="Calibri"/>
                <a:cs typeface="Calibri"/>
              </a:rPr>
              <a:t> access</a:t>
            </a:r>
            <a:endParaRPr sz="2533" dirty="0">
              <a:latin typeface="Calibri"/>
              <a:cs typeface="Calibri"/>
            </a:endParaRPr>
          </a:p>
          <a:p>
            <a:pPr marL="815320" marR="60958" lvl="1" indent="-339505">
              <a:lnSpc>
                <a:spcPts val="2733"/>
              </a:lnSpc>
              <a:spcBef>
                <a:spcPts val="653"/>
              </a:spcBef>
              <a:buSzPct val="8947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533" spc="-7" dirty="0">
                <a:latin typeface="Calibri"/>
                <a:cs typeface="Calibri"/>
              </a:rPr>
              <a:t>Without</a:t>
            </a:r>
            <a:r>
              <a:rPr sz="2533" spc="7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separate</a:t>
            </a:r>
            <a:r>
              <a:rPr sz="2533" spc="-7" dirty="0">
                <a:latin typeface="Calibri"/>
                <a:cs typeface="Calibri"/>
              </a:rPr>
              <a:t> memories,</a:t>
            </a:r>
            <a:r>
              <a:rPr sz="2533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instruction</a:t>
            </a:r>
            <a:r>
              <a:rPr sz="2533" spc="33" dirty="0">
                <a:latin typeface="Calibri"/>
                <a:cs typeface="Calibri"/>
              </a:rPr>
              <a:t> </a:t>
            </a:r>
            <a:r>
              <a:rPr sz="2533" spc="-27" dirty="0">
                <a:latin typeface="Calibri"/>
                <a:cs typeface="Calibri"/>
              </a:rPr>
              <a:t>fetch</a:t>
            </a:r>
            <a:r>
              <a:rPr sz="2533" spc="-7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would </a:t>
            </a:r>
            <a:r>
              <a:rPr sz="2533" spc="-553" dirty="0">
                <a:latin typeface="Calibri"/>
                <a:cs typeface="Calibri"/>
              </a:rPr>
              <a:t> </a:t>
            </a:r>
            <a:r>
              <a:rPr sz="2533" spc="-27" dirty="0">
                <a:latin typeface="Calibri"/>
                <a:cs typeface="Calibri"/>
              </a:rPr>
              <a:t>have</a:t>
            </a:r>
            <a:r>
              <a:rPr sz="2533" spc="33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to</a:t>
            </a:r>
            <a:r>
              <a:rPr sz="2533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stall</a:t>
            </a:r>
            <a:r>
              <a:rPr sz="2533" spc="-7" dirty="0">
                <a:latin typeface="Calibri"/>
                <a:cs typeface="Calibri"/>
              </a:rPr>
              <a:t> </a:t>
            </a:r>
            <a:r>
              <a:rPr sz="2533" spc="-27" dirty="0">
                <a:latin typeface="Calibri"/>
                <a:cs typeface="Calibri"/>
              </a:rPr>
              <a:t>for</a:t>
            </a:r>
            <a:r>
              <a:rPr sz="2533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that cycle</a:t>
            </a:r>
            <a:endParaRPr sz="2533" dirty="0">
              <a:latin typeface="Calibri"/>
              <a:cs typeface="Calibri"/>
            </a:endParaRPr>
          </a:p>
          <a:p>
            <a:pPr marL="1120112" lvl="2" indent="-273465">
              <a:spcBef>
                <a:spcPts val="267"/>
              </a:spcBef>
              <a:buFont typeface="Wingdings 2"/>
              <a:buChar char=""/>
              <a:tabLst>
                <a:tab pos="1120959" algn="l"/>
              </a:tabLst>
            </a:pPr>
            <a:r>
              <a:rPr sz="2533" spc="-7" dirty="0">
                <a:latin typeface="Calibri"/>
                <a:cs typeface="Calibri"/>
              </a:rPr>
              <a:t>All</a:t>
            </a:r>
            <a:r>
              <a:rPr sz="2533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other</a:t>
            </a:r>
            <a:r>
              <a:rPr sz="2533" spc="7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operations</a:t>
            </a:r>
            <a:r>
              <a:rPr sz="2533" spc="-7" dirty="0">
                <a:latin typeface="Calibri"/>
                <a:cs typeface="Calibri"/>
              </a:rPr>
              <a:t> in pipeline</a:t>
            </a:r>
            <a:r>
              <a:rPr sz="2533" spc="27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would</a:t>
            </a:r>
            <a:r>
              <a:rPr sz="2533" spc="7" dirty="0">
                <a:latin typeface="Calibri"/>
                <a:cs typeface="Calibri"/>
              </a:rPr>
              <a:t> </a:t>
            </a:r>
            <a:r>
              <a:rPr sz="2533" spc="-27" dirty="0">
                <a:latin typeface="Calibri"/>
                <a:cs typeface="Calibri"/>
              </a:rPr>
              <a:t>have</a:t>
            </a:r>
            <a:r>
              <a:rPr sz="2533" spc="27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to</a:t>
            </a:r>
            <a:r>
              <a:rPr sz="2533" spc="-13" dirty="0">
                <a:latin typeface="Calibri"/>
                <a:cs typeface="Calibri"/>
              </a:rPr>
              <a:t> wait</a:t>
            </a:r>
            <a:endParaRPr sz="2533" dirty="0">
              <a:latin typeface="Calibri"/>
              <a:cs typeface="Calibri"/>
            </a:endParaRPr>
          </a:p>
          <a:p>
            <a:pPr marL="425016" marR="1733083" indent="-408930">
              <a:lnSpc>
                <a:spcPts val="3173"/>
              </a:lnSpc>
              <a:spcBef>
                <a:spcPts val="827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933" spc="-7" dirty="0">
                <a:latin typeface="Calibri"/>
                <a:cs typeface="Calibri"/>
              </a:rPr>
              <a:t>Pipelined </a:t>
            </a:r>
            <a:r>
              <a:rPr sz="2933" spc="-20" dirty="0">
                <a:latin typeface="Calibri"/>
                <a:cs typeface="Calibri"/>
              </a:rPr>
              <a:t>datapaths require separate </a:t>
            </a:r>
            <a:r>
              <a:rPr sz="2933" spc="-645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instruction/data</a:t>
            </a:r>
            <a:r>
              <a:rPr sz="2933" spc="-2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memories</a:t>
            </a:r>
            <a:endParaRPr sz="2933" dirty="0">
              <a:latin typeface="Calibri"/>
              <a:cs typeface="Calibri"/>
            </a:endParaRPr>
          </a:p>
          <a:p>
            <a:pPr marL="815320" lvl="1" indent="-340351">
              <a:spcBef>
                <a:spcPts val="267"/>
              </a:spcBef>
              <a:buSzPct val="8947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533" spc="-7" dirty="0">
                <a:latin typeface="Calibri"/>
                <a:cs typeface="Calibri"/>
              </a:rPr>
              <a:t>Or</a:t>
            </a:r>
            <a:r>
              <a:rPr sz="2533" spc="-13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separate </a:t>
            </a:r>
            <a:r>
              <a:rPr sz="2533" spc="-13" dirty="0">
                <a:latin typeface="Calibri"/>
                <a:cs typeface="Calibri"/>
              </a:rPr>
              <a:t>instruction/data</a:t>
            </a:r>
            <a:r>
              <a:rPr sz="2533" spc="33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caches</a:t>
            </a:r>
            <a:endParaRPr sz="2533" dirty="0">
              <a:latin typeface="Calibri"/>
              <a:cs typeface="Calibri"/>
            </a:endParaRPr>
          </a:p>
          <a:p>
            <a:pPr marL="425016" marR="417396" indent="-408930">
              <a:lnSpc>
                <a:spcPts val="3173"/>
              </a:lnSpc>
              <a:spcBef>
                <a:spcPts val="827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933" spc="-7" dirty="0">
                <a:latin typeface="Calibri"/>
                <a:cs typeface="Calibri"/>
              </a:rPr>
              <a:t>RISC</a:t>
            </a:r>
            <a:r>
              <a:rPr sz="2933" spc="2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ISAs</a:t>
            </a:r>
            <a:r>
              <a:rPr sz="2933" spc="-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(including </a:t>
            </a:r>
            <a:r>
              <a:rPr sz="2933" spc="-7" dirty="0">
                <a:latin typeface="Calibri"/>
                <a:cs typeface="Calibri"/>
              </a:rPr>
              <a:t>RISC-V)</a:t>
            </a:r>
            <a:r>
              <a:rPr sz="2933" spc="2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designed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27" dirty="0">
                <a:latin typeface="Calibri"/>
                <a:cs typeface="Calibri"/>
              </a:rPr>
              <a:t>to</a:t>
            </a:r>
            <a:r>
              <a:rPr sz="2933" spc="13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avoid </a:t>
            </a:r>
            <a:r>
              <a:rPr sz="2933" spc="-645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structural hazards</a:t>
            </a:r>
            <a:endParaRPr sz="2933" dirty="0">
              <a:latin typeface="Calibri"/>
              <a:cs typeface="Calibri"/>
            </a:endParaRPr>
          </a:p>
          <a:p>
            <a:pPr marL="815320" lvl="1" indent="-340351">
              <a:spcBef>
                <a:spcPts val="267"/>
              </a:spcBef>
              <a:buSzPct val="8947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533" dirty="0">
                <a:latin typeface="Calibri"/>
                <a:cs typeface="Calibri"/>
              </a:rPr>
              <a:t>e.g.</a:t>
            </a:r>
            <a:r>
              <a:rPr sz="2533" spc="-20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at</a:t>
            </a:r>
            <a:r>
              <a:rPr sz="2533" spc="-7" dirty="0">
                <a:latin typeface="Calibri"/>
                <a:cs typeface="Calibri"/>
              </a:rPr>
              <a:t> </a:t>
            </a:r>
            <a:r>
              <a:rPr sz="2533" spc="-20" dirty="0">
                <a:latin typeface="Calibri"/>
                <a:cs typeface="Calibri"/>
              </a:rPr>
              <a:t>most </a:t>
            </a:r>
            <a:r>
              <a:rPr sz="2533" spc="-13" dirty="0">
                <a:latin typeface="Calibri"/>
                <a:cs typeface="Calibri"/>
              </a:rPr>
              <a:t>one</a:t>
            </a:r>
            <a:r>
              <a:rPr sz="2533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memory</a:t>
            </a:r>
            <a:r>
              <a:rPr sz="2533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access/instruction</a:t>
            </a:r>
            <a:endParaRPr sz="2533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4659" y="6288629"/>
            <a:ext cx="89746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80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R="53339" algn="r">
              <a:lnSpc>
                <a:spcPts val="1760"/>
              </a:lnSpc>
            </a:pPr>
            <a:r>
              <a:rPr sz="1600" spc="13" dirty="0">
                <a:solidFill>
                  <a:srgbClr val="FFFFFF"/>
                </a:solidFill>
                <a:latin typeface="Gill Sans MT"/>
                <a:cs typeface="Gill Sans MT"/>
              </a:rPr>
              <a:t>47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2659" y="6594174"/>
            <a:ext cx="10193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53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87" dirty="0">
                <a:solidFill>
                  <a:srgbClr val="FFFFFF"/>
                </a:solidFill>
                <a:latin typeface="Trebuchet MS"/>
                <a:cs typeface="Trebuchet MS"/>
              </a:rPr>
              <a:t>(47)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9" y="-229775"/>
            <a:ext cx="6842760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Structural Hazards –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934EE-4948-492B-8335-8E493186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1" y="2560321"/>
            <a:ext cx="4074159" cy="2162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F5D65-43B0-45A0-A36F-4A8FDCBB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9395" y="299391"/>
            <a:ext cx="650070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Data Hazard: Register Access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70669" y="2474819"/>
            <a:ext cx="231224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add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t1,</a:t>
            </a:r>
            <a:r>
              <a:rPr sz="2133" b="1" spc="-2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</a:t>
            </a:r>
            <a:endParaRPr sz="2133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7247" y="2156235"/>
            <a:ext cx="152400" cy="3964940"/>
            <a:chOff x="2735585" y="1657356"/>
            <a:chExt cx="114300" cy="2973705"/>
          </a:xfrm>
        </p:grpSpPr>
        <p:sp>
          <p:nvSpPr>
            <p:cNvPr id="5" name="object 5"/>
            <p:cNvSpPr/>
            <p:nvPr/>
          </p:nvSpPr>
          <p:spPr>
            <a:xfrm>
              <a:off x="2792730" y="1657356"/>
              <a:ext cx="0" cy="2878455"/>
            </a:xfrm>
            <a:custGeom>
              <a:avLst/>
              <a:gdLst/>
              <a:ahLst/>
              <a:cxnLst/>
              <a:rect l="l" t="t" r="r" b="b"/>
              <a:pathLst>
                <a:path h="2878454">
                  <a:moveTo>
                    <a:pt x="0" y="287785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735585" y="45161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20288" y="2665859"/>
            <a:ext cx="359073" cy="28244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"/>
                <a:cs typeface="Arial"/>
              </a:rPr>
              <a:t>instruction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0669" y="3189392"/>
            <a:ext cx="2503593" cy="251731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780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or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t3,</a:t>
            </a:r>
            <a:r>
              <a:rPr sz="2133" b="1" spc="-2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t4,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t5</a:t>
            </a:r>
            <a:endParaRPr sz="2133">
              <a:latin typeface="Courier New"/>
              <a:cs typeface="Courier New"/>
            </a:endParaRPr>
          </a:p>
          <a:p>
            <a:pPr>
              <a:spcBef>
                <a:spcPts val="27"/>
              </a:spcBef>
            </a:pPr>
            <a:endParaRPr sz="3267">
              <a:latin typeface="Courier New"/>
              <a:cs typeface="Courier New"/>
            </a:endParaRPr>
          </a:p>
          <a:p>
            <a:pPr marL="16933"/>
            <a:r>
              <a:rPr sz="2133" b="1" spc="-7" dirty="0">
                <a:latin typeface="Courier New"/>
                <a:cs typeface="Courier New"/>
              </a:rPr>
              <a:t>slt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t6,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2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t3</a:t>
            </a:r>
            <a:endParaRPr sz="2133">
              <a:latin typeface="Courier New"/>
              <a:cs typeface="Courier New"/>
            </a:endParaRPr>
          </a:p>
          <a:p>
            <a:pPr marL="42332" marR="6773">
              <a:lnSpc>
                <a:spcPct val="196600"/>
              </a:lnSpc>
              <a:spcBef>
                <a:spcPts val="953"/>
              </a:spcBef>
            </a:pPr>
            <a:r>
              <a:rPr sz="2133" b="1" spc="-7" dirty="0">
                <a:latin typeface="Courier New"/>
                <a:cs typeface="Courier New"/>
              </a:rPr>
              <a:t>sw t0, 4(t3) </a:t>
            </a:r>
            <a:r>
              <a:rPr sz="2133" b="1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addi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t1,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3204" y="1259441"/>
            <a:ext cx="10815427" cy="82907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46374" indent="-230288">
              <a:lnSpc>
                <a:spcPts val="3147"/>
              </a:lnSpc>
              <a:spcBef>
                <a:spcPts val="140"/>
              </a:spcBef>
              <a:buFont typeface="Arial"/>
              <a:buChar char="•"/>
              <a:tabLst>
                <a:tab pos="247220" algn="l"/>
              </a:tabLst>
            </a:pPr>
            <a:r>
              <a:rPr sz="2667" spc="-20" dirty="0">
                <a:latin typeface="Calibri"/>
                <a:cs typeface="Calibri"/>
              </a:rPr>
              <a:t>Separate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ports,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but </a:t>
            </a:r>
            <a:r>
              <a:rPr sz="2667" spc="-13" dirty="0">
                <a:latin typeface="Calibri"/>
                <a:cs typeface="Calibri"/>
              </a:rPr>
              <a:t>what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if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write</a:t>
            </a:r>
            <a:r>
              <a:rPr sz="2667" spc="3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same</a:t>
            </a:r>
            <a:r>
              <a:rPr sz="2667" spc="3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register</a:t>
            </a:r>
            <a:r>
              <a:rPr sz="2667" spc="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read?</a:t>
            </a:r>
            <a:endParaRPr lang="en-US" sz="2667" spc="-13" dirty="0">
              <a:latin typeface="Calibri"/>
              <a:cs typeface="Calibri"/>
            </a:endParaRPr>
          </a:p>
          <a:p>
            <a:pPr marL="246374" indent="-230288">
              <a:lnSpc>
                <a:spcPts val="3147"/>
              </a:lnSpc>
              <a:spcBef>
                <a:spcPts val="140"/>
              </a:spcBef>
              <a:buFont typeface="Arial"/>
              <a:buChar char="•"/>
              <a:tabLst>
                <a:tab pos="247220" algn="l"/>
              </a:tabLst>
            </a:pPr>
            <a:r>
              <a:rPr sz="2667" dirty="0">
                <a:latin typeface="Calibri"/>
                <a:cs typeface="Calibri"/>
              </a:rPr>
              <a:t>D</a:t>
            </a:r>
            <a:r>
              <a:rPr sz="2667" spc="-7" dirty="0">
                <a:latin typeface="Calibri"/>
                <a:cs typeface="Calibri"/>
              </a:rPr>
              <a:t>oe</a:t>
            </a:r>
            <a:r>
              <a:rPr sz="2667" dirty="0">
                <a:latin typeface="Calibri"/>
                <a:cs typeface="Calibri"/>
              </a:rPr>
              <a:t>s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s</a:t>
            </a:r>
            <a:r>
              <a:rPr sz="2667" b="1" dirty="0">
                <a:latin typeface="Courier New"/>
                <a:cs typeface="Courier New"/>
              </a:rPr>
              <a:t>w</a:t>
            </a:r>
            <a:r>
              <a:rPr sz="2667" b="1" spc="-1013" dirty="0">
                <a:latin typeface="Courier New"/>
                <a:cs typeface="Courier New"/>
              </a:rPr>
              <a:t> </a:t>
            </a:r>
            <a:r>
              <a:rPr sz="2667" spc="-7" dirty="0">
                <a:latin typeface="Calibri"/>
                <a:cs typeface="Calibri"/>
              </a:rPr>
              <a:t>i</a:t>
            </a:r>
            <a:r>
              <a:rPr sz="2667" dirty="0">
                <a:latin typeface="Calibri"/>
                <a:cs typeface="Calibri"/>
              </a:rPr>
              <a:t>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</a:t>
            </a:r>
            <a:r>
              <a:rPr lang="en-US" sz="266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example </a:t>
            </a:r>
            <a:r>
              <a:rPr sz="2667" spc="-27" dirty="0">
                <a:latin typeface="Calibri"/>
                <a:cs typeface="Calibri"/>
              </a:rPr>
              <a:t>fetch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</a:t>
            </a:r>
            <a:r>
              <a:rPr lang="en-US" sz="2667" dirty="0">
                <a:latin typeface="Calibri"/>
                <a:cs typeface="Calibri"/>
              </a:rPr>
              <a:t>  </a:t>
            </a:r>
            <a:r>
              <a:rPr lang="en-US" sz="2667" spc="-7" dirty="0">
                <a:latin typeface="Calibri"/>
                <a:cs typeface="Calibri"/>
              </a:rPr>
              <a:t>old</a:t>
            </a:r>
            <a:r>
              <a:rPr lang="en-US" sz="2667" spc="-47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or</a:t>
            </a:r>
            <a:r>
              <a:rPr lang="en-US" sz="2667" spc="-60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new </a:t>
            </a:r>
            <a:r>
              <a:rPr lang="en-US" sz="2667" spc="-579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value?</a:t>
            </a:r>
            <a:endParaRPr lang="en-US" sz="2667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22003" y="2212000"/>
            <a:ext cx="5522534" cy="3704220"/>
            <a:chOff x="4666653" y="1699181"/>
            <a:chExt cx="4141901" cy="277816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6653" y="1813725"/>
              <a:ext cx="2201849" cy="52544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6713" y="2369985"/>
              <a:ext cx="3661841" cy="210736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3978" y="1699181"/>
              <a:ext cx="716279" cy="733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3978" y="3320795"/>
              <a:ext cx="720851" cy="73304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28636" y="6594174"/>
            <a:ext cx="97705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6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53" dirty="0">
                <a:solidFill>
                  <a:srgbClr val="FFFFFF"/>
                </a:solidFill>
                <a:latin typeface="Trebuchet MS"/>
                <a:cs typeface="Trebuchet MS"/>
              </a:rPr>
              <a:t>(49)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608DCD-A6FD-4C18-B9CF-A28646F6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22498" y="6580039"/>
            <a:ext cx="98721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8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33" dirty="0">
                <a:solidFill>
                  <a:srgbClr val="FFFFFF"/>
                </a:solidFill>
                <a:latin typeface="Trebuchet MS"/>
                <a:cs typeface="Trebuchet MS"/>
              </a:rPr>
              <a:t>(50)</a:t>
            </a:r>
            <a:endParaRPr sz="1467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82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13009" y="6480047"/>
            <a:ext cx="1078991" cy="3779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01" y="77215"/>
            <a:ext cx="812799" cy="8127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650070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579" dirty="0"/>
              <a:t>D</a:t>
            </a:r>
            <a:r>
              <a:rPr spc="447" dirty="0"/>
              <a:t>a</a:t>
            </a:r>
            <a:r>
              <a:rPr spc="-87" dirty="0"/>
              <a:t>t</a:t>
            </a:r>
            <a:r>
              <a:rPr spc="567" dirty="0"/>
              <a:t>a</a:t>
            </a:r>
            <a:r>
              <a:rPr spc="-413" dirty="0"/>
              <a:t> </a:t>
            </a:r>
            <a:r>
              <a:rPr spc="-300" dirty="0"/>
              <a:t>H</a:t>
            </a:r>
            <a:r>
              <a:rPr spc="473" dirty="0"/>
              <a:t>a</a:t>
            </a:r>
            <a:r>
              <a:rPr spc="-13" dirty="0"/>
              <a:t>z</a:t>
            </a:r>
            <a:r>
              <a:rPr spc="440" dirty="0"/>
              <a:t>a</a:t>
            </a:r>
            <a:r>
              <a:rPr spc="-320" dirty="0"/>
              <a:t>r</a:t>
            </a:r>
            <a:r>
              <a:rPr spc="60" dirty="0"/>
              <a:t>d</a:t>
            </a:r>
            <a:r>
              <a:rPr spc="200" dirty="0"/>
              <a:t>:</a:t>
            </a:r>
            <a:r>
              <a:rPr spc="-407" dirty="0"/>
              <a:t> </a:t>
            </a:r>
            <a:r>
              <a:rPr spc="-147" dirty="0"/>
              <a:t>R</a:t>
            </a:r>
            <a:r>
              <a:rPr spc="-93" dirty="0"/>
              <a:t>e</a:t>
            </a:r>
            <a:r>
              <a:rPr spc="413" dirty="0"/>
              <a:t>g</a:t>
            </a:r>
            <a:r>
              <a:rPr spc="53" dirty="0"/>
              <a:t>i</a:t>
            </a:r>
            <a:r>
              <a:rPr spc="80" dirty="0"/>
              <a:t>s</a:t>
            </a:r>
            <a:r>
              <a:rPr spc="-87" dirty="0"/>
              <a:t>t</a:t>
            </a:r>
            <a:r>
              <a:rPr spc="80" dirty="0"/>
              <a:t>e</a:t>
            </a:r>
            <a:r>
              <a:rPr spc="-133" dirty="0"/>
              <a:t>r</a:t>
            </a:r>
            <a:r>
              <a:rPr spc="-427" dirty="0"/>
              <a:t> </a:t>
            </a:r>
            <a:r>
              <a:rPr spc="-420" dirty="0"/>
              <a:t>A</a:t>
            </a:r>
            <a:r>
              <a:rPr spc="-60" dirty="0"/>
              <a:t>cc</a:t>
            </a:r>
            <a:r>
              <a:rPr spc="-20" dirty="0"/>
              <a:t>e</a:t>
            </a:r>
            <a:r>
              <a:rPr spc="47" dirty="0"/>
              <a:t>s</a:t>
            </a:r>
            <a:r>
              <a:rPr spc="213" dirty="0"/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70869" y="2528393"/>
            <a:ext cx="231224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add</a:t>
            </a:r>
            <a:r>
              <a:rPr sz="2133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t0,</a:t>
            </a:r>
            <a:r>
              <a:rPr sz="2133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t1,</a:t>
            </a:r>
            <a:r>
              <a:rPr sz="2133" b="1" spc="-2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t2</a:t>
            </a:r>
            <a:endParaRPr sz="2133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47447" y="2209809"/>
            <a:ext cx="152400" cy="3964940"/>
            <a:chOff x="2735585" y="1657356"/>
            <a:chExt cx="114300" cy="2973705"/>
          </a:xfrm>
        </p:grpSpPr>
        <p:sp>
          <p:nvSpPr>
            <p:cNvPr id="13" name="object 13"/>
            <p:cNvSpPr/>
            <p:nvPr/>
          </p:nvSpPr>
          <p:spPr>
            <a:xfrm>
              <a:off x="2792730" y="1657356"/>
              <a:ext cx="0" cy="2878455"/>
            </a:xfrm>
            <a:custGeom>
              <a:avLst/>
              <a:gdLst/>
              <a:ahLst/>
              <a:cxnLst/>
              <a:rect l="l" t="t" r="r" b="b"/>
              <a:pathLst>
                <a:path h="2878454">
                  <a:moveTo>
                    <a:pt x="0" y="287785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735585" y="45161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320488" y="2719433"/>
            <a:ext cx="359073" cy="28244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D7E055"/>
                </a:solidFill>
                <a:latin typeface="Arial"/>
                <a:cs typeface="Arial"/>
              </a:rPr>
              <a:t>instruction</a:t>
            </a:r>
            <a:r>
              <a:rPr sz="2400" spc="-60" dirty="0">
                <a:solidFill>
                  <a:srgbClr val="D7E055"/>
                </a:solidFill>
                <a:latin typeface="Arial"/>
                <a:cs typeface="Arial"/>
              </a:rPr>
              <a:t> </a:t>
            </a:r>
            <a:r>
              <a:rPr sz="2400" spc="-13" dirty="0">
                <a:solidFill>
                  <a:srgbClr val="D7E055"/>
                </a:solidFill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57185" y="2261616"/>
            <a:ext cx="959273" cy="3113193"/>
            <a:chOff x="6342888" y="1696211"/>
            <a:chExt cx="719455" cy="233489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7460" y="1696211"/>
              <a:ext cx="714755" cy="7345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2888" y="3296411"/>
              <a:ext cx="719327" cy="73456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530430" y="1068018"/>
            <a:ext cx="480229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46374" indent="-230288">
              <a:spcBef>
                <a:spcPts val="127"/>
              </a:spcBef>
              <a:buFont typeface="Arial"/>
              <a:buChar char="•"/>
              <a:tabLst>
                <a:tab pos="247220" algn="l"/>
              </a:tabLst>
            </a:pP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Exploit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133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speed</a:t>
            </a:r>
            <a:r>
              <a:rPr sz="2133" spc="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register</a:t>
            </a:r>
            <a:r>
              <a:rPr sz="2133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133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(100</a:t>
            </a:r>
            <a:r>
              <a:rPr sz="2133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ps)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60878" y="1393138"/>
            <a:ext cx="2982807" cy="132916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626518" indent="-609585">
              <a:spcBef>
                <a:spcPts val="127"/>
              </a:spcBef>
              <a:buAutoNum type="arabicParenR"/>
              <a:tabLst>
                <a:tab pos="625671" algn="l"/>
                <a:tab pos="626518" algn="l"/>
              </a:tabLst>
            </a:pP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WB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updates</a:t>
            </a:r>
            <a:r>
              <a:rPr sz="2133" spc="-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2133">
              <a:latin typeface="Calibri"/>
              <a:cs typeface="Calibri"/>
            </a:endParaRPr>
          </a:p>
          <a:p>
            <a:pPr marL="626518" indent="-609585">
              <a:buAutoNum type="arabicParenR"/>
              <a:tabLst>
                <a:tab pos="625671" algn="l"/>
                <a:tab pos="626518" algn="l"/>
              </a:tabLst>
            </a:pPr>
            <a:r>
              <a:rPr sz="2133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2133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reads</a:t>
            </a:r>
            <a:r>
              <a:rPr sz="2133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2133">
              <a:latin typeface="Calibri"/>
              <a:cs typeface="Calibri"/>
            </a:endParaRPr>
          </a:p>
          <a:p>
            <a:pPr marL="725575" marR="6773" lvl="1" indent="-230288">
              <a:buFont typeface="Arial"/>
              <a:buChar char="•"/>
              <a:tabLst>
                <a:tab pos="726422" algn="l"/>
              </a:tabLst>
            </a:pP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Indicated</a:t>
            </a:r>
            <a:r>
              <a:rPr sz="2133" spc="-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33" spc="-7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diagram </a:t>
            </a:r>
            <a:r>
              <a:rPr sz="2133" spc="-4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13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1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FFFFFF"/>
                </a:solidFill>
                <a:latin typeface="Calibri"/>
                <a:cs typeface="Calibri"/>
              </a:rPr>
              <a:t>shading</a:t>
            </a:r>
            <a:endParaRPr sz="2133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98593" y="1038353"/>
            <a:ext cx="6510527" cy="187553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845865" y="3242965"/>
            <a:ext cx="8337127" cy="327412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2332">
              <a:spcBef>
                <a:spcPts val="127"/>
              </a:spcBef>
            </a:pP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or</a:t>
            </a:r>
            <a:r>
              <a:rPr sz="2133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t3,</a:t>
            </a:r>
            <a:r>
              <a:rPr sz="2133" b="1" spc="-2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t4,</a:t>
            </a:r>
            <a:r>
              <a:rPr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t5</a:t>
            </a:r>
            <a:endParaRPr sz="2133" dirty="0">
              <a:latin typeface="Courier New"/>
              <a:cs typeface="Courier New"/>
            </a:endParaRPr>
          </a:p>
          <a:p>
            <a:pPr>
              <a:spcBef>
                <a:spcPts val="27"/>
              </a:spcBef>
            </a:pPr>
            <a:endParaRPr sz="3267" dirty="0">
              <a:latin typeface="Courier New"/>
              <a:cs typeface="Courier New"/>
            </a:endParaRPr>
          </a:p>
          <a:p>
            <a:pPr marL="41486"/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slt</a:t>
            </a:r>
            <a:r>
              <a:rPr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t6,</a:t>
            </a:r>
            <a:r>
              <a:rPr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t0,</a:t>
            </a:r>
            <a:r>
              <a:rPr sz="2133" b="1" spc="-2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t3</a:t>
            </a:r>
            <a:endParaRPr sz="2133" dirty="0">
              <a:latin typeface="Courier New"/>
              <a:cs typeface="Courier New"/>
            </a:endParaRPr>
          </a:p>
          <a:p>
            <a:pPr marL="67732" marR="5814761">
              <a:lnSpc>
                <a:spcPct val="196600"/>
              </a:lnSpc>
              <a:spcBef>
                <a:spcPts val="953"/>
              </a:spcBef>
            </a:pP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sw t0, 4(t3)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addi</a:t>
            </a:r>
            <a:r>
              <a:rPr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t0,</a:t>
            </a:r>
            <a:r>
              <a:rPr sz="2133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t1,</a:t>
            </a:r>
            <a:r>
              <a:rPr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t2</a:t>
            </a:r>
            <a:endParaRPr sz="2133" dirty="0">
              <a:latin typeface="Courier New"/>
              <a:cs typeface="Courier New"/>
            </a:endParaRPr>
          </a:p>
          <a:p>
            <a:pPr marL="590959" marR="57572">
              <a:spcBef>
                <a:spcPts val="753"/>
              </a:spcBef>
            </a:pPr>
            <a:r>
              <a:rPr sz="1867" b="1" i="1" spc="-7" dirty="0">
                <a:solidFill>
                  <a:srgbClr val="FFC000"/>
                </a:solidFill>
                <a:latin typeface="Arial"/>
                <a:cs typeface="Arial"/>
              </a:rPr>
              <a:t>Might not </a:t>
            </a:r>
            <a:r>
              <a:rPr sz="1867" b="1" i="1" dirty="0">
                <a:solidFill>
                  <a:srgbClr val="FFC000"/>
                </a:solidFill>
                <a:latin typeface="Arial"/>
                <a:cs typeface="Arial"/>
              </a:rPr>
              <a:t>always </a:t>
            </a:r>
            <a:r>
              <a:rPr sz="1867" b="1" i="1" spc="-7" dirty="0">
                <a:solidFill>
                  <a:srgbClr val="FFC000"/>
                </a:solidFill>
                <a:latin typeface="Arial"/>
                <a:cs typeface="Arial"/>
              </a:rPr>
              <a:t>be possible </a:t>
            </a:r>
            <a:r>
              <a:rPr sz="1867" b="1" i="1" dirty="0">
                <a:solidFill>
                  <a:srgbClr val="FFC000"/>
                </a:solidFill>
                <a:latin typeface="Arial"/>
                <a:cs typeface="Arial"/>
              </a:rPr>
              <a:t>to write </a:t>
            </a:r>
            <a:r>
              <a:rPr sz="1867" b="1" i="1" spc="-7" dirty="0">
                <a:solidFill>
                  <a:srgbClr val="FFC000"/>
                </a:solidFill>
                <a:latin typeface="Arial"/>
                <a:cs typeface="Arial"/>
              </a:rPr>
              <a:t>then </a:t>
            </a:r>
            <a:r>
              <a:rPr sz="1867" b="1" i="1" dirty="0">
                <a:solidFill>
                  <a:srgbClr val="FFC000"/>
                </a:solidFill>
                <a:latin typeface="Arial"/>
                <a:cs typeface="Arial"/>
              </a:rPr>
              <a:t>read in </a:t>
            </a:r>
            <a:r>
              <a:rPr sz="1867" b="1" i="1" spc="-7" dirty="0">
                <a:solidFill>
                  <a:srgbClr val="FFC000"/>
                </a:solidFill>
                <a:latin typeface="Arial"/>
                <a:cs typeface="Arial"/>
              </a:rPr>
              <a:t>same cycle, </a:t>
            </a:r>
            <a:r>
              <a:rPr sz="1867" b="1" i="1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67" b="1" i="1" spc="-7" dirty="0">
                <a:solidFill>
                  <a:srgbClr val="FFC000"/>
                </a:solidFill>
                <a:latin typeface="Arial"/>
                <a:cs typeface="Arial"/>
              </a:rPr>
              <a:t>especially</a:t>
            </a:r>
            <a:r>
              <a:rPr sz="1867" b="1" i="1" spc="-6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67" b="1" i="1" dirty="0">
                <a:solidFill>
                  <a:srgbClr val="FFC000"/>
                </a:solidFill>
                <a:latin typeface="Arial"/>
                <a:cs typeface="Arial"/>
              </a:rPr>
              <a:t>in </a:t>
            </a:r>
            <a:r>
              <a:rPr sz="1867" b="1" i="1" spc="-7" dirty="0">
                <a:solidFill>
                  <a:srgbClr val="FFC000"/>
                </a:solidFill>
                <a:latin typeface="Arial"/>
                <a:cs typeface="Arial"/>
              </a:rPr>
              <a:t>high-frequency</a:t>
            </a:r>
            <a:r>
              <a:rPr sz="1867" b="1" i="1" spc="-47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67" b="1" i="1" spc="-7" dirty="0">
                <a:solidFill>
                  <a:srgbClr val="FFC000"/>
                </a:solidFill>
                <a:latin typeface="Arial"/>
                <a:cs typeface="Arial"/>
              </a:rPr>
              <a:t>designs.</a:t>
            </a:r>
            <a:r>
              <a:rPr sz="1867" b="1" i="1" spc="-33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67" b="1" i="1" spc="-7" dirty="0">
                <a:solidFill>
                  <a:srgbClr val="FFC000"/>
                </a:solidFill>
                <a:latin typeface="Arial"/>
                <a:cs typeface="Arial"/>
              </a:rPr>
              <a:t>Check</a:t>
            </a:r>
            <a:r>
              <a:rPr sz="1867" b="1" i="1" spc="-13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67" b="1" i="1" spc="-7" dirty="0">
                <a:solidFill>
                  <a:srgbClr val="FFC000"/>
                </a:solidFill>
                <a:latin typeface="Arial"/>
                <a:cs typeface="Arial"/>
              </a:rPr>
              <a:t>assumptions</a:t>
            </a:r>
            <a:r>
              <a:rPr sz="1867" b="1" i="1" spc="-47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67" b="1" i="1" dirty="0">
                <a:solidFill>
                  <a:srgbClr val="FFC000"/>
                </a:solidFill>
                <a:latin typeface="Arial"/>
                <a:cs typeface="Arial"/>
              </a:rPr>
              <a:t>in</a:t>
            </a:r>
            <a:r>
              <a:rPr sz="1867" b="1" i="1" spc="-16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700" spc="9" baseline="-6535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700" spc="29" baseline="-6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9" baseline="-6535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700" baseline="-6535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19930" y="6429735"/>
            <a:ext cx="15587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i="1" spc="-7" dirty="0">
                <a:solidFill>
                  <a:srgbClr val="FFC000"/>
                </a:solidFill>
                <a:latin typeface="Arial"/>
                <a:cs typeface="Arial"/>
              </a:rPr>
              <a:t>any</a:t>
            </a:r>
            <a:r>
              <a:rPr sz="1867" b="1" i="1" spc="-113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67" b="1" i="1" spc="-7" dirty="0">
                <a:solidFill>
                  <a:srgbClr val="FFC000"/>
                </a:solidFill>
                <a:latin typeface="Arial"/>
                <a:cs typeface="Arial"/>
              </a:rPr>
              <a:t>question.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77474" y="2365443"/>
            <a:ext cx="5543127" cy="3566160"/>
            <a:chOff x="4633105" y="1774082"/>
            <a:chExt cx="4157345" cy="267462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3105" y="1774082"/>
              <a:ext cx="2209507" cy="52701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4689" y="2331865"/>
              <a:ext cx="3675595" cy="2116543"/>
            </a:xfrm>
            <a:prstGeom prst="rect">
              <a:avLst/>
            </a:prstGeom>
          </p:spPr>
        </p:pic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EEC1DE7A-7250-4488-8F16-64A07A18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541951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Data Hazard: ALU Result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67044" y="1761221"/>
            <a:ext cx="152400" cy="3964940"/>
            <a:chOff x="2735585" y="1657356"/>
            <a:chExt cx="114300" cy="2973705"/>
          </a:xfrm>
        </p:grpSpPr>
        <p:sp>
          <p:nvSpPr>
            <p:cNvPr id="4" name="object 4"/>
            <p:cNvSpPr/>
            <p:nvPr/>
          </p:nvSpPr>
          <p:spPr>
            <a:xfrm>
              <a:off x="2792730" y="1657356"/>
              <a:ext cx="0" cy="2878455"/>
            </a:xfrm>
            <a:custGeom>
              <a:avLst/>
              <a:gdLst/>
              <a:ahLst/>
              <a:cxnLst/>
              <a:rect l="l" t="t" r="r" b="b"/>
              <a:pathLst>
                <a:path h="2878454">
                  <a:moveTo>
                    <a:pt x="0" y="287785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735585" y="45161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0085" y="2270845"/>
            <a:ext cx="359073" cy="28244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"/>
                <a:cs typeface="Arial"/>
              </a:rPr>
              <a:t>instruction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94687"/>
              </p:ext>
            </p:extLst>
          </p:nvPr>
        </p:nvGraphicFramePr>
        <p:xfrm>
          <a:off x="3740658" y="1077326"/>
          <a:ext cx="5707372" cy="3759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591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105" dirty="0">
                          <a:solidFill>
                            <a:sysClr val="windowText" lastClr="000000"/>
                          </a:solidFill>
                        </a:rPr>
                        <a:t>5/9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sz="1900" dirty="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40324" y="1219042"/>
            <a:ext cx="8067040" cy="51526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1757">
              <a:spcBef>
                <a:spcPts val="133"/>
              </a:spcBef>
            </a:pPr>
            <a:r>
              <a:rPr sz="2400" spc="-33" dirty="0">
                <a:latin typeface="Calibri"/>
                <a:cs typeface="Calibri"/>
              </a:rPr>
              <a:t>Value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of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s0</a:t>
            </a:r>
            <a:endParaRPr sz="2400" dirty="0">
              <a:latin typeface="Courier New"/>
              <a:cs typeface="Courier New"/>
            </a:endParaRPr>
          </a:p>
          <a:p>
            <a:pPr marL="17780" marR="6086534" indent="-1693">
              <a:lnSpc>
                <a:spcPct val="219800"/>
              </a:lnSpc>
              <a:spcBef>
                <a:spcPts val="1867"/>
              </a:spcBef>
            </a:pPr>
            <a:r>
              <a:rPr sz="2133" b="1" spc="-7" dirty="0">
                <a:latin typeface="Courier New"/>
                <a:cs typeface="Courier New"/>
              </a:rPr>
              <a:t>add</a:t>
            </a:r>
            <a:r>
              <a:rPr sz="2133" b="1" spc="-7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s0,t0,t1 </a:t>
            </a:r>
            <a:r>
              <a:rPr sz="2133" b="1" spc="-1259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sub</a:t>
            </a:r>
            <a:r>
              <a:rPr sz="2133" b="1" spc="-8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t2,s0,t0</a:t>
            </a:r>
            <a:endParaRPr sz="2133" dirty="0">
              <a:latin typeface="Courier New"/>
              <a:cs typeface="Courier New"/>
            </a:endParaRPr>
          </a:p>
          <a:p>
            <a:pPr marL="16933"/>
            <a:endParaRPr lang="en-US" sz="2133" b="1" spc="-7" dirty="0">
              <a:latin typeface="Courier New"/>
              <a:cs typeface="Courier New"/>
            </a:endParaRPr>
          </a:p>
          <a:p>
            <a:pPr marL="16933"/>
            <a:r>
              <a:rPr sz="2133" b="1" spc="-7" dirty="0">
                <a:latin typeface="Courier New"/>
                <a:cs typeface="Courier New"/>
              </a:rPr>
              <a:t>or</a:t>
            </a:r>
            <a:r>
              <a:rPr sz="2133" b="1" spc="-8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t6,s0,t3</a:t>
            </a:r>
            <a:endParaRPr sz="2133" dirty="0">
              <a:latin typeface="Courier New"/>
              <a:cs typeface="Courier New"/>
            </a:endParaRPr>
          </a:p>
          <a:p>
            <a:pPr marL="42332" marR="6062828">
              <a:lnSpc>
                <a:spcPct val="196600"/>
              </a:lnSpc>
              <a:spcBef>
                <a:spcPts val="953"/>
              </a:spcBef>
            </a:pPr>
            <a:r>
              <a:rPr sz="2133" b="1" spc="-7" dirty="0">
                <a:latin typeface="Courier New"/>
                <a:cs typeface="Courier New"/>
              </a:rPr>
              <a:t>xor</a:t>
            </a:r>
            <a:r>
              <a:rPr sz="2133" b="1" spc="-7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t5,t1,s0 </a:t>
            </a:r>
            <a:r>
              <a:rPr sz="2133" b="1" spc="-1259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sw</a:t>
            </a:r>
            <a:r>
              <a:rPr sz="2133" b="1" spc="-4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s0,8(t3)</a:t>
            </a:r>
            <a:endParaRPr sz="2133" dirty="0">
              <a:latin typeface="Courier New"/>
              <a:cs typeface="Courier New"/>
            </a:endParaRPr>
          </a:p>
          <a:p>
            <a:pPr marL="61805">
              <a:spcBef>
                <a:spcPts val="733"/>
              </a:spcBef>
            </a:pPr>
            <a:endParaRPr lang="en-US" sz="2667" dirty="0">
              <a:latin typeface="Calibri"/>
              <a:cs typeface="Calibri"/>
            </a:endParaRPr>
          </a:p>
          <a:p>
            <a:pPr marL="61805">
              <a:spcBef>
                <a:spcPts val="733"/>
              </a:spcBef>
            </a:pPr>
            <a:r>
              <a:rPr sz="2667" dirty="0">
                <a:latin typeface="Calibri"/>
                <a:cs typeface="Calibri"/>
              </a:rPr>
              <a:t>Without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some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fix,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sub</a:t>
            </a:r>
            <a:r>
              <a:rPr sz="2667" b="1" spc="-1007" dirty="0">
                <a:latin typeface="Courier New"/>
                <a:cs typeface="Courier New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or</a:t>
            </a:r>
            <a:r>
              <a:rPr sz="2667" b="1" spc="-993" dirty="0">
                <a:latin typeface="Courier New"/>
                <a:cs typeface="Courier New"/>
              </a:rPr>
              <a:t> </a:t>
            </a:r>
            <a:r>
              <a:rPr sz="2667" spc="-7" dirty="0">
                <a:latin typeface="Calibri"/>
                <a:cs typeface="Calibri"/>
              </a:rPr>
              <a:t>will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calculate</a:t>
            </a:r>
            <a:r>
              <a:rPr sz="2667" spc="4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wrong result!</a:t>
            </a:r>
            <a:endParaRPr sz="2667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41818" y="1437101"/>
            <a:ext cx="5492327" cy="4049607"/>
            <a:chOff x="4666665" y="1414266"/>
            <a:chExt cx="4119245" cy="3037205"/>
          </a:xfrm>
          <a:solidFill>
            <a:schemeClr val="tx1"/>
          </a:solidFill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6665" y="1803069"/>
              <a:ext cx="2188108" cy="522376"/>
            </a:xfrm>
            <a:prstGeom prst="rect">
              <a:avLst/>
            </a:prstGeom>
            <a:grpFill/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3677" y="2356281"/>
              <a:ext cx="3642004" cy="2095144"/>
            </a:xfrm>
            <a:prstGeom prst="rect">
              <a:avLst/>
            </a:prstGeom>
            <a:grpFill/>
          </p:spPr>
        </p:pic>
        <p:sp>
          <p:nvSpPr>
            <p:cNvPr id="12" name="object 12"/>
            <p:cNvSpPr/>
            <p:nvPr/>
          </p:nvSpPr>
          <p:spPr>
            <a:xfrm>
              <a:off x="6738362" y="1433319"/>
              <a:ext cx="582295" cy="2477135"/>
            </a:xfrm>
            <a:custGeom>
              <a:avLst/>
              <a:gdLst/>
              <a:ahLst/>
              <a:cxnLst/>
              <a:rect l="l" t="t" r="r" b="b"/>
              <a:pathLst>
                <a:path w="582295" h="2477135">
                  <a:moveTo>
                    <a:pt x="582206" y="2476538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C5DBC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260572" y="3878233"/>
              <a:ext cx="111760" cy="124460"/>
            </a:xfrm>
            <a:custGeom>
              <a:avLst/>
              <a:gdLst/>
              <a:ahLst/>
              <a:cxnLst/>
              <a:rect l="l" t="t" r="r" b="b"/>
              <a:pathLst>
                <a:path w="111759" h="124460">
                  <a:moveTo>
                    <a:pt x="111264" y="0"/>
                  </a:moveTo>
                  <a:lnTo>
                    <a:pt x="0" y="26161"/>
                  </a:lnTo>
                  <a:lnTo>
                    <a:pt x="81800" y="124345"/>
                  </a:lnTo>
                  <a:lnTo>
                    <a:pt x="111264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738372" y="1433316"/>
              <a:ext cx="110489" cy="1946910"/>
            </a:xfrm>
            <a:custGeom>
              <a:avLst/>
              <a:gdLst/>
              <a:ahLst/>
              <a:cxnLst/>
              <a:rect l="l" t="t" r="r" b="b"/>
              <a:pathLst>
                <a:path w="110490" h="1946910">
                  <a:moveTo>
                    <a:pt x="110426" y="1946846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C5DBC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790650" y="3357904"/>
              <a:ext cx="114300" cy="117475"/>
            </a:xfrm>
            <a:custGeom>
              <a:avLst/>
              <a:gdLst/>
              <a:ahLst/>
              <a:cxnLst/>
              <a:rect l="l" t="t" r="r" b="b"/>
              <a:pathLst>
                <a:path w="114300" h="117475">
                  <a:moveTo>
                    <a:pt x="114122" y="0"/>
                  </a:moveTo>
                  <a:lnTo>
                    <a:pt x="0" y="6477"/>
                  </a:lnTo>
                  <a:lnTo>
                    <a:pt x="63538" y="117360"/>
                  </a:lnTo>
                  <a:lnTo>
                    <a:pt x="114122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269193" y="1443984"/>
              <a:ext cx="304800" cy="1416050"/>
            </a:xfrm>
            <a:custGeom>
              <a:avLst/>
              <a:gdLst/>
              <a:ahLst/>
              <a:cxnLst/>
              <a:rect l="l" t="t" r="r" b="b"/>
              <a:pathLst>
                <a:path w="304800" h="1416050">
                  <a:moveTo>
                    <a:pt x="0" y="1415834"/>
                  </a:moveTo>
                  <a:lnTo>
                    <a:pt x="304571" y="0"/>
                  </a:lnTo>
                </a:path>
              </a:pathLst>
            </a:custGeom>
            <a:grpFill/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217333" y="2829175"/>
              <a:ext cx="111760" cy="123825"/>
            </a:xfrm>
            <a:custGeom>
              <a:avLst/>
              <a:gdLst/>
              <a:ahLst/>
              <a:cxnLst/>
              <a:rect l="l" t="t" r="r" b="b"/>
              <a:pathLst>
                <a:path w="111760" h="123825">
                  <a:moveTo>
                    <a:pt x="0" y="0"/>
                  </a:moveTo>
                  <a:lnTo>
                    <a:pt x="31826" y="123761"/>
                  </a:lnTo>
                  <a:lnTo>
                    <a:pt x="111747" y="2404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824579" y="1450080"/>
              <a:ext cx="746760" cy="1042669"/>
            </a:xfrm>
            <a:custGeom>
              <a:avLst/>
              <a:gdLst/>
              <a:ahLst/>
              <a:cxnLst/>
              <a:rect l="l" t="t" r="r" b="b"/>
              <a:pathLst>
                <a:path w="746759" h="1042669">
                  <a:moveTo>
                    <a:pt x="0" y="1042174"/>
                  </a:moveTo>
                  <a:lnTo>
                    <a:pt x="746734" y="0"/>
                  </a:lnTo>
                </a:path>
              </a:pathLst>
            </a:custGeom>
            <a:grpFill/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769108" y="2443485"/>
              <a:ext cx="113030" cy="126364"/>
            </a:xfrm>
            <a:custGeom>
              <a:avLst/>
              <a:gdLst/>
              <a:ahLst/>
              <a:cxnLst/>
              <a:rect l="l" t="t" r="r" b="b"/>
              <a:pathLst>
                <a:path w="113029" h="126364">
                  <a:moveTo>
                    <a:pt x="20116" y="0"/>
                  </a:moveTo>
                  <a:lnTo>
                    <a:pt x="0" y="126199"/>
                  </a:lnTo>
                  <a:lnTo>
                    <a:pt x="113030" y="66573"/>
                  </a:lnTo>
                  <a:lnTo>
                    <a:pt x="20116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593149" y="6645134"/>
            <a:ext cx="10236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47" dirty="0">
                <a:latin typeface="Trebuchet MS"/>
                <a:cs typeface="Trebuchet MS"/>
              </a:rPr>
              <a:t> </a:t>
            </a:r>
            <a:r>
              <a:rPr sz="1467" b="1" spc="-80" dirty="0">
                <a:latin typeface="Trebuchet MS"/>
                <a:cs typeface="Trebuchet MS"/>
              </a:rPr>
              <a:t>(51)</a:t>
            </a:r>
            <a:endParaRPr sz="1467" dirty="0">
              <a:latin typeface="Trebuchet MS"/>
              <a:cs typeface="Trebuchet MS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C04E8B-08E2-4E19-BB6C-81D54980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0" y="6384095"/>
            <a:ext cx="2743200" cy="365125"/>
          </a:xfrm>
        </p:spPr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58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5242" y="1089614"/>
            <a:ext cx="8031480" cy="36683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25016" indent="-408930">
              <a:spcBef>
                <a:spcPts val="140"/>
              </a:spcBef>
              <a:buClr>
                <a:srgbClr val="E3DDD2"/>
              </a:buClr>
              <a:buSzPct val="94117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267" spc="-7" dirty="0">
                <a:latin typeface="Calibri"/>
                <a:cs typeface="Calibri"/>
              </a:rPr>
              <a:t>Problem:</a:t>
            </a:r>
            <a:r>
              <a:rPr sz="2267" spc="-60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Instruction</a:t>
            </a:r>
            <a:r>
              <a:rPr sz="2267" spc="-13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depends</a:t>
            </a:r>
            <a:r>
              <a:rPr sz="2267" spc="-13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on</a:t>
            </a:r>
            <a:r>
              <a:rPr sz="2267" spc="-47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result</a:t>
            </a:r>
            <a:r>
              <a:rPr sz="2267" spc="-27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from</a:t>
            </a:r>
            <a:r>
              <a:rPr sz="2267" spc="-13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previous</a:t>
            </a:r>
            <a:r>
              <a:rPr sz="2267" spc="-60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instruction</a:t>
            </a:r>
            <a:endParaRPr sz="2267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3162" y="3062686"/>
            <a:ext cx="106680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7" dirty="0">
                <a:latin typeface="Calibri"/>
                <a:cs typeface="Calibri"/>
              </a:rPr>
              <a:t>“bubbles”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74829" y="-229775"/>
            <a:ext cx="4016587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Solution 1: Stalling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108189"/>
              </p:ext>
            </p:extLst>
          </p:nvPr>
        </p:nvGraphicFramePr>
        <p:xfrm>
          <a:off x="1052750" y="1966611"/>
          <a:ext cx="2943859" cy="1147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470"/>
                        </a:lnSpc>
                      </a:pPr>
                      <a:r>
                        <a:rPr sz="20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add</a:t>
                      </a:r>
                      <a:endParaRPr sz="20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470"/>
                        </a:lnSpc>
                      </a:pPr>
                      <a:r>
                        <a:rPr sz="20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s0,</a:t>
                      </a:r>
                      <a:endParaRPr sz="20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470"/>
                        </a:lnSpc>
                      </a:pPr>
                      <a:r>
                        <a:rPr sz="20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t0,</a:t>
                      </a:r>
                      <a:endParaRPr sz="20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1470"/>
                        </a:lnSpc>
                      </a:pPr>
                      <a:r>
                        <a:rPr sz="20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t1</a:t>
                      </a:r>
                      <a:endParaRPr sz="20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1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add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420"/>
                        </a:lnSpc>
                      </a:pPr>
                      <a:r>
                        <a:rPr sz="20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sub</a:t>
                      </a:r>
                      <a:endParaRPr sz="20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s0,</a:t>
                      </a:r>
                      <a:endParaRPr sz="21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420"/>
                        </a:lnSpc>
                      </a:pPr>
                      <a:r>
                        <a:rPr sz="20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t2,</a:t>
                      </a:r>
                      <a:endParaRPr sz="20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t0,</a:t>
                      </a:r>
                      <a:endParaRPr sz="21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420"/>
                        </a:lnSpc>
                      </a:pPr>
                      <a:r>
                        <a:rPr sz="20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s0,</a:t>
                      </a:r>
                      <a:endParaRPr sz="20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t1</a:t>
                      </a:r>
                      <a:endParaRPr sz="21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1420"/>
                        </a:lnSpc>
                      </a:pPr>
                      <a:r>
                        <a:rPr sz="2000" b="1" spc="-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t3</a:t>
                      </a:r>
                      <a:endParaRPr sz="20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929218" y="4622590"/>
            <a:ext cx="6961293" cy="1315254"/>
          </a:xfrm>
          <a:prstGeom prst="rect">
            <a:avLst/>
          </a:prstGeom>
        </p:spPr>
        <p:txBody>
          <a:bodyPr vert="horz" wrap="square" lIns="0" tIns="140547" rIns="0" bIns="0" rtlCol="0">
            <a:spAutoFit/>
          </a:bodyPr>
          <a:lstStyle/>
          <a:p>
            <a:pPr marL="16933">
              <a:spcBef>
                <a:spcPts val="1107"/>
              </a:spcBef>
            </a:pPr>
            <a:r>
              <a:rPr sz="2133" b="1" spc="-7" dirty="0">
                <a:latin typeface="Courier New"/>
                <a:cs typeface="Courier New"/>
              </a:rPr>
              <a:t>sub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t2,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s0,</a:t>
            </a:r>
            <a:r>
              <a:rPr sz="2133" b="1" spc="-2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t3</a:t>
            </a:r>
            <a:endParaRPr sz="2133" dirty="0">
              <a:latin typeface="Courier New"/>
              <a:cs typeface="Courier New"/>
            </a:endParaRPr>
          </a:p>
          <a:p>
            <a:pPr marL="634984" indent="-409776">
              <a:lnSpc>
                <a:spcPts val="2880"/>
              </a:lnSpc>
              <a:spcBef>
                <a:spcPts val="1100"/>
              </a:spcBef>
              <a:buClr>
                <a:srgbClr val="E3DDD2"/>
              </a:buClr>
              <a:buSzPct val="94444"/>
              <a:buFont typeface="Wingdings"/>
              <a:buChar char=""/>
              <a:tabLst>
                <a:tab pos="634984" algn="l"/>
                <a:tab pos="635829" algn="l"/>
              </a:tabLst>
            </a:pPr>
            <a:r>
              <a:rPr sz="2400" dirty="0">
                <a:latin typeface="Calibri"/>
                <a:cs typeface="Calibri"/>
              </a:rPr>
              <a:t>Bubble:</a:t>
            </a:r>
          </a:p>
          <a:p>
            <a:pPr marL="1024441" lvl="1" indent="-339505">
              <a:lnSpc>
                <a:spcPts val="2560"/>
              </a:lnSpc>
              <a:buSzPct val="90625"/>
              <a:buFont typeface="Wingdings"/>
              <a:buChar char=""/>
              <a:tabLst>
                <a:tab pos="1024441" algn="l"/>
                <a:tab pos="1025288" algn="l"/>
              </a:tabLst>
            </a:pPr>
            <a:r>
              <a:rPr sz="2133" spc="-20" dirty="0">
                <a:latin typeface="Calibri"/>
                <a:cs typeface="Calibri"/>
              </a:rPr>
              <a:t>Effectively</a:t>
            </a:r>
            <a:r>
              <a:rPr sz="213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nop</a:t>
            </a:r>
            <a:r>
              <a:rPr sz="2133" spc="-7" dirty="0">
                <a:latin typeface="Calibri"/>
                <a:cs typeface="Calibri"/>
              </a:rPr>
              <a:t>:</a:t>
            </a:r>
            <a:r>
              <a:rPr sz="2133" spc="7" dirty="0">
                <a:latin typeface="Calibri"/>
                <a:cs typeface="Calibri"/>
              </a:rPr>
              <a:t> </a:t>
            </a:r>
            <a:r>
              <a:rPr sz="2133" spc="-20" dirty="0">
                <a:latin typeface="Calibri"/>
                <a:cs typeface="Calibri"/>
              </a:rPr>
              <a:t>Affected</a:t>
            </a:r>
            <a:r>
              <a:rPr sz="2133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pipeline</a:t>
            </a:r>
            <a:r>
              <a:rPr sz="2133" spc="-40" dirty="0">
                <a:latin typeface="Calibri"/>
                <a:cs typeface="Calibri"/>
              </a:rPr>
              <a:t> </a:t>
            </a:r>
            <a:r>
              <a:rPr sz="2133" spc="-13" dirty="0">
                <a:latin typeface="Calibri"/>
                <a:cs typeface="Calibri"/>
              </a:rPr>
              <a:t>stages</a:t>
            </a:r>
            <a:r>
              <a:rPr sz="2133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do</a:t>
            </a:r>
            <a:r>
              <a:rPr sz="2133" spc="13" dirty="0">
                <a:latin typeface="Calibri"/>
                <a:cs typeface="Calibri"/>
              </a:rPr>
              <a:t> </a:t>
            </a:r>
            <a:r>
              <a:rPr sz="2133" spc="7" dirty="0">
                <a:latin typeface="Calibri"/>
                <a:cs typeface="Calibri"/>
              </a:rPr>
              <a:t>“nothing”</a:t>
            </a:r>
            <a:endParaRPr sz="2133" dirty="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5099" y="2553549"/>
            <a:ext cx="5667552" cy="2770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  <p:sp>
        <p:nvSpPr>
          <p:cNvPr id="16" name="object 16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0627" y="6594174"/>
            <a:ext cx="10236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80" dirty="0">
                <a:solidFill>
                  <a:srgbClr val="FFFFFF"/>
                </a:solidFill>
                <a:latin typeface="Trebuchet MS"/>
                <a:cs typeface="Trebuchet MS"/>
              </a:rPr>
              <a:t>(52)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57CEAD-EE07-458B-994E-7F780FA2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59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BC4753-DB39-479C-9FC5-9C4293E2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30" y="3438346"/>
            <a:ext cx="4456562" cy="9266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4398" y="947716"/>
            <a:ext cx="10653063" cy="55126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25016" marR="1227636" indent="-408930">
              <a:spcBef>
                <a:spcPts val="127"/>
              </a:spcBef>
              <a:buClr>
                <a:srgbClr val="E3DDD2"/>
              </a:buClr>
              <a:buSzPct val="94642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733" spc="20" dirty="0">
                <a:latin typeface="Calibri"/>
                <a:cs typeface="Calibri"/>
              </a:rPr>
              <a:t>“Our”</a:t>
            </a:r>
            <a:r>
              <a:rPr sz="3733" spc="13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Single-cycle</a:t>
            </a:r>
            <a:r>
              <a:rPr sz="3733" spc="27" dirty="0">
                <a:latin typeface="Calibri"/>
                <a:cs typeface="Calibri"/>
              </a:rPr>
              <a:t> </a:t>
            </a:r>
            <a:r>
              <a:rPr sz="3733" spc="-7" dirty="0">
                <a:latin typeface="Calibri"/>
                <a:cs typeface="Calibri"/>
              </a:rPr>
              <a:t>RISC-V</a:t>
            </a:r>
            <a:r>
              <a:rPr sz="3733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CPU </a:t>
            </a:r>
            <a:r>
              <a:rPr sz="3733" spc="-7" dirty="0">
                <a:latin typeface="Calibri"/>
                <a:cs typeface="Calibri"/>
              </a:rPr>
              <a:t> </a:t>
            </a:r>
            <a:r>
              <a:rPr sz="3733" spc="-33" dirty="0">
                <a:latin typeface="Calibri"/>
                <a:cs typeface="Calibri"/>
              </a:rPr>
              <a:t>executes</a:t>
            </a:r>
            <a:r>
              <a:rPr sz="3733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instructions</a:t>
            </a:r>
            <a:r>
              <a:rPr sz="3733" spc="73" dirty="0">
                <a:latin typeface="Calibri"/>
                <a:cs typeface="Calibri"/>
              </a:rPr>
              <a:t> </a:t>
            </a:r>
            <a:r>
              <a:rPr sz="3733" spc="-20" dirty="0">
                <a:latin typeface="Calibri"/>
                <a:cs typeface="Calibri"/>
              </a:rPr>
              <a:t>at</a:t>
            </a:r>
            <a:r>
              <a:rPr sz="3733" spc="-13" dirty="0">
                <a:latin typeface="Calibri"/>
                <a:cs typeface="Calibri"/>
              </a:rPr>
              <a:t> </a:t>
            </a:r>
            <a:r>
              <a:rPr sz="3733" spc="-7" dirty="0">
                <a:latin typeface="Calibri"/>
                <a:cs typeface="Calibri"/>
              </a:rPr>
              <a:t>1.25</a:t>
            </a:r>
            <a:r>
              <a:rPr sz="3733" spc="40" dirty="0">
                <a:latin typeface="Calibri"/>
                <a:cs typeface="Calibri"/>
              </a:rPr>
              <a:t> </a:t>
            </a:r>
            <a:r>
              <a:rPr sz="3733" spc="-7" dirty="0">
                <a:latin typeface="Calibri"/>
                <a:cs typeface="Calibri"/>
              </a:rPr>
              <a:t>GHz</a:t>
            </a:r>
            <a:endParaRPr sz="3733" dirty="0">
              <a:latin typeface="Calibri"/>
              <a:cs typeface="Calibri"/>
            </a:endParaRPr>
          </a:p>
          <a:p>
            <a:pPr marL="815320" lvl="1" indent="-340351">
              <a:spcBef>
                <a:spcPts val="807"/>
              </a:spcBef>
              <a:buSzPct val="8958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3200" dirty="0">
                <a:latin typeface="Calibri"/>
                <a:cs typeface="Calibri"/>
              </a:rPr>
              <a:t>1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every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800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ps</a:t>
            </a:r>
            <a:endParaRPr sz="3200" dirty="0">
              <a:latin typeface="Calibri"/>
              <a:cs typeface="Calibri"/>
            </a:endParaRPr>
          </a:p>
          <a:p>
            <a:pPr marL="425016" indent="-408930">
              <a:spcBef>
                <a:spcPts val="760"/>
              </a:spcBef>
              <a:buClr>
                <a:srgbClr val="E3DDD2"/>
              </a:buClr>
              <a:buSzPct val="94642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733" spc="-7" dirty="0">
                <a:latin typeface="Calibri"/>
                <a:cs typeface="Calibri"/>
              </a:rPr>
              <a:t>Can</a:t>
            </a:r>
            <a:r>
              <a:rPr sz="3733" spc="-27" dirty="0">
                <a:latin typeface="Calibri"/>
                <a:cs typeface="Calibri"/>
              </a:rPr>
              <a:t> </a:t>
            </a:r>
            <a:r>
              <a:rPr sz="3733" spc="-20" dirty="0">
                <a:latin typeface="Calibri"/>
                <a:cs typeface="Calibri"/>
              </a:rPr>
              <a:t>we </a:t>
            </a:r>
            <a:r>
              <a:rPr sz="3733" spc="-27" dirty="0">
                <a:latin typeface="Calibri"/>
                <a:cs typeface="Calibri"/>
              </a:rPr>
              <a:t>improve</a:t>
            </a:r>
            <a:r>
              <a:rPr sz="3733" spc="7" dirty="0">
                <a:latin typeface="Calibri"/>
                <a:cs typeface="Calibri"/>
              </a:rPr>
              <a:t> </a:t>
            </a:r>
            <a:r>
              <a:rPr sz="3733" spc="-7" dirty="0">
                <a:latin typeface="Calibri"/>
                <a:cs typeface="Calibri"/>
              </a:rPr>
              <a:t>its</a:t>
            </a:r>
            <a:r>
              <a:rPr sz="3733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performance?</a:t>
            </a:r>
            <a:endParaRPr sz="3733" dirty="0">
              <a:latin typeface="Calibri"/>
              <a:cs typeface="Calibri"/>
            </a:endParaRPr>
          </a:p>
          <a:p>
            <a:pPr marL="815320" lvl="1" indent="-340351">
              <a:spcBef>
                <a:spcPts val="807"/>
              </a:spcBef>
              <a:buSzPct val="8958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3200" spc="-13" dirty="0">
                <a:latin typeface="Calibri"/>
                <a:cs typeface="Calibri"/>
              </a:rPr>
              <a:t>What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do</a:t>
            </a:r>
            <a:r>
              <a:rPr sz="3200" spc="-20" dirty="0">
                <a:latin typeface="Calibri"/>
                <a:cs typeface="Calibri"/>
              </a:rPr>
              <a:t> we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mean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this</a:t>
            </a:r>
            <a:r>
              <a:rPr sz="3200" spc="-20" dirty="0">
                <a:latin typeface="Calibri"/>
                <a:cs typeface="Calibri"/>
              </a:rPr>
              <a:t> statement?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767"/>
              </a:spcBef>
              <a:buSzPct val="89583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3200" spc="-7" dirty="0">
                <a:latin typeface="Calibri"/>
                <a:cs typeface="Calibri"/>
              </a:rPr>
              <a:t>Not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so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obvious:</a:t>
            </a:r>
            <a:endParaRPr sz="3200" dirty="0">
              <a:latin typeface="Calibri"/>
              <a:cs typeface="Calibri"/>
            </a:endParaRPr>
          </a:p>
          <a:p>
            <a:pPr marL="1120112" lvl="2" indent="-273465">
              <a:spcBef>
                <a:spcPts val="679"/>
              </a:spcBef>
              <a:buFont typeface="Wingdings 2"/>
              <a:buChar char=""/>
              <a:tabLst>
                <a:tab pos="1120959" algn="l"/>
              </a:tabLst>
            </a:pPr>
            <a:r>
              <a:rPr sz="2667" spc="-13" dirty="0">
                <a:latin typeface="Calibri"/>
                <a:cs typeface="Calibri"/>
              </a:rPr>
              <a:t>Quicker</a:t>
            </a:r>
            <a:r>
              <a:rPr sz="2667" spc="-7" dirty="0">
                <a:latin typeface="Calibri"/>
                <a:cs typeface="Calibri"/>
              </a:rPr>
              <a:t> response time,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so </a:t>
            </a:r>
            <a:r>
              <a:rPr sz="2667" dirty="0">
                <a:latin typeface="Calibri"/>
                <a:cs typeface="Calibri"/>
              </a:rPr>
              <a:t>one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job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finishes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faster?</a:t>
            </a:r>
            <a:endParaRPr sz="2667" dirty="0">
              <a:latin typeface="Calibri"/>
              <a:cs typeface="Calibri"/>
            </a:endParaRPr>
          </a:p>
          <a:p>
            <a:pPr marL="1120112" marR="6773" lvl="2" indent="-272620">
              <a:spcBef>
                <a:spcPts val="640"/>
              </a:spcBef>
              <a:buFont typeface="Wingdings 2"/>
              <a:buChar char=""/>
              <a:tabLst>
                <a:tab pos="1120959" algn="l"/>
              </a:tabLst>
            </a:pPr>
            <a:r>
              <a:rPr sz="2667" spc="-13" dirty="0">
                <a:latin typeface="Calibri"/>
                <a:cs typeface="Calibri"/>
              </a:rPr>
              <a:t>More </a:t>
            </a:r>
            <a:r>
              <a:rPr sz="2667" spc="-7" dirty="0">
                <a:latin typeface="Calibri"/>
                <a:cs typeface="Calibri"/>
              </a:rPr>
              <a:t>jobs </a:t>
            </a:r>
            <a:r>
              <a:rPr sz="2667" dirty="0">
                <a:latin typeface="Calibri"/>
                <a:cs typeface="Calibri"/>
              </a:rPr>
              <a:t>per unit </a:t>
            </a:r>
            <a:r>
              <a:rPr sz="2667" spc="-7" dirty="0">
                <a:latin typeface="Calibri"/>
                <a:cs typeface="Calibri"/>
              </a:rPr>
              <a:t>time </a:t>
            </a:r>
            <a:r>
              <a:rPr sz="2667" dirty="0">
                <a:latin typeface="Calibri"/>
                <a:cs typeface="Calibri"/>
              </a:rPr>
              <a:t>(e.g. </a:t>
            </a:r>
            <a:r>
              <a:rPr sz="2667" spc="-13" dirty="0">
                <a:latin typeface="Calibri"/>
                <a:cs typeface="Calibri"/>
              </a:rPr>
              <a:t>web </a:t>
            </a:r>
            <a:r>
              <a:rPr sz="2667" spc="-7" dirty="0">
                <a:latin typeface="Calibri"/>
                <a:cs typeface="Calibri"/>
              </a:rPr>
              <a:t>server returning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pages,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spoken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words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recognized)?</a:t>
            </a:r>
            <a:endParaRPr sz="2667" dirty="0">
              <a:latin typeface="Calibri"/>
              <a:cs typeface="Calibri"/>
            </a:endParaRPr>
          </a:p>
          <a:p>
            <a:pPr marL="1120112" lvl="2" indent="-273465">
              <a:spcBef>
                <a:spcPts val="640"/>
              </a:spcBef>
              <a:buFont typeface="Wingdings 2"/>
              <a:buChar char=""/>
              <a:tabLst>
                <a:tab pos="1120959" algn="l"/>
              </a:tabLst>
            </a:pPr>
            <a:r>
              <a:rPr sz="2667" spc="-7" dirty="0">
                <a:latin typeface="Calibri"/>
                <a:cs typeface="Calibri"/>
              </a:rPr>
              <a:t>Longer</a:t>
            </a:r>
            <a:r>
              <a:rPr sz="2667" spc="-6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battery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life?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4659" y="6288629"/>
            <a:ext cx="89746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80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R="52492" algn="r">
              <a:lnSpc>
                <a:spcPts val="1760"/>
              </a:lnSpc>
            </a:pPr>
            <a:r>
              <a:rPr sz="1600" spc="47" dirty="0">
                <a:solidFill>
                  <a:srgbClr val="FFFFFF"/>
                </a:solidFill>
                <a:latin typeface="Gill Sans MT"/>
                <a:cs typeface="Gill Sans MT"/>
              </a:rPr>
              <a:t>6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4398" y="153658"/>
            <a:ext cx="758868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Performance Measures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6AAA6-3CE5-4D7D-816D-9F804938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830" y="1332015"/>
            <a:ext cx="10078970" cy="2694113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425016" indent="-408930">
              <a:spcBef>
                <a:spcPts val="9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Stalls</a:t>
            </a:r>
            <a:r>
              <a:rPr sz="3200" spc="-93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reduce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performance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dirty="0">
                <a:latin typeface="Calibri"/>
                <a:cs typeface="Calibri"/>
              </a:rPr>
              <a:t>But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stalls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are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required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get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correct</a:t>
            </a:r>
            <a:r>
              <a:rPr sz="2667" spc="-7" dirty="0">
                <a:latin typeface="Calibri"/>
                <a:cs typeface="Calibri"/>
              </a:rPr>
              <a:t> results</a:t>
            </a:r>
            <a:endParaRPr sz="2667" dirty="0">
              <a:latin typeface="Calibri"/>
              <a:cs typeface="Calibri"/>
            </a:endParaRPr>
          </a:p>
          <a:p>
            <a:pPr marL="425016" marR="6773" indent="-408930">
              <a:lnSpc>
                <a:spcPct val="101699"/>
              </a:lnSpc>
              <a:spcBef>
                <a:spcPts val="567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Compiler </a:t>
            </a:r>
            <a:r>
              <a:rPr sz="3200" spc="-13" dirty="0">
                <a:latin typeface="Calibri"/>
                <a:cs typeface="Calibri"/>
              </a:rPr>
              <a:t>can </a:t>
            </a:r>
            <a:r>
              <a:rPr sz="3200" spc="-20" dirty="0">
                <a:latin typeface="Calibri"/>
                <a:cs typeface="Calibri"/>
              </a:rPr>
              <a:t>arrange </a:t>
            </a:r>
            <a:r>
              <a:rPr sz="3200" spc="-13" dirty="0">
                <a:latin typeface="Calibri"/>
                <a:cs typeface="Calibri"/>
              </a:rPr>
              <a:t>code </a:t>
            </a:r>
            <a:r>
              <a:rPr sz="3200" spc="-7" dirty="0">
                <a:latin typeface="Calibri"/>
                <a:cs typeface="Calibri"/>
              </a:rPr>
              <a:t>or insert </a:t>
            </a:r>
            <a:r>
              <a:rPr sz="3200" b="1" spc="-7" dirty="0">
                <a:latin typeface="Courier New"/>
                <a:cs typeface="Courier New"/>
              </a:rPr>
              <a:t>nop</a:t>
            </a:r>
            <a:r>
              <a:rPr sz="3200" spc="-7" dirty="0">
                <a:latin typeface="Calibri"/>
                <a:cs typeface="Calibri"/>
              </a:rPr>
              <a:t>s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(</a:t>
            </a:r>
            <a:r>
              <a:rPr sz="3200" b="1" spc="-7" dirty="0">
                <a:latin typeface="Courier New"/>
                <a:cs typeface="Courier New"/>
              </a:rPr>
              <a:t>addi x0, x0, 0</a:t>
            </a:r>
            <a:r>
              <a:rPr sz="3200" spc="-7" dirty="0">
                <a:latin typeface="Calibri"/>
                <a:cs typeface="Calibri"/>
              </a:rPr>
              <a:t>) </a:t>
            </a:r>
            <a:r>
              <a:rPr sz="3200" spc="-20" dirty="0">
                <a:latin typeface="Calibri"/>
                <a:cs typeface="Calibri"/>
              </a:rPr>
              <a:t>to avoid hazards </a:t>
            </a:r>
            <a:r>
              <a:rPr sz="3200" spc="-7" dirty="0">
                <a:latin typeface="Calibri"/>
                <a:cs typeface="Calibri"/>
              </a:rPr>
              <a:t>and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stalls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13" dirty="0">
                <a:latin typeface="Calibri"/>
                <a:cs typeface="Calibri"/>
              </a:rPr>
              <a:t>Requires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knowledge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pipeline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structure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6605" y="6594174"/>
            <a:ext cx="9812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80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40" dirty="0">
                <a:solidFill>
                  <a:srgbClr val="FFFFFF"/>
                </a:solidFill>
                <a:latin typeface="Trebuchet MS"/>
                <a:cs typeface="Trebuchet MS"/>
              </a:rPr>
              <a:t>(53)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-229775"/>
            <a:ext cx="5172287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Stalls and Performance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34659" y="6251545"/>
            <a:ext cx="897467" cy="406094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lnSpc>
                <a:spcPts val="1200"/>
              </a:lnSpc>
              <a:spcBef>
                <a:spcPts val="167"/>
              </a:spcBef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R="53339" algn="r">
              <a:lnSpc>
                <a:spcPts val="1760"/>
              </a:lnSpc>
            </a:pPr>
            <a:r>
              <a:rPr sz="1600" spc="60" dirty="0">
                <a:solidFill>
                  <a:srgbClr val="FFFFFF"/>
                </a:solidFill>
                <a:latin typeface="Gill Sans MT"/>
                <a:cs typeface="Gill Sans MT"/>
              </a:rPr>
              <a:t>53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30DDF-2FBE-4B07-855C-7BDD70A6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82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13009" y="6480047"/>
            <a:ext cx="1078991" cy="3779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01" y="77215"/>
            <a:ext cx="812799" cy="8127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650070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lang="vi-VN" spc="213" dirty="0">
                <a:solidFill>
                  <a:schemeClr val="bg1"/>
                </a:solidFill>
              </a:rPr>
              <a:t>Forwarding </a:t>
            </a:r>
            <a:endParaRPr spc="213"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0869" y="2528393"/>
            <a:ext cx="231224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add</a:t>
            </a:r>
            <a:r>
              <a:rPr sz="2133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vi-VN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0,</a:t>
            </a:r>
            <a:r>
              <a:rPr sz="2133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vi-VN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t0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2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vi-VN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t1</a:t>
            </a:r>
            <a:endParaRPr sz="2133" dirty="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47447" y="2209809"/>
            <a:ext cx="152400" cy="3964940"/>
            <a:chOff x="2735585" y="1657356"/>
            <a:chExt cx="114300" cy="2973705"/>
          </a:xfrm>
        </p:grpSpPr>
        <p:sp>
          <p:nvSpPr>
            <p:cNvPr id="13" name="object 13"/>
            <p:cNvSpPr/>
            <p:nvPr/>
          </p:nvSpPr>
          <p:spPr>
            <a:xfrm>
              <a:off x="2792730" y="1657356"/>
              <a:ext cx="0" cy="2878455"/>
            </a:xfrm>
            <a:custGeom>
              <a:avLst/>
              <a:gdLst/>
              <a:ahLst/>
              <a:cxnLst/>
              <a:rect l="l" t="t" r="r" b="b"/>
              <a:pathLst>
                <a:path h="2878454">
                  <a:moveTo>
                    <a:pt x="0" y="287785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735585" y="45161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320488" y="2719433"/>
            <a:ext cx="359073" cy="28244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D7E055"/>
                </a:solidFill>
                <a:latin typeface="Arial"/>
                <a:cs typeface="Arial"/>
              </a:rPr>
              <a:t>instruction</a:t>
            </a:r>
            <a:r>
              <a:rPr sz="2400" spc="-60" dirty="0">
                <a:solidFill>
                  <a:srgbClr val="D7E055"/>
                </a:solidFill>
                <a:latin typeface="Arial"/>
                <a:cs typeface="Arial"/>
              </a:rPr>
              <a:t> </a:t>
            </a:r>
            <a:r>
              <a:rPr sz="2400" spc="-13" dirty="0">
                <a:solidFill>
                  <a:srgbClr val="D7E055"/>
                </a:solidFill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45865" y="3242965"/>
            <a:ext cx="8337127" cy="251731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2332">
              <a:spcBef>
                <a:spcPts val="127"/>
              </a:spcBef>
            </a:pPr>
            <a:r>
              <a:rPr lang="vi-VN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sub</a:t>
            </a:r>
            <a:r>
              <a:rPr sz="2133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vi-VN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t2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2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vi-VN" sz="2133" b="1" spc="-27" dirty="0">
                <a:solidFill>
                  <a:srgbClr val="FFFFFF"/>
                </a:solidFill>
                <a:latin typeface="Courier New"/>
                <a:cs typeface="Courier New"/>
              </a:rPr>
              <a:t>s0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vi-VN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t0</a:t>
            </a:r>
            <a:endParaRPr sz="2133" dirty="0">
              <a:latin typeface="Courier New"/>
              <a:cs typeface="Courier New"/>
            </a:endParaRPr>
          </a:p>
          <a:p>
            <a:pPr>
              <a:spcBef>
                <a:spcPts val="27"/>
              </a:spcBef>
            </a:pPr>
            <a:endParaRPr sz="3267" dirty="0">
              <a:latin typeface="Courier New"/>
              <a:cs typeface="Courier New"/>
            </a:endParaRPr>
          </a:p>
          <a:p>
            <a:pPr marL="41486"/>
            <a:r>
              <a:rPr lang="vi-VN"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or</a:t>
            </a:r>
            <a:r>
              <a:rPr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t6,</a:t>
            </a:r>
            <a:r>
              <a:rPr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vi-VN"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0,</a:t>
            </a:r>
            <a:r>
              <a:rPr sz="2133" b="1" spc="-2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en-US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t3</a:t>
            </a:r>
            <a:endParaRPr lang="en-US" sz="2133" dirty="0">
              <a:latin typeface="Courier New"/>
              <a:cs typeface="Courier New"/>
            </a:endParaRPr>
          </a:p>
          <a:p>
            <a:pPr marL="67732" marR="5814761">
              <a:lnSpc>
                <a:spcPct val="196600"/>
              </a:lnSpc>
              <a:spcBef>
                <a:spcPts val="953"/>
              </a:spcBef>
            </a:pPr>
            <a:r>
              <a:rPr lang="vi-VN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xor</a:t>
            </a:r>
            <a:r>
              <a:rPr lang="en-US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vi-VN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t5</a:t>
            </a:r>
            <a:r>
              <a:rPr lang="en-US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lang="vi-VN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t1,s0</a:t>
            </a:r>
            <a:r>
              <a:rPr lang="en-US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en-US" sz="2133" b="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vi-VN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sw</a:t>
            </a:r>
            <a:r>
              <a:rPr lang="en-US"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vi-VN" sz="2133" b="1" spc="-13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lang="en-US" sz="2133" b="1" spc="-7" dirty="0">
                <a:solidFill>
                  <a:srgbClr val="FFFFFF"/>
                </a:solidFill>
                <a:latin typeface="Courier New"/>
                <a:cs typeface="Courier New"/>
              </a:rPr>
              <a:t>0,</a:t>
            </a:r>
            <a:r>
              <a:rPr lang="en-US" sz="2133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vi-VN" sz="2133" b="1" spc="-20" dirty="0">
                <a:solidFill>
                  <a:srgbClr val="FFFFFF"/>
                </a:solidFill>
                <a:latin typeface="Courier New"/>
                <a:cs typeface="Courier New"/>
              </a:rPr>
              <a:t>8(t3)</a:t>
            </a:r>
            <a:endParaRPr lang="en-US" sz="2133" dirty="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77474" y="2365443"/>
            <a:ext cx="5543127" cy="3566160"/>
            <a:chOff x="4633105" y="1774082"/>
            <a:chExt cx="4157345" cy="267462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3105" y="1774082"/>
              <a:ext cx="2209507" cy="52701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4689" y="2331865"/>
              <a:ext cx="3675595" cy="2116543"/>
            </a:xfrm>
            <a:prstGeom prst="rect">
              <a:avLst/>
            </a:prstGeom>
          </p:spPr>
        </p:pic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EEC1DE7A-7250-4488-8F16-64A07A18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8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1234659" y="6251545"/>
            <a:ext cx="897467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7" dirty="0">
                <a:latin typeface="Calibri"/>
                <a:cs typeface="Calibri"/>
              </a:rPr>
              <a:t>Garcia,</a:t>
            </a:r>
            <a:r>
              <a:rPr sz="1133" spc="-47" dirty="0">
                <a:latin typeface="Calibri"/>
                <a:cs typeface="Calibri"/>
              </a:rPr>
              <a:t> </a:t>
            </a:r>
            <a:r>
              <a:rPr sz="1133" spc="7" dirty="0"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9" y="6480047"/>
            <a:ext cx="1078991" cy="3779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2877" y="196619"/>
            <a:ext cx="8582285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Solution 2: Forwarding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647447" y="2085857"/>
            <a:ext cx="152400" cy="3964940"/>
            <a:chOff x="2735585" y="1564392"/>
            <a:chExt cx="114300" cy="2973705"/>
          </a:xfrm>
        </p:grpSpPr>
        <p:sp>
          <p:nvSpPr>
            <p:cNvPr id="12" name="object 12"/>
            <p:cNvSpPr/>
            <p:nvPr/>
          </p:nvSpPr>
          <p:spPr>
            <a:xfrm>
              <a:off x="2792730" y="1564392"/>
              <a:ext cx="0" cy="2878455"/>
            </a:xfrm>
            <a:custGeom>
              <a:avLst/>
              <a:gdLst/>
              <a:ahLst/>
              <a:cxnLst/>
              <a:rect l="l" t="t" r="r" b="b"/>
              <a:pathLst>
                <a:path h="2878454">
                  <a:moveTo>
                    <a:pt x="0" y="287785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5585" y="44231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20488" y="2597035"/>
            <a:ext cx="359073" cy="28244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"/>
                <a:cs typeface="Arial"/>
              </a:rPr>
              <a:t>instruction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101476" y="1398616"/>
          <a:ext cx="5707372" cy="375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591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Gill Sans MT"/>
                          <a:cs typeface="Gill Sans MT"/>
                        </a:rPr>
                        <a:t>5</a:t>
                      </a:r>
                      <a:endParaRPr sz="1900">
                        <a:latin typeface="Gill Sans MT"/>
                        <a:cs typeface="Gill Sans MT"/>
                      </a:endParaRPr>
                    </a:p>
                  </a:txBody>
                  <a:tcPr marL="0" marR="0" marT="32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Gill Sans MT"/>
                          <a:cs typeface="Gill Sans MT"/>
                        </a:rPr>
                        <a:t>5</a:t>
                      </a:r>
                      <a:endParaRPr sz="1900">
                        <a:latin typeface="Gill Sans MT"/>
                        <a:cs typeface="Gill Sans MT"/>
                      </a:endParaRPr>
                    </a:p>
                  </a:txBody>
                  <a:tcPr marL="0" marR="0" marT="32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Gill Sans MT"/>
                          <a:cs typeface="Gill Sans MT"/>
                        </a:rPr>
                        <a:t>5</a:t>
                      </a:r>
                      <a:endParaRPr sz="1900">
                        <a:latin typeface="Gill Sans MT"/>
                        <a:cs typeface="Gill Sans MT"/>
                      </a:endParaRPr>
                    </a:p>
                  </a:txBody>
                  <a:tcPr marL="0" marR="0" marT="32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Gill Sans MT"/>
                          <a:cs typeface="Gill Sans MT"/>
                        </a:rPr>
                        <a:t>5</a:t>
                      </a:r>
                      <a:endParaRPr sz="1900">
                        <a:latin typeface="Gill Sans MT"/>
                        <a:cs typeface="Gill Sans MT"/>
                      </a:endParaRPr>
                    </a:p>
                  </a:txBody>
                  <a:tcPr marL="0" marR="0" marT="32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105" dirty="0">
                          <a:solidFill>
                            <a:srgbClr val="FFC000"/>
                          </a:solidFill>
                          <a:latin typeface="Gill Sans MT"/>
                          <a:cs typeface="Gill Sans MT"/>
                        </a:rPr>
                        <a:t>5</a:t>
                      </a:r>
                      <a:r>
                        <a:rPr sz="1900" spc="105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/</a:t>
                      </a:r>
                      <a:r>
                        <a:rPr sz="1900" spc="105" dirty="0">
                          <a:solidFill>
                            <a:srgbClr val="C5DBC3"/>
                          </a:solidFill>
                          <a:latin typeface="Gill Sans MT"/>
                          <a:cs typeface="Gill Sans MT"/>
                        </a:rPr>
                        <a:t>9</a:t>
                      </a:r>
                      <a:endParaRPr sz="1900">
                        <a:latin typeface="Gill Sans MT"/>
                        <a:cs typeface="Gill Sans MT"/>
                      </a:endParaRPr>
                    </a:p>
                  </a:txBody>
                  <a:tcPr marL="0" marR="0" marT="32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rgbClr val="C5DBC3"/>
                          </a:solidFill>
                          <a:latin typeface="Gill Sans MT"/>
                          <a:cs typeface="Gill Sans MT"/>
                        </a:rPr>
                        <a:t>9</a:t>
                      </a:r>
                      <a:endParaRPr sz="1900">
                        <a:latin typeface="Gill Sans MT"/>
                        <a:cs typeface="Gill Sans MT"/>
                      </a:endParaRPr>
                    </a:p>
                  </a:txBody>
                  <a:tcPr marL="0" marR="0" marT="32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rgbClr val="C5DBC3"/>
                          </a:solidFill>
                          <a:latin typeface="Gill Sans MT"/>
                          <a:cs typeface="Gill Sans MT"/>
                        </a:rPr>
                        <a:t>9</a:t>
                      </a:r>
                      <a:endParaRPr sz="1900">
                        <a:latin typeface="Gill Sans MT"/>
                        <a:cs typeface="Gill Sans MT"/>
                      </a:endParaRPr>
                    </a:p>
                  </a:txBody>
                  <a:tcPr marL="0" marR="0" marT="32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rgbClr val="C5DBC3"/>
                          </a:solidFill>
                          <a:latin typeface="Gill Sans MT"/>
                          <a:cs typeface="Gill Sans MT"/>
                        </a:rPr>
                        <a:t>9</a:t>
                      </a:r>
                      <a:endParaRPr sz="1900">
                        <a:latin typeface="Gill Sans MT"/>
                        <a:cs typeface="Gill Sans MT"/>
                      </a:endParaRPr>
                    </a:p>
                  </a:txBody>
                  <a:tcPr marL="0" marR="0" marT="32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rgbClr val="C5DBC3"/>
                          </a:solidFill>
                          <a:latin typeface="Gill Sans MT"/>
                          <a:cs typeface="Gill Sans MT"/>
                        </a:rPr>
                        <a:t>9</a:t>
                      </a:r>
                      <a:endParaRPr sz="1900">
                        <a:latin typeface="Gill Sans MT"/>
                        <a:cs typeface="Gill Sans MT"/>
                      </a:endParaRPr>
                    </a:p>
                  </a:txBody>
                  <a:tcPr marL="0" marR="0" marT="321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6741834" y="6156147"/>
            <a:ext cx="322241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13" dirty="0">
                <a:latin typeface="Calibri"/>
                <a:cs typeface="Calibri"/>
              </a:rPr>
              <a:t>rather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than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register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file</a:t>
            </a:r>
            <a:endParaRPr sz="2667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2220" y="1757673"/>
            <a:ext cx="5492021" cy="4055641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xfrm>
            <a:off x="638969" y="2605777"/>
            <a:ext cx="14020800" cy="36608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1757">
              <a:lnSpc>
                <a:spcPct val="100000"/>
              </a:lnSpc>
              <a:spcBef>
                <a:spcPts val="133"/>
              </a:spcBef>
            </a:pPr>
            <a:r>
              <a:rPr spc="-33" dirty="0"/>
              <a:t>Value</a:t>
            </a:r>
            <a:r>
              <a:rPr spc="-13" dirty="0"/>
              <a:t> </a:t>
            </a:r>
            <a:r>
              <a:rPr spc="-7" dirty="0"/>
              <a:t>of</a:t>
            </a:r>
            <a:r>
              <a:rPr spc="-27" dirty="0"/>
              <a:t> </a:t>
            </a:r>
            <a:r>
              <a:rPr b="1" spc="-7" dirty="0">
                <a:latin typeface="Courier New"/>
                <a:cs typeface="Courier New"/>
              </a:rPr>
              <a:t>s0</a:t>
            </a:r>
          </a:p>
          <a:p>
            <a:pPr marL="17780" marR="5708084" indent="-1693">
              <a:lnSpc>
                <a:spcPct val="219800"/>
              </a:lnSpc>
              <a:spcBef>
                <a:spcPts val="1867"/>
              </a:spcBef>
            </a:pPr>
            <a:r>
              <a:rPr sz="2133" b="1" spc="-7" dirty="0">
                <a:latin typeface="Courier New"/>
                <a:cs typeface="Courier New"/>
              </a:rPr>
              <a:t>add</a:t>
            </a:r>
            <a:r>
              <a:rPr sz="2133" b="1" spc="-73" dirty="0"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s0</a:t>
            </a:r>
            <a:r>
              <a:rPr sz="2133" b="1" spc="-7" dirty="0">
                <a:latin typeface="Courier New"/>
                <a:cs typeface="Courier New"/>
              </a:rPr>
              <a:t>,t0,t1 </a:t>
            </a:r>
            <a:r>
              <a:rPr sz="2133" b="1" spc="-1259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sub</a:t>
            </a:r>
            <a:r>
              <a:rPr sz="2133" b="1" spc="-8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t2,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s0</a:t>
            </a:r>
            <a:r>
              <a:rPr sz="2133" b="1" spc="-7" dirty="0">
                <a:latin typeface="Courier New"/>
                <a:cs typeface="Courier New"/>
              </a:rPr>
              <a:t>,t0</a:t>
            </a:r>
            <a:endParaRPr sz="2133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267" dirty="0">
              <a:latin typeface="Courier New"/>
              <a:cs typeface="Courier New"/>
            </a:endParaRPr>
          </a:p>
          <a:p>
            <a:pPr marL="16933">
              <a:lnSpc>
                <a:spcPct val="100000"/>
              </a:lnSpc>
            </a:pPr>
            <a:r>
              <a:rPr sz="2133" b="1" spc="-7" dirty="0">
                <a:latin typeface="Courier New"/>
                <a:cs typeface="Courier New"/>
              </a:rPr>
              <a:t>or</a:t>
            </a:r>
            <a:r>
              <a:rPr sz="2133" b="1" spc="-8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t6,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s0</a:t>
            </a:r>
            <a:r>
              <a:rPr sz="2133" b="1" spc="-7" dirty="0">
                <a:latin typeface="Courier New"/>
                <a:cs typeface="Courier New"/>
              </a:rPr>
              <a:t>,t3</a:t>
            </a:r>
            <a:endParaRPr sz="2133" dirty="0">
              <a:latin typeface="Courier New"/>
              <a:cs typeface="Courier New"/>
            </a:endParaRPr>
          </a:p>
          <a:p>
            <a:pPr marL="42332" marR="5682685">
              <a:lnSpc>
                <a:spcPct val="196600"/>
              </a:lnSpc>
              <a:spcBef>
                <a:spcPts val="953"/>
              </a:spcBef>
            </a:pPr>
            <a:r>
              <a:rPr sz="2133" b="1" spc="-7" dirty="0">
                <a:latin typeface="Courier New"/>
                <a:cs typeface="Courier New"/>
              </a:rPr>
              <a:t>xor</a:t>
            </a:r>
            <a:r>
              <a:rPr sz="2133" b="1" spc="-7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t5,t1,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s0 </a:t>
            </a:r>
            <a:r>
              <a:rPr sz="2133" b="1" spc="-1259" dirty="0">
                <a:solidFill>
                  <a:srgbClr val="FFC000"/>
                </a:solidFill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sw</a:t>
            </a:r>
            <a:r>
              <a:rPr sz="2133" b="1" spc="-40" dirty="0"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s0</a:t>
            </a:r>
            <a:r>
              <a:rPr sz="2133" b="1" spc="-7" dirty="0">
                <a:latin typeface="Courier New"/>
                <a:cs typeface="Courier New"/>
              </a:rPr>
              <a:t>,8(t3)</a:t>
            </a:r>
            <a:endParaRPr sz="2133" dirty="0">
              <a:latin typeface="Courier New"/>
              <a:cs typeface="Courier New"/>
            </a:endParaRPr>
          </a:p>
          <a:p>
            <a:pPr marL="1291981">
              <a:lnSpc>
                <a:spcPct val="100000"/>
              </a:lnSpc>
              <a:spcBef>
                <a:spcPts val="847"/>
              </a:spcBef>
            </a:pPr>
            <a:r>
              <a:rPr sz="2667" spc="-13" dirty="0">
                <a:solidFill>
                  <a:srgbClr val="FFC000"/>
                </a:solidFill>
              </a:rPr>
              <a:t>Forwarding:</a:t>
            </a:r>
            <a:r>
              <a:rPr sz="2667" spc="-20" dirty="0">
                <a:solidFill>
                  <a:srgbClr val="FFC000"/>
                </a:solidFill>
              </a:rPr>
              <a:t> </a:t>
            </a:r>
            <a:r>
              <a:rPr sz="2667" spc="-13" dirty="0">
                <a:solidFill>
                  <a:srgbClr val="FFC000"/>
                </a:solidFill>
              </a:rPr>
              <a:t>grab operand from</a:t>
            </a:r>
            <a:r>
              <a:rPr sz="2667" dirty="0">
                <a:solidFill>
                  <a:srgbClr val="FFC000"/>
                </a:solidFill>
              </a:rPr>
              <a:t> </a:t>
            </a:r>
            <a:r>
              <a:rPr sz="2667" spc="-7" dirty="0">
                <a:solidFill>
                  <a:srgbClr val="FFC000"/>
                </a:solidFill>
              </a:rPr>
              <a:t>pipeline</a:t>
            </a:r>
            <a:r>
              <a:rPr sz="2667" spc="13" dirty="0">
                <a:solidFill>
                  <a:srgbClr val="FFC000"/>
                </a:solidFill>
              </a:rPr>
              <a:t> </a:t>
            </a:r>
            <a:r>
              <a:rPr sz="2667" spc="-20" dirty="0">
                <a:solidFill>
                  <a:srgbClr val="FFC000"/>
                </a:solidFill>
              </a:rPr>
              <a:t>stage,</a:t>
            </a:r>
            <a:endParaRPr sz="2667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346477" y="4945630"/>
            <a:ext cx="770889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>
                <a:solidFill>
                  <a:schemeClr val="tx1"/>
                </a:solidFill>
              </a:rPr>
              <a:t>RISC-V</a:t>
            </a:r>
            <a:r>
              <a:rPr lang="en-US" spc="-35">
                <a:solidFill>
                  <a:schemeClr val="tx1"/>
                </a:solidFill>
              </a:rPr>
              <a:t> </a:t>
            </a:r>
            <a:r>
              <a:rPr lang="en-US" spc="-55">
                <a:solidFill>
                  <a:schemeClr val="tx1"/>
                </a:solidFill>
              </a:rPr>
              <a:t>(</a:t>
            </a:r>
            <a:fld id="{81D60167-4931-47E6-BA6A-407CBD079E47}" type="slidenum">
              <a:rPr spc="-55" smtClean="0">
                <a:solidFill>
                  <a:schemeClr val="tx1"/>
                </a:solidFill>
              </a:rPr>
              <a:pPr marL="12700">
                <a:spcBef>
                  <a:spcPts val="45"/>
                </a:spcBef>
              </a:pPr>
              <a:t>62</a:t>
            </a:fld>
            <a:r>
              <a:rPr spc="-55">
                <a:solidFill>
                  <a:schemeClr val="tx1"/>
                </a:solidFill>
              </a:rPr>
              <a:t>)</a:t>
            </a:r>
            <a:endParaRPr spc="-73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-229775"/>
            <a:ext cx="6148493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Forwarding (aka Bypassing)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49069" y="849571"/>
            <a:ext cx="6775027" cy="3379109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462268" indent="-408930">
              <a:spcBef>
                <a:spcPts val="9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62268" algn="l"/>
                <a:tab pos="463115" algn="l"/>
              </a:tabLst>
            </a:pPr>
            <a:r>
              <a:rPr sz="3200" spc="-7" dirty="0">
                <a:latin typeface="Calibri"/>
                <a:cs typeface="Calibri"/>
              </a:rPr>
              <a:t>Use</a:t>
            </a:r>
            <a:r>
              <a:rPr sz="3200" spc="-13" dirty="0">
                <a:latin typeface="Calibri"/>
                <a:cs typeface="Calibri"/>
              </a:rPr>
              <a:t> result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when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computed</a:t>
            </a:r>
            <a:endParaRPr sz="3200">
              <a:latin typeface="Calibri"/>
              <a:cs typeface="Calibri"/>
            </a:endParaRPr>
          </a:p>
          <a:p>
            <a:pPr marL="852572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52572" algn="l"/>
                <a:tab pos="853419" algn="l"/>
              </a:tabLst>
            </a:pPr>
            <a:r>
              <a:rPr sz="2667" dirty="0">
                <a:latin typeface="Calibri"/>
                <a:cs typeface="Calibri"/>
              </a:rPr>
              <a:t>Don’t</a:t>
            </a:r>
            <a:r>
              <a:rPr sz="2667" spc="-5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wait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for </a:t>
            </a:r>
            <a:r>
              <a:rPr sz="2667" spc="-7" dirty="0">
                <a:latin typeface="Calibri"/>
                <a:cs typeface="Calibri"/>
              </a:rPr>
              <a:t>it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stored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 </a:t>
            </a:r>
            <a:r>
              <a:rPr sz="2667" spc="-20" dirty="0">
                <a:latin typeface="Calibri"/>
                <a:cs typeface="Calibri"/>
              </a:rPr>
              <a:t>register</a:t>
            </a:r>
            <a:endParaRPr sz="2667">
              <a:latin typeface="Calibri"/>
              <a:cs typeface="Calibri"/>
            </a:endParaRPr>
          </a:p>
          <a:p>
            <a:pPr marL="852572" lvl="1" indent="-340351">
              <a:spcBef>
                <a:spcPts val="640"/>
              </a:spcBef>
              <a:buSzPct val="90000"/>
              <a:buFont typeface="Wingdings"/>
              <a:buChar char=""/>
              <a:tabLst>
                <a:tab pos="852572" algn="l"/>
                <a:tab pos="853419" algn="l"/>
              </a:tabLst>
            </a:pPr>
            <a:r>
              <a:rPr sz="2667" spc="-13" dirty="0">
                <a:latin typeface="Calibri"/>
                <a:cs typeface="Calibri"/>
              </a:rPr>
              <a:t>Requires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extra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connections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</a:t>
            </a:r>
            <a:r>
              <a:rPr sz="2667" spc="-13" dirty="0">
                <a:latin typeface="Calibri"/>
                <a:cs typeface="Calibri"/>
              </a:rPr>
              <a:t> datapath</a:t>
            </a:r>
            <a:endParaRPr sz="2667">
              <a:latin typeface="Calibri"/>
              <a:cs typeface="Calibri"/>
            </a:endParaRPr>
          </a:p>
          <a:p>
            <a:pPr marL="16933" marR="4467748">
              <a:lnSpc>
                <a:spcPct val="261900"/>
              </a:lnSpc>
              <a:spcBef>
                <a:spcPts val="1467"/>
              </a:spcBef>
            </a:pPr>
            <a:r>
              <a:rPr sz="2133" b="1" spc="-7" dirty="0">
                <a:latin typeface="Courier New"/>
                <a:cs typeface="Courier New"/>
              </a:rPr>
              <a:t>add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s0,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3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t1 </a:t>
            </a:r>
            <a:r>
              <a:rPr sz="2133" b="1" spc="-1259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sub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t2,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s0,</a:t>
            </a:r>
            <a:r>
              <a:rPr sz="2133" b="1" spc="-3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t3</a:t>
            </a:r>
            <a:endParaRPr sz="2133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3066" y="2952483"/>
            <a:ext cx="4224823" cy="16891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latin typeface="Calibri"/>
                <a:cs typeface="Calibri"/>
              </a:rPr>
              <a:t>Garcia,</a:t>
            </a:r>
            <a:r>
              <a:rPr sz="1133" spc="-27" dirty="0">
                <a:latin typeface="Calibri"/>
                <a:cs typeface="Calibri"/>
              </a:rPr>
              <a:t> </a:t>
            </a:r>
            <a:r>
              <a:rPr sz="1133" spc="7" dirty="0"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346477" y="4945630"/>
            <a:ext cx="770889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>
                <a:solidFill>
                  <a:schemeClr val="tx1"/>
                </a:solidFill>
              </a:rPr>
              <a:t>RISC-V</a:t>
            </a:r>
            <a:r>
              <a:rPr lang="en-US" spc="-35">
                <a:solidFill>
                  <a:schemeClr val="tx1"/>
                </a:solidFill>
              </a:rPr>
              <a:t> </a:t>
            </a:r>
            <a:r>
              <a:rPr lang="en-US" spc="-55">
                <a:solidFill>
                  <a:schemeClr val="tx1"/>
                </a:solidFill>
              </a:rPr>
              <a:t>(</a:t>
            </a:r>
            <a:fld id="{81D60167-4931-47E6-BA6A-407CBD079E47}" type="slidenum">
              <a:rPr spc="-55" smtClean="0">
                <a:solidFill>
                  <a:schemeClr val="tx1"/>
                </a:solidFill>
              </a:rPr>
              <a:pPr marL="12700">
                <a:spcBef>
                  <a:spcPts val="45"/>
                </a:spcBef>
              </a:pPr>
              <a:t>63</a:t>
            </a:fld>
            <a:r>
              <a:rPr spc="-55">
                <a:solidFill>
                  <a:schemeClr val="tx1"/>
                </a:solidFill>
              </a:rPr>
              <a:t>)</a:t>
            </a:r>
            <a:endParaRPr spc="-73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863515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Data Needed for Forwarding 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49070" y="3984526"/>
            <a:ext cx="231224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sub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t3,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2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t5</a:t>
            </a:r>
            <a:endParaRPr sz="2133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63066" y="2713227"/>
            <a:ext cx="4995333" cy="2917613"/>
            <a:chOff x="4547299" y="2034920"/>
            <a:chExt cx="3746500" cy="2188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7299" y="2044445"/>
              <a:ext cx="1652337" cy="7860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1176" y="2865111"/>
              <a:ext cx="2604740" cy="1347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8771" y="3515859"/>
              <a:ext cx="2604741" cy="6161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72050" y="2228087"/>
              <a:ext cx="1155700" cy="1985645"/>
            </a:xfrm>
            <a:custGeom>
              <a:avLst/>
              <a:gdLst/>
              <a:ahLst/>
              <a:cxnLst/>
              <a:rect l="l" t="t" r="r" b="b"/>
              <a:pathLst>
                <a:path w="1155700" h="1985645">
                  <a:moveTo>
                    <a:pt x="0" y="914400"/>
                  </a:moveTo>
                  <a:lnTo>
                    <a:pt x="0" y="1985022"/>
                  </a:lnTo>
                </a:path>
                <a:path w="1155700" h="1985645">
                  <a:moveTo>
                    <a:pt x="1155191" y="0"/>
                  </a:moveTo>
                  <a:lnTo>
                    <a:pt x="1155191" y="1985022"/>
                  </a:lnTo>
                </a:path>
              </a:pathLst>
            </a:custGeom>
            <a:ln w="19050">
              <a:solidFill>
                <a:srgbClr val="D7E05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2203" y="2301962"/>
              <a:ext cx="889837" cy="5183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04838" y="2044445"/>
              <a:ext cx="0" cy="2169160"/>
            </a:xfrm>
            <a:custGeom>
              <a:avLst/>
              <a:gdLst/>
              <a:ahLst/>
              <a:cxnLst/>
              <a:rect l="l" t="t" r="r" b="b"/>
              <a:pathLst>
                <a:path h="2169160">
                  <a:moveTo>
                    <a:pt x="0" y="0"/>
                  </a:moveTo>
                  <a:lnTo>
                    <a:pt x="0" y="2168664"/>
                  </a:lnTo>
                </a:path>
              </a:pathLst>
            </a:custGeom>
            <a:ln w="19050">
              <a:solidFill>
                <a:srgbClr val="D7E05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280910" y="2044445"/>
              <a:ext cx="0" cy="2169160"/>
            </a:xfrm>
            <a:custGeom>
              <a:avLst/>
              <a:gdLst/>
              <a:ahLst/>
              <a:cxnLst/>
              <a:rect l="l" t="t" r="r" b="b"/>
              <a:pathLst>
                <a:path h="2169160">
                  <a:moveTo>
                    <a:pt x="0" y="0"/>
                  </a:moveTo>
                  <a:lnTo>
                    <a:pt x="0" y="2168664"/>
                  </a:lnTo>
                </a:path>
              </a:pathLst>
            </a:custGeom>
            <a:ln w="19050">
              <a:solidFill>
                <a:srgbClr val="D7E05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49070" y="4890350"/>
            <a:ext cx="231224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sub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t6,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2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t3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55001" y="2526967"/>
            <a:ext cx="957580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60"/>
              </a:lnSpc>
              <a:tabLst>
                <a:tab pos="695943" algn="l"/>
              </a:tabLst>
            </a:pPr>
            <a:r>
              <a:rPr sz="3600" spc="-9" baseline="1543" dirty="0">
                <a:latin typeface="Calibri"/>
                <a:cs typeface="Calibri"/>
              </a:rPr>
              <a:t>E</a:t>
            </a:r>
            <a:r>
              <a:rPr sz="3600" baseline="1543" dirty="0">
                <a:latin typeface="Calibri"/>
                <a:cs typeface="Calibri"/>
              </a:rPr>
              <a:t>X	</a:t>
            </a:r>
            <a:r>
              <a:rPr sz="2400" spc="-7" dirty="0"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12128" y="2472690"/>
            <a:ext cx="1806787" cy="1717887"/>
            <a:chOff x="4959096" y="1854517"/>
            <a:chExt cx="1355090" cy="1288415"/>
          </a:xfrm>
        </p:grpSpPr>
        <p:sp>
          <p:nvSpPr>
            <p:cNvPr id="15" name="object 15"/>
            <p:cNvSpPr/>
            <p:nvPr/>
          </p:nvSpPr>
          <p:spPr>
            <a:xfrm>
              <a:off x="5393436" y="1859279"/>
              <a:ext cx="916305" cy="368935"/>
            </a:xfrm>
            <a:custGeom>
              <a:avLst/>
              <a:gdLst/>
              <a:ahLst/>
              <a:cxnLst/>
              <a:rect l="l" t="t" r="r" b="b"/>
              <a:pathLst>
                <a:path w="916304" h="368935">
                  <a:moveTo>
                    <a:pt x="915924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915924" y="368807"/>
                  </a:lnTo>
                  <a:lnTo>
                    <a:pt x="915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393436" y="1859279"/>
              <a:ext cx="916305" cy="368935"/>
            </a:xfrm>
            <a:custGeom>
              <a:avLst/>
              <a:gdLst/>
              <a:ahLst/>
              <a:cxnLst/>
              <a:rect l="l" t="t" r="r" b="b"/>
              <a:pathLst>
                <a:path w="916304" h="368935">
                  <a:moveTo>
                    <a:pt x="0" y="0"/>
                  </a:moveTo>
                  <a:lnTo>
                    <a:pt x="915924" y="0"/>
                  </a:lnTo>
                  <a:lnTo>
                    <a:pt x="915924" y="368807"/>
                  </a:lnTo>
                  <a:lnTo>
                    <a:pt x="0" y="3688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959096" y="2773679"/>
              <a:ext cx="1039494" cy="368935"/>
            </a:xfrm>
            <a:custGeom>
              <a:avLst/>
              <a:gdLst/>
              <a:ahLst/>
              <a:cxnLst/>
              <a:rect l="l" t="t" r="r" b="b"/>
              <a:pathLst>
                <a:path w="1039495" h="368935">
                  <a:moveTo>
                    <a:pt x="1039368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1039368" y="368807"/>
                  </a:lnTo>
                  <a:lnTo>
                    <a:pt x="10393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629400" y="3698239"/>
            <a:ext cx="1369059" cy="422338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52493" rIns="0" bIns="0" rtlCol="0">
            <a:spAutoFit/>
          </a:bodyPr>
          <a:lstStyle/>
          <a:p>
            <a:pPr marL="104137">
              <a:spcBef>
                <a:spcPts val="413"/>
              </a:spcBef>
            </a:pPr>
            <a:r>
              <a:rPr sz="2400" spc="-7" dirty="0">
                <a:latin typeface="Arial"/>
                <a:cs typeface="Arial"/>
              </a:rPr>
              <a:t>inst</a:t>
            </a:r>
            <a:r>
              <a:rPr sz="2400" spc="-9" baseline="-20833" dirty="0">
                <a:latin typeface="Arial"/>
                <a:cs typeface="Arial"/>
              </a:rPr>
              <a:t>D</a:t>
            </a:r>
            <a:r>
              <a:rPr sz="2400" spc="-7" dirty="0">
                <a:latin typeface="Arial"/>
                <a:cs typeface="Arial"/>
              </a:rPr>
              <a:t>.rs1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51250" y="940562"/>
            <a:ext cx="8547100" cy="3115733"/>
            <a:chOff x="2738437" y="705421"/>
            <a:chExt cx="6410325" cy="2336800"/>
          </a:xfrm>
        </p:grpSpPr>
        <p:sp>
          <p:nvSpPr>
            <p:cNvPr id="20" name="object 20"/>
            <p:cNvSpPr/>
            <p:nvPr/>
          </p:nvSpPr>
          <p:spPr>
            <a:xfrm>
              <a:off x="2743200" y="710183"/>
              <a:ext cx="6400800" cy="0"/>
            </a:xfrm>
            <a:custGeom>
              <a:avLst/>
              <a:gdLst/>
              <a:ahLst/>
              <a:cxnLst/>
              <a:rect l="l" t="t" r="r" b="b"/>
              <a:pathLst>
                <a:path w="6400800">
                  <a:moveTo>
                    <a:pt x="0" y="0"/>
                  </a:moveTo>
                  <a:lnTo>
                    <a:pt x="6400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18687" y="2527548"/>
              <a:ext cx="34290" cy="419734"/>
            </a:xfrm>
            <a:custGeom>
              <a:avLst/>
              <a:gdLst/>
              <a:ahLst/>
              <a:cxnLst/>
              <a:rect l="l" t="t" r="r" b="b"/>
              <a:pathLst>
                <a:path w="34289" h="419735">
                  <a:moveTo>
                    <a:pt x="17043" y="-19050"/>
                  </a:moveTo>
                  <a:lnTo>
                    <a:pt x="17043" y="438543"/>
                  </a:lnTo>
                </a:path>
              </a:pathLst>
            </a:custGeom>
            <a:ln w="72186">
              <a:solidFill>
                <a:srgbClr val="C5DBC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194268" y="2923424"/>
              <a:ext cx="114300" cy="118745"/>
            </a:xfrm>
            <a:custGeom>
              <a:avLst/>
              <a:gdLst/>
              <a:ahLst/>
              <a:cxnLst/>
              <a:rect l="l" t="t" r="r" b="b"/>
              <a:pathLst>
                <a:path w="114300" h="118744">
                  <a:moveTo>
                    <a:pt x="113919" y="0"/>
                  </a:moveTo>
                  <a:lnTo>
                    <a:pt x="0" y="9258"/>
                  </a:lnTo>
                  <a:lnTo>
                    <a:pt x="66217" y="118554"/>
                  </a:lnTo>
                  <a:lnTo>
                    <a:pt x="113919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743200" y="710183"/>
              <a:ext cx="6400800" cy="1132840"/>
            </a:xfrm>
            <a:custGeom>
              <a:avLst/>
              <a:gdLst/>
              <a:ahLst/>
              <a:cxnLst/>
              <a:rect l="l" t="t" r="r" b="b"/>
              <a:pathLst>
                <a:path w="6400800" h="1132839">
                  <a:moveTo>
                    <a:pt x="6400800" y="1132332"/>
                  </a:moveTo>
                  <a:lnTo>
                    <a:pt x="0" y="1132332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232136" y="994837"/>
            <a:ext cx="8392160" cy="251107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088786" marR="40639" indent="-408930">
              <a:spcBef>
                <a:spcPts val="140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1088786" algn="l"/>
                <a:tab pos="1089631" algn="l"/>
              </a:tabLst>
            </a:pPr>
            <a:r>
              <a:rPr sz="2667" spc="-7" dirty="0">
                <a:latin typeface="Calibri"/>
                <a:cs typeface="Calibri"/>
              </a:rPr>
              <a:t>Compare </a:t>
            </a:r>
            <a:r>
              <a:rPr sz="2667" spc="-13" dirty="0">
                <a:latin typeface="Calibri"/>
                <a:cs typeface="Calibri"/>
              </a:rPr>
              <a:t>destination</a:t>
            </a:r>
            <a:r>
              <a:rPr sz="2667" spc="3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 older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pipeline </a:t>
            </a:r>
            <a:r>
              <a:rPr sz="2667" spc="-579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with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sources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new instruction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decode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stage.</a:t>
            </a:r>
            <a:endParaRPr sz="2667" dirty="0">
              <a:latin typeface="Calibri"/>
              <a:cs typeface="Calibri"/>
            </a:endParaRPr>
          </a:p>
          <a:p>
            <a:pPr marL="1088786" indent="-408930">
              <a:spcBef>
                <a:spcPts val="800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1088786" algn="l"/>
                <a:tab pos="1089631" algn="l"/>
              </a:tabLst>
            </a:pPr>
            <a:r>
              <a:rPr sz="2667" spc="-13" dirty="0">
                <a:latin typeface="Calibri"/>
                <a:cs typeface="Calibri"/>
              </a:rPr>
              <a:t>Must</a:t>
            </a:r>
            <a:r>
              <a:rPr sz="2667" spc="-7" dirty="0">
                <a:latin typeface="Calibri"/>
                <a:cs typeface="Calibri"/>
              </a:rPr>
              <a:t> ignore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writes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x0!</a:t>
            </a:r>
          </a:p>
          <a:p>
            <a:pPr marL="816166" algn="ctr">
              <a:spcBef>
                <a:spcPts val="1560"/>
              </a:spcBef>
              <a:tabLst>
                <a:tab pos="1500256" algn="l"/>
                <a:tab pos="1941358" algn="l"/>
                <a:tab pos="3239266" algn="l"/>
                <a:tab pos="3676135" algn="l"/>
              </a:tabLst>
            </a:pPr>
            <a:r>
              <a:rPr sz="3600" baseline="12345" dirty="0">
                <a:latin typeface="Calibri"/>
                <a:cs typeface="Calibri"/>
              </a:rPr>
              <a:t>IF	</a:t>
            </a:r>
            <a:r>
              <a:rPr sz="3600" baseline="13888" dirty="0">
                <a:latin typeface="Calibri"/>
                <a:cs typeface="Calibri"/>
              </a:rPr>
              <a:t>ID	</a:t>
            </a:r>
            <a:r>
              <a:rPr sz="2400" spc="-7" dirty="0">
                <a:latin typeface="Arial"/>
                <a:cs typeface="Arial"/>
              </a:rPr>
              <a:t>inst</a:t>
            </a:r>
            <a:r>
              <a:rPr sz="2400" spc="-9" baseline="-20833" dirty="0">
                <a:latin typeface="Arial"/>
                <a:cs typeface="Arial"/>
              </a:rPr>
              <a:t>X</a:t>
            </a:r>
            <a:r>
              <a:rPr sz="2400" spc="-7" dirty="0">
                <a:latin typeface="Arial"/>
                <a:cs typeface="Arial"/>
              </a:rPr>
              <a:t>.rd	</a:t>
            </a:r>
            <a:r>
              <a:rPr sz="3600" baseline="12345" dirty="0">
                <a:latin typeface="Calibri"/>
                <a:cs typeface="Calibri"/>
              </a:rPr>
              <a:t>A	</a:t>
            </a:r>
            <a:r>
              <a:rPr sz="3600" spc="-9" baseline="10802" dirty="0">
                <a:latin typeface="Calibri"/>
                <a:cs typeface="Calibri"/>
              </a:rPr>
              <a:t>WB</a:t>
            </a:r>
            <a:endParaRPr sz="3600" baseline="10802" dirty="0">
              <a:latin typeface="Calibri"/>
              <a:cs typeface="Calibri"/>
            </a:endParaRPr>
          </a:p>
          <a:p>
            <a:pPr marL="33866">
              <a:spcBef>
                <a:spcPts val="1980"/>
              </a:spcBef>
            </a:pPr>
            <a:r>
              <a:rPr sz="2133" b="1" spc="-7" dirty="0">
                <a:latin typeface="Courier New"/>
                <a:cs typeface="Courier New"/>
              </a:rPr>
              <a:t>add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</a:t>
            </a:r>
            <a:r>
              <a:rPr sz="2133" b="1" spc="-2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t1</a:t>
            </a:r>
            <a:endParaRPr sz="2133" dirty="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34659" y="6288629"/>
            <a:ext cx="89746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233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5436234" y="6579943"/>
            <a:ext cx="770889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 dirty="0">
                <a:solidFill>
                  <a:schemeClr val="tx1"/>
                </a:solidFill>
              </a:rPr>
              <a:t>RISC-V</a:t>
            </a:r>
            <a:r>
              <a:rPr lang="en-US" spc="-35" dirty="0">
                <a:solidFill>
                  <a:schemeClr val="tx1"/>
                </a:solidFill>
              </a:rPr>
              <a:t> </a:t>
            </a:r>
            <a:r>
              <a:rPr lang="en-US" spc="-55" dirty="0">
                <a:solidFill>
                  <a:schemeClr val="tx1"/>
                </a:solidFill>
              </a:rPr>
              <a:t>(</a:t>
            </a:r>
            <a:fld id="{81D60167-4931-47E6-BA6A-407CBD079E47}" type="slidenum">
              <a:rPr spc="-55" smtClean="0">
                <a:solidFill>
                  <a:schemeClr val="tx1"/>
                </a:solidFill>
              </a:rPr>
              <a:pPr marL="12700">
                <a:spcBef>
                  <a:spcPts val="45"/>
                </a:spcBef>
              </a:pPr>
              <a:t>64</a:t>
            </a:fld>
            <a:r>
              <a:rPr spc="-55" dirty="0">
                <a:solidFill>
                  <a:schemeClr val="tx1"/>
                </a:solidFill>
              </a:rPr>
              <a:t>)</a:t>
            </a:r>
            <a:endParaRPr spc="-73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90592" y="1558544"/>
            <a:ext cx="831427" cy="3178387"/>
            <a:chOff x="3742944" y="1168908"/>
            <a:chExt cx="623570" cy="2383790"/>
          </a:xfrm>
        </p:grpSpPr>
        <p:sp>
          <p:nvSpPr>
            <p:cNvPr id="3" name="object 3"/>
            <p:cNvSpPr/>
            <p:nvPr/>
          </p:nvSpPr>
          <p:spPr>
            <a:xfrm>
              <a:off x="4350258" y="2286761"/>
              <a:ext cx="1905" cy="1251585"/>
            </a:xfrm>
            <a:custGeom>
              <a:avLst/>
              <a:gdLst/>
              <a:ahLst/>
              <a:cxnLst/>
              <a:rect l="l" t="t" r="r" b="b"/>
              <a:pathLst>
                <a:path w="1904" h="1251585">
                  <a:moveTo>
                    <a:pt x="0" y="0"/>
                  </a:moveTo>
                  <a:lnTo>
                    <a:pt x="1524" y="1251204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4034790" y="2295905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761994" y="1187958"/>
              <a:ext cx="271780" cy="471805"/>
            </a:xfrm>
            <a:custGeom>
              <a:avLst/>
              <a:gdLst/>
              <a:ahLst/>
              <a:cxnLst/>
              <a:rect l="l" t="t" r="r" b="b"/>
              <a:pathLst>
                <a:path w="271779" h="471805">
                  <a:moveTo>
                    <a:pt x="0" y="0"/>
                  </a:moveTo>
                  <a:lnTo>
                    <a:pt x="0" y="196342"/>
                  </a:lnTo>
                  <a:lnTo>
                    <a:pt x="54330" y="235610"/>
                  </a:lnTo>
                  <a:lnTo>
                    <a:pt x="0" y="274878"/>
                  </a:lnTo>
                  <a:lnTo>
                    <a:pt x="0" y="471208"/>
                  </a:lnTo>
                  <a:lnTo>
                    <a:pt x="271665" y="353415"/>
                  </a:lnTo>
                  <a:lnTo>
                    <a:pt x="271665" y="117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761994" y="1187958"/>
              <a:ext cx="271780" cy="471805"/>
            </a:xfrm>
            <a:custGeom>
              <a:avLst/>
              <a:gdLst/>
              <a:ahLst/>
              <a:cxnLst/>
              <a:rect l="l" t="t" r="r" b="b"/>
              <a:pathLst>
                <a:path w="271779" h="471805">
                  <a:moveTo>
                    <a:pt x="0" y="0"/>
                  </a:moveTo>
                  <a:lnTo>
                    <a:pt x="0" y="196342"/>
                  </a:lnTo>
                  <a:lnTo>
                    <a:pt x="54330" y="235610"/>
                  </a:lnTo>
                  <a:lnTo>
                    <a:pt x="0" y="274878"/>
                  </a:lnTo>
                  <a:lnTo>
                    <a:pt x="0" y="471208"/>
                  </a:lnTo>
                  <a:lnTo>
                    <a:pt x="271665" y="353415"/>
                  </a:lnTo>
                  <a:lnTo>
                    <a:pt x="271665" y="11780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74830" y="-254159"/>
            <a:ext cx="5685367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Pipelined RV32I Datapath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3060" y="1575291"/>
            <a:ext cx="797560" cy="2214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50799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+4</a:t>
            </a:r>
            <a:r>
              <a:rPr sz="1333" b="1" u="heavy" spc="333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 </a:t>
            </a:r>
            <a:r>
              <a:rPr sz="1333" b="1" spc="333" dirty="0">
                <a:latin typeface="Calibri"/>
                <a:cs typeface="Calibri"/>
              </a:rPr>
              <a:t> </a:t>
            </a:r>
            <a:r>
              <a:rPr sz="2000" b="1" spc="-9" baseline="-33333" dirty="0">
                <a:latin typeface="Calibri"/>
                <a:cs typeface="Calibri"/>
              </a:rPr>
              <a:t>Add</a:t>
            </a:r>
            <a:endParaRPr sz="2000" baseline="-3333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8058" y="3352105"/>
            <a:ext cx="22606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39438" y="2540000"/>
            <a:ext cx="1245447" cy="1371600"/>
            <a:chOff x="3104578" y="1905000"/>
            <a:chExt cx="934085" cy="1028700"/>
          </a:xfrm>
          <a:solidFill>
            <a:schemeClr val="bg1"/>
          </a:solidFill>
        </p:grpSpPr>
        <p:sp>
          <p:nvSpPr>
            <p:cNvPr id="11" name="object 11"/>
            <p:cNvSpPr/>
            <p:nvPr/>
          </p:nvSpPr>
          <p:spPr>
            <a:xfrm>
              <a:off x="3234690" y="2166365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grpFill/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361491" y="212826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40430" y="1924050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57912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579120" y="990600"/>
                  </a:lnTo>
                  <a:lnTo>
                    <a:pt x="57912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40430" y="1924050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118866" y="2431541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60"/>
                  </a:lnTo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10531" y="2696494"/>
            <a:ext cx="36068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8661" y="2907146"/>
            <a:ext cx="29210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97417" y="3538316"/>
            <a:ext cx="512233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517631" y="2753360"/>
            <a:ext cx="784860" cy="1371600"/>
            <a:chOff x="7888223" y="2065020"/>
            <a:chExt cx="588645" cy="1028700"/>
          </a:xfrm>
          <a:solidFill>
            <a:schemeClr val="bg1"/>
          </a:solidFill>
        </p:grpSpPr>
        <p:sp>
          <p:nvSpPr>
            <p:cNvPr id="20" name="object 20"/>
            <p:cNvSpPr/>
            <p:nvPr/>
          </p:nvSpPr>
          <p:spPr>
            <a:xfrm>
              <a:off x="7907273" y="2084070"/>
              <a:ext cx="550545" cy="990600"/>
            </a:xfrm>
            <a:custGeom>
              <a:avLst/>
              <a:gdLst/>
              <a:ahLst/>
              <a:cxnLst/>
              <a:rect l="l" t="t" r="r" b="b"/>
              <a:pathLst>
                <a:path w="550545" h="990600">
                  <a:moveTo>
                    <a:pt x="550164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550164" y="990600"/>
                  </a:lnTo>
                  <a:lnTo>
                    <a:pt x="550164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907273" y="2084070"/>
              <a:ext cx="550545" cy="990600"/>
            </a:xfrm>
            <a:custGeom>
              <a:avLst/>
              <a:gdLst/>
              <a:ahLst/>
              <a:cxnLst/>
              <a:rect l="l" t="t" r="r" b="b"/>
              <a:pathLst>
                <a:path w="550545" h="990600">
                  <a:moveTo>
                    <a:pt x="0" y="0"/>
                  </a:moveTo>
                  <a:lnTo>
                    <a:pt x="550164" y="0"/>
                  </a:lnTo>
                  <a:lnTo>
                    <a:pt x="550164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600294" y="3686109"/>
            <a:ext cx="563879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 dirty="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94911" y="2385568"/>
            <a:ext cx="343747" cy="882227"/>
            <a:chOff x="2996183" y="1789176"/>
            <a:chExt cx="257810" cy="661670"/>
          </a:xfrm>
          <a:solidFill>
            <a:schemeClr val="bg1"/>
          </a:solidFill>
        </p:grpSpPr>
        <p:sp>
          <p:nvSpPr>
            <p:cNvPr id="24" name="object 24"/>
            <p:cNvSpPr/>
            <p:nvPr/>
          </p:nvSpPr>
          <p:spPr>
            <a:xfrm>
              <a:off x="3015233" y="1808226"/>
              <a:ext cx="219710" cy="623570"/>
            </a:xfrm>
            <a:custGeom>
              <a:avLst/>
              <a:gdLst/>
              <a:ahLst/>
              <a:cxnLst/>
              <a:rect l="l" t="t" r="r" b="b"/>
              <a:pathLst>
                <a:path w="219710" h="623569">
                  <a:moveTo>
                    <a:pt x="219456" y="0"/>
                  </a:moveTo>
                  <a:lnTo>
                    <a:pt x="0" y="0"/>
                  </a:lnTo>
                  <a:lnTo>
                    <a:pt x="0" y="623315"/>
                  </a:lnTo>
                  <a:lnTo>
                    <a:pt x="219456" y="623315"/>
                  </a:lnTo>
                  <a:lnTo>
                    <a:pt x="219456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5233" y="1808226"/>
              <a:ext cx="219710" cy="623570"/>
            </a:xfrm>
            <a:custGeom>
              <a:avLst/>
              <a:gdLst/>
              <a:ahLst/>
              <a:cxnLst/>
              <a:rect l="l" t="t" r="r" b="b"/>
              <a:pathLst>
                <a:path w="219710" h="623569">
                  <a:moveTo>
                    <a:pt x="0" y="0"/>
                  </a:moveTo>
                  <a:lnTo>
                    <a:pt x="219456" y="0"/>
                  </a:lnTo>
                  <a:lnTo>
                    <a:pt x="219456" y="623315"/>
                  </a:lnTo>
                  <a:lnTo>
                    <a:pt x="0" y="6233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060761" y="2690641"/>
            <a:ext cx="192193" cy="195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064340" y="2040947"/>
            <a:ext cx="6049433" cy="1755140"/>
            <a:chOff x="3048254" y="1530710"/>
            <a:chExt cx="4537075" cy="1316355"/>
          </a:xfrm>
        </p:grpSpPr>
        <p:sp>
          <p:nvSpPr>
            <p:cNvPr id="28" name="object 28"/>
            <p:cNvSpPr/>
            <p:nvPr/>
          </p:nvSpPr>
          <p:spPr>
            <a:xfrm>
              <a:off x="3060954" y="2350767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00222" y="1562861"/>
              <a:ext cx="395605" cy="597535"/>
            </a:xfrm>
            <a:custGeom>
              <a:avLst/>
              <a:gdLst/>
              <a:ahLst/>
              <a:cxnLst/>
              <a:rect l="l" t="t" r="r" b="b"/>
              <a:pathLst>
                <a:path w="395604" h="597535">
                  <a:moveTo>
                    <a:pt x="2730" y="597407"/>
                  </a:moveTo>
                  <a:lnTo>
                    <a:pt x="0" y="8966"/>
                  </a:lnTo>
                  <a:lnTo>
                    <a:pt x="13652" y="0"/>
                  </a:lnTo>
                  <a:lnTo>
                    <a:pt x="395236" y="6146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682140" y="1530710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1231" y="0"/>
                  </a:moveTo>
                  <a:lnTo>
                    <a:pt x="0" y="76187"/>
                  </a:lnTo>
                  <a:lnTo>
                    <a:pt x="76809" y="39331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211574" y="2295905"/>
              <a:ext cx="721995" cy="0"/>
            </a:xfrm>
            <a:custGeom>
              <a:avLst/>
              <a:gdLst/>
              <a:ahLst/>
              <a:cxnLst/>
              <a:rect l="l" t="t" r="r" b="b"/>
              <a:pathLst>
                <a:path w="721995">
                  <a:moveTo>
                    <a:pt x="0" y="0"/>
                  </a:moveTo>
                  <a:lnTo>
                    <a:pt x="721588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8882" y="22530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363974" y="2465069"/>
              <a:ext cx="574040" cy="0"/>
            </a:xfrm>
            <a:custGeom>
              <a:avLst/>
              <a:gdLst/>
              <a:ahLst/>
              <a:cxnLst/>
              <a:rect l="l" t="t" r="r" b="b"/>
              <a:pathLst>
                <a:path w="574039">
                  <a:moveTo>
                    <a:pt x="0" y="0"/>
                  </a:moveTo>
                  <a:lnTo>
                    <a:pt x="573951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923636" y="24222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235189" y="2097785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694340" y="3000256"/>
            <a:ext cx="355600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59371" y="3922718"/>
            <a:ext cx="22606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92393" y="2010663"/>
            <a:ext cx="1170940" cy="1920240"/>
          </a:xfrm>
          <a:custGeom>
            <a:avLst/>
            <a:gdLst/>
            <a:ahLst/>
            <a:cxnLst/>
            <a:rect l="l" t="t" r="r" b="b"/>
            <a:pathLst>
              <a:path w="878204" h="1440180">
                <a:moveTo>
                  <a:pt x="0" y="0"/>
                </a:moveTo>
                <a:lnTo>
                  <a:pt x="877824" y="0"/>
                </a:lnTo>
                <a:lnTo>
                  <a:pt x="87782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 txBox="1"/>
          <p:nvPr/>
        </p:nvSpPr>
        <p:spPr>
          <a:xfrm>
            <a:off x="6788609" y="3637576"/>
            <a:ext cx="537633" cy="2471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939790" y="1353565"/>
            <a:ext cx="6061287" cy="2804160"/>
            <a:chOff x="4454842" y="1015174"/>
            <a:chExt cx="4545965" cy="2103120"/>
          </a:xfrm>
        </p:grpSpPr>
        <p:sp>
          <p:nvSpPr>
            <p:cNvPr id="41" name="object 41"/>
            <p:cNvSpPr/>
            <p:nvPr/>
          </p:nvSpPr>
          <p:spPr>
            <a:xfrm>
              <a:off x="5895593" y="2241041"/>
              <a:ext cx="259715" cy="0"/>
            </a:xfrm>
            <a:custGeom>
              <a:avLst/>
              <a:gdLst/>
              <a:ahLst/>
              <a:cxnLst/>
              <a:rect l="l" t="t" r="r" b="b"/>
              <a:pathLst>
                <a:path w="259714">
                  <a:moveTo>
                    <a:pt x="0" y="0"/>
                  </a:moveTo>
                  <a:lnTo>
                    <a:pt x="259219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142113" y="22029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8981694" y="1049273"/>
              <a:ext cx="5080" cy="922019"/>
            </a:xfrm>
            <a:custGeom>
              <a:avLst/>
              <a:gdLst/>
              <a:ahLst/>
              <a:cxnLst/>
              <a:rect l="l" t="t" r="r" b="b"/>
              <a:pathLst>
                <a:path w="5079" h="922019">
                  <a:moveTo>
                    <a:pt x="4572" y="0"/>
                  </a:moveTo>
                  <a:lnTo>
                    <a:pt x="0" y="922019"/>
                  </a:lnTo>
                </a:path>
              </a:pathLst>
            </a:custGeom>
            <a:ln w="2857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482845" y="1029461"/>
              <a:ext cx="4498975" cy="6350"/>
            </a:xfrm>
            <a:custGeom>
              <a:avLst/>
              <a:gdLst/>
              <a:ahLst/>
              <a:cxnLst/>
              <a:rect l="l" t="t" r="r" b="b"/>
              <a:pathLst>
                <a:path w="4498975" h="6350">
                  <a:moveTo>
                    <a:pt x="0" y="0"/>
                  </a:moveTo>
                  <a:lnTo>
                    <a:pt x="4498848" y="6096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469129" y="1032509"/>
              <a:ext cx="6350" cy="730250"/>
            </a:xfrm>
            <a:custGeom>
              <a:avLst/>
              <a:gdLst/>
              <a:ahLst/>
              <a:cxnLst/>
              <a:rect l="l" t="t" r="r" b="b"/>
              <a:pathLst>
                <a:path w="6350" h="730250">
                  <a:moveTo>
                    <a:pt x="0" y="0"/>
                  </a:moveTo>
                  <a:lnTo>
                    <a:pt x="6096" y="729996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482845" y="1774697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>
                  <a:moveTo>
                    <a:pt x="0" y="0"/>
                  </a:moveTo>
                  <a:lnTo>
                    <a:pt x="463194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933347" y="173660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590793" y="2862831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633465" y="296189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346349" y="2896662"/>
            <a:ext cx="46736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46350" y="3288619"/>
            <a:ext cx="45974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08156" y="2552605"/>
            <a:ext cx="486833" cy="907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20319" marR="6773" indent="-4233">
              <a:lnSpc>
                <a:spcPct val="1389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</a:t>
            </a:r>
            <a:endParaRPr sz="1333">
              <a:latin typeface="Calibri"/>
              <a:cs typeface="Calibri"/>
            </a:endParaRPr>
          </a:p>
          <a:p>
            <a:pPr marL="20319">
              <a:spcBef>
                <a:spcPts val="900"/>
              </a:spcBef>
            </a:pPr>
            <a:r>
              <a:rPr sz="1333" b="1" dirty="0">
                <a:latin typeface="Calibri"/>
                <a:cs typeface="Calibri"/>
              </a:rPr>
              <a:t>AddrB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712372" y="2217147"/>
            <a:ext cx="471593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845890" y="3342894"/>
            <a:ext cx="1805093" cy="1907540"/>
            <a:chOff x="5884417" y="2507170"/>
            <a:chExt cx="1353820" cy="1430655"/>
          </a:xfrm>
        </p:grpSpPr>
        <p:sp>
          <p:nvSpPr>
            <p:cNvPr id="55" name="object 55"/>
            <p:cNvSpPr/>
            <p:nvPr/>
          </p:nvSpPr>
          <p:spPr>
            <a:xfrm>
              <a:off x="5897117" y="2593085"/>
              <a:ext cx="259715" cy="0"/>
            </a:xfrm>
            <a:custGeom>
              <a:avLst/>
              <a:gdLst/>
              <a:ahLst/>
              <a:cxnLst/>
              <a:rect l="l" t="t" r="r" b="b"/>
              <a:pathLst>
                <a:path w="259714">
                  <a:moveTo>
                    <a:pt x="0" y="0"/>
                  </a:moveTo>
                  <a:lnTo>
                    <a:pt x="259219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143637" y="25549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965441" y="2521457"/>
              <a:ext cx="142240" cy="459105"/>
            </a:xfrm>
            <a:custGeom>
              <a:avLst/>
              <a:gdLst/>
              <a:ahLst/>
              <a:cxnLst/>
              <a:rect l="l" t="t" r="r" b="b"/>
              <a:pathLst>
                <a:path w="142240" h="459105">
                  <a:moveTo>
                    <a:pt x="0" y="0"/>
                  </a:moveTo>
                  <a:lnTo>
                    <a:pt x="141732" y="88874"/>
                  </a:lnTo>
                  <a:lnTo>
                    <a:pt x="141732" y="369849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825233" y="2865881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4">
                  <a:moveTo>
                    <a:pt x="0" y="0"/>
                  </a:moveTo>
                  <a:lnTo>
                    <a:pt x="70129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881080" y="28230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809993" y="2879597"/>
              <a:ext cx="1905" cy="678180"/>
            </a:xfrm>
            <a:custGeom>
              <a:avLst/>
              <a:gdLst/>
              <a:ahLst/>
              <a:cxnLst/>
              <a:rect l="l" t="t" r="r" b="b"/>
              <a:pathLst>
                <a:path w="1904" h="678179">
                  <a:moveTo>
                    <a:pt x="1524" y="0"/>
                  </a:moveTo>
                  <a:lnTo>
                    <a:pt x="0" y="67818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7130033" y="272262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161916" y="268452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102857" y="3205733"/>
              <a:ext cx="325120" cy="718185"/>
            </a:xfrm>
            <a:custGeom>
              <a:avLst/>
              <a:gdLst/>
              <a:ahLst/>
              <a:cxnLst/>
              <a:rect l="l" t="t" r="r" b="b"/>
              <a:pathLst>
                <a:path w="325120" h="718185">
                  <a:moveTo>
                    <a:pt x="0" y="0"/>
                  </a:moveTo>
                  <a:lnTo>
                    <a:pt x="324612" y="99517"/>
                  </a:lnTo>
                  <a:lnTo>
                    <a:pt x="324612" y="618286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8147439" y="4492767"/>
            <a:ext cx="444500" cy="4706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781293" y="1111758"/>
            <a:ext cx="6058747" cy="3669453"/>
            <a:chOff x="4335970" y="833818"/>
            <a:chExt cx="4544060" cy="2752090"/>
          </a:xfrm>
        </p:grpSpPr>
        <p:sp>
          <p:nvSpPr>
            <p:cNvPr id="66" name="object 66"/>
            <p:cNvSpPr/>
            <p:nvPr/>
          </p:nvSpPr>
          <p:spPr>
            <a:xfrm>
              <a:off x="4350258" y="3542538"/>
              <a:ext cx="1673225" cy="0"/>
            </a:xfrm>
            <a:custGeom>
              <a:avLst/>
              <a:gdLst/>
              <a:ahLst/>
              <a:cxnLst/>
              <a:rect l="l" t="t" r="r" b="b"/>
              <a:pathLst>
                <a:path w="1673225">
                  <a:moveTo>
                    <a:pt x="0" y="0"/>
                  </a:moveTo>
                  <a:lnTo>
                    <a:pt x="1672932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6008901" y="349967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4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6427470" y="3557777"/>
              <a:ext cx="1217930" cy="9525"/>
            </a:xfrm>
            <a:custGeom>
              <a:avLst/>
              <a:gdLst/>
              <a:ahLst/>
              <a:cxnLst/>
              <a:rect l="l" t="t" r="r" b="b"/>
              <a:pathLst>
                <a:path w="1217929" h="9525">
                  <a:moveTo>
                    <a:pt x="0" y="0"/>
                  </a:moveTo>
                  <a:lnTo>
                    <a:pt x="1217676" y="9144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8817102" y="1960625"/>
              <a:ext cx="47625" cy="1905"/>
            </a:xfrm>
            <a:custGeom>
              <a:avLst/>
              <a:gdLst/>
              <a:ahLst/>
              <a:cxnLst/>
              <a:rect l="l" t="t" r="r" b="b"/>
              <a:pathLst>
                <a:path w="47625" h="1905">
                  <a:moveTo>
                    <a:pt x="-14287" y="762"/>
                  </a:moveTo>
                  <a:lnTo>
                    <a:pt x="61531" y="762"/>
                  </a:lnTo>
                </a:path>
              </a:pathLst>
            </a:custGeom>
            <a:ln w="300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8629648" y="1532381"/>
              <a:ext cx="181610" cy="779145"/>
            </a:xfrm>
            <a:custGeom>
              <a:avLst/>
              <a:gdLst/>
              <a:ahLst/>
              <a:cxnLst/>
              <a:rect l="l" t="t" r="r" b="b"/>
              <a:pathLst>
                <a:path w="181609" h="779144">
                  <a:moveTo>
                    <a:pt x="0" y="0"/>
                  </a:moveTo>
                  <a:lnTo>
                    <a:pt x="181356" y="113728"/>
                  </a:lnTo>
                  <a:lnTo>
                    <a:pt x="181356" y="665035"/>
                  </a:lnTo>
                  <a:lnTo>
                    <a:pt x="0" y="778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8474202" y="2166366"/>
              <a:ext cx="85725" cy="2540"/>
            </a:xfrm>
            <a:custGeom>
              <a:avLst/>
              <a:gdLst/>
              <a:ahLst/>
              <a:cxnLst/>
              <a:rect l="l" t="t" r="r" b="b"/>
              <a:pathLst>
                <a:path w="85725" h="2539">
                  <a:moveTo>
                    <a:pt x="-14287" y="1244"/>
                  </a:moveTo>
                  <a:lnTo>
                    <a:pt x="99847" y="1244"/>
                  </a:lnTo>
                </a:path>
              </a:pathLst>
            </a:custGeom>
            <a:ln w="3106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8544233" y="2125593"/>
              <a:ext cx="86995" cy="85725"/>
            </a:xfrm>
            <a:custGeom>
              <a:avLst/>
              <a:gdLst/>
              <a:ahLst/>
              <a:cxnLst/>
              <a:rect l="l" t="t" r="r" b="b"/>
              <a:pathLst>
                <a:path w="86995" h="85725">
                  <a:moveTo>
                    <a:pt x="2501" y="0"/>
                  </a:moveTo>
                  <a:lnTo>
                    <a:pt x="0" y="85686"/>
                  </a:lnTo>
                  <a:lnTo>
                    <a:pt x="86944" y="4533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7799070" y="848105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24" y="1629156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797546" y="1922792"/>
              <a:ext cx="750570" cy="3175"/>
            </a:xfrm>
            <a:custGeom>
              <a:avLst/>
              <a:gdLst/>
              <a:ahLst/>
              <a:cxnLst/>
              <a:rect l="l" t="t" r="r" b="b"/>
              <a:pathLst>
                <a:path w="750570" h="3175">
                  <a:moveTo>
                    <a:pt x="0" y="2781"/>
                  </a:moveTo>
                  <a:lnTo>
                    <a:pt x="749998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8533100" y="1879984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317" y="85725"/>
                  </a:lnTo>
                  <a:lnTo>
                    <a:pt x="85877" y="42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0609317" y="2762697"/>
            <a:ext cx="612140" cy="6078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R="6773" indent="168481">
              <a:lnSpc>
                <a:spcPct val="1519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1140701" y="4080919"/>
            <a:ext cx="226060" cy="2213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8288782" y="2355341"/>
            <a:ext cx="2874433" cy="1930400"/>
            <a:chOff x="6216586" y="1766506"/>
            <a:chExt cx="2155825" cy="1447800"/>
          </a:xfrm>
        </p:grpSpPr>
        <p:sp>
          <p:nvSpPr>
            <p:cNvPr id="79" name="object 79"/>
            <p:cNvSpPr/>
            <p:nvPr/>
          </p:nvSpPr>
          <p:spPr>
            <a:xfrm>
              <a:off x="8276081" y="2981702"/>
              <a:ext cx="83820" cy="80645"/>
            </a:xfrm>
            <a:custGeom>
              <a:avLst/>
              <a:gdLst/>
              <a:ahLst/>
              <a:cxnLst/>
              <a:rect l="l" t="t" r="r" b="b"/>
              <a:pathLst>
                <a:path w="83820" h="80644">
                  <a:moveTo>
                    <a:pt x="0" y="80619"/>
                  </a:moveTo>
                  <a:lnTo>
                    <a:pt x="41795" y="0"/>
                  </a:lnTo>
                  <a:lnTo>
                    <a:pt x="83604" y="8061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8326373" y="3057905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6965441" y="1780794"/>
              <a:ext cx="137160" cy="701040"/>
            </a:xfrm>
            <a:custGeom>
              <a:avLst/>
              <a:gdLst/>
              <a:ahLst/>
              <a:cxnLst/>
              <a:rect l="l" t="t" r="r" b="b"/>
              <a:pathLst>
                <a:path w="137159" h="701039">
                  <a:moveTo>
                    <a:pt x="0" y="0"/>
                  </a:moveTo>
                  <a:lnTo>
                    <a:pt x="137160" y="86017"/>
                  </a:lnTo>
                  <a:lnTo>
                    <a:pt x="137160" y="615022"/>
                  </a:lnTo>
                  <a:lnTo>
                    <a:pt x="0" y="70104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130033" y="2241042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7161916" y="22029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230873" y="2061210"/>
              <a:ext cx="402590" cy="693420"/>
            </a:xfrm>
            <a:custGeom>
              <a:avLst/>
              <a:gdLst/>
              <a:ahLst/>
              <a:cxnLst/>
              <a:rect l="l" t="t" r="r" b="b"/>
              <a:pathLst>
                <a:path w="402590" h="693419">
                  <a:moveTo>
                    <a:pt x="0" y="0"/>
                  </a:moveTo>
                  <a:lnTo>
                    <a:pt x="402336" y="123342"/>
                  </a:lnTo>
                  <a:lnTo>
                    <a:pt x="402336" y="57007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8326751" y="2987204"/>
            <a:ext cx="551179" cy="2333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Branch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326751" y="3200531"/>
            <a:ext cx="468207" cy="2333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b="1" spc="7" dirty="0">
                <a:latin typeface="Calibri"/>
                <a:cs typeface="Calibri"/>
              </a:rPr>
              <a:t>C</a:t>
            </a:r>
            <a:r>
              <a:rPr sz="1400" b="1" spc="-7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172206" y="1103629"/>
            <a:ext cx="8379460" cy="3931920"/>
            <a:chOff x="2379154" y="827722"/>
            <a:chExt cx="6284595" cy="2948940"/>
          </a:xfrm>
        </p:grpSpPr>
        <p:sp>
          <p:nvSpPr>
            <p:cNvPr id="88" name="object 88"/>
            <p:cNvSpPr/>
            <p:nvPr/>
          </p:nvSpPr>
          <p:spPr>
            <a:xfrm>
              <a:off x="6096762" y="2594610"/>
              <a:ext cx="3175" cy="527685"/>
            </a:xfrm>
            <a:custGeom>
              <a:avLst/>
              <a:gdLst/>
              <a:ahLst/>
              <a:cxnLst/>
              <a:rect l="l" t="t" r="r" b="b"/>
              <a:pathLst>
                <a:path w="3175" h="527685">
                  <a:moveTo>
                    <a:pt x="3048" y="0"/>
                  </a:moveTo>
                  <a:lnTo>
                    <a:pt x="0" y="527304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6098286" y="3132582"/>
              <a:ext cx="1666239" cy="18415"/>
            </a:xfrm>
            <a:custGeom>
              <a:avLst/>
              <a:gdLst/>
              <a:ahLst/>
              <a:cxnLst/>
              <a:rect l="l" t="t" r="r" b="b"/>
              <a:pathLst>
                <a:path w="1666240" h="18414">
                  <a:moveTo>
                    <a:pt x="0" y="0"/>
                  </a:moveTo>
                  <a:lnTo>
                    <a:pt x="1665732" y="1828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7767066" y="2862833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7774686" y="2850642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>
                  <a:moveTo>
                    <a:pt x="0" y="0"/>
                  </a:moveTo>
                  <a:lnTo>
                    <a:pt x="76542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7838535" y="28125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7582662" y="2487930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7909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7807869" y="244982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099810" y="1852422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6104382" y="1850898"/>
              <a:ext cx="593090" cy="1905"/>
            </a:xfrm>
            <a:custGeom>
              <a:avLst/>
              <a:gdLst/>
              <a:ahLst/>
              <a:cxnLst/>
              <a:rect l="l" t="t" r="r" b="b"/>
              <a:pathLst>
                <a:path w="593090" h="1905">
                  <a:moveTo>
                    <a:pt x="0" y="0"/>
                  </a:moveTo>
                  <a:lnTo>
                    <a:pt x="592836" y="152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6717030" y="2341626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6895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859644" y="22987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6701789" y="1858518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770370" y="2128266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>
                  <a:moveTo>
                    <a:pt x="0" y="0"/>
                  </a:moveTo>
                  <a:lnTo>
                    <a:pt x="106667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862749" y="2085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756654" y="1381506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732270" y="2615945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71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873363" y="257308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730745" y="2620517"/>
              <a:ext cx="1905" cy="492759"/>
            </a:xfrm>
            <a:custGeom>
              <a:avLst/>
              <a:gdLst/>
              <a:ahLst/>
              <a:cxnLst/>
              <a:rect l="l" t="t" r="r" b="b"/>
              <a:pathLst>
                <a:path w="1904" h="492760">
                  <a:moveTo>
                    <a:pt x="0" y="0"/>
                  </a:moveTo>
                  <a:lnTo>
                    <a:pt x="1524" y="492252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339590" y="1360170"/>
              <a:ext cx="3325495" cy="1905"/>
            </a:xfrm>
            <a:custGeom>
              <a:avLst/>
              <a:gdLst/>
              <a:ahLst/>
              <a:cxnLst/>
              <a:rect l="l" t="t" r="r" b="b"/>
              <a:pathLst>
                <a:path w="3325495" h="1905">
                  <a:moveTo>
                    <a:pt x="0" y="1524"/>
                  </a:moveTo>
                  <a:lnTo>
                    <a:pt x="332536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333494" y="1367790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315462" y="1770126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9" name="object 10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2851" y="2658617"/>
              <a:ext cx="175126" cy="207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0" name="object 110"/>
            <p:cNvSpPr/>
            <p:nvPr/>
          </p:nvSpPr>
          <p:spPr>
            <a:xfrm>
              <a:off x="2737866" y="1882902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541270" y="20170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674752" y="19741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538222" y="925830"/>
              <a:ext cx="10795" cy="1087120"/>
            </a:xfrm>
            <a:custGeom>
              <a:avLst/>
              <a:gdLst/>
              <a:ahLst/>
              <a:cxnLst/>
              <a:rect l="l" t="t" r="r" b="b"/>
              <a:pathLst>
                <a:path w="10794" h="1087120">
                  <a:moveTo>
                    <a:pt x="10668" y="0"/>
                  </a:moveTo>
                  <a:lnTo>
                    <a:pt x="0" y="1086612"/>
                  </a:lnTo>
                </a:path>
              </a:pathLst>
            </a:custGeom>
            <a:ln w="2857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416302" y="2219706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662430" y="21768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916174" y="2113026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953753" y="20701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130802" y="925830"/>
              <a:ext cx="0" cy="416559"/>
            </a:xfrm>
            <a:custGeom>
              <a:avLst/>
              <a:gdLst/>
              <a:ahLst/>
              <a:cxnLst/>
              <a:rect l="l" t="t" r="r" b="b"/>
              <a:pathLst>
                <a:path h="416559">
                  <a:moveTo>
                    <a:pt x="0" y="0"/>
                  </a:moveTo>
                  <a:lnTo>
                    <a:pt x="0" y="416052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040886" y="1343406"/>
              <a:ext cx="90170" cy="1905"/>
            </a:xfrm>
            <a:custGeom>
              <a:avLst/>
              <a:gdLst/>
              <a:ahLst/>
              <a:cxnLst/>
              <a:rect l="l" t="t" r="r" b="b"/>
              <a:pathLst>
                <a:path w="90170" h="1905">
                  <a:moveTo>
                    <a:pt x="-14287" y="762"/>
                  </a:moveTo>
                  <a:lnTo>
                    <a:pt x="104203" y="762"/>
                  </a:lnTo>
                </a:path>
              </a:pathLst>
            </a:custGeom>
            <a:ln w="300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394966" y="842010"/>
              <a:ext cx="5402580" cy="3175"/>
            </a:xfrm>
            <a:custGeom>
              <a:avLst/>
              <a:gdLst/>
              <a:ahLst/>
              <a:cxnLst/>
              <a:rect l="l" t="t" r="r" b="b"/>
              <a:pathLst>
                <a:path w="5402580" h="3175">
                  <a:moveTo>
                    <a:pt x="0" y="3048"/>
                  </a:moveTo>
                  <a:lnTo>
                    <a:pt x="5402580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393442" y="851154"/>
              <a:ext cx="1905" cy="1365885"/>
            </a:xfrm>
            <a:custGeom>
              <a:avLst/>
              <a:gdLst/>
              <a:ahLst/>
              <a:cxnLst/>
              <a:rect l="l" t="t" r="r" b="b"/>
              <a:pathLst>
                <a:path w="1905" h="1365885">
                  <a:moveTo>
                    <a:pt x="1524" y="0"/>
                  </a:moveTo>
                  <a:lnTo>
                    <a:pt x="0" y="1365504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448294" y="1688833"/>
              <a:ext cx="143510" cy="5715"/>
            </a:xfrm>
            <a:custGeom>
              <a:avLst/>
              <a:gdLst/>
              <a:ahLst/>
              <a:cxnLst/>
              <a:rect l="l" t="t" r="r" b="b"/>
              <a:pathLst>
                <a:path w="143509" h="5714">
                  <a:moveTo>
                    <a:pt x="-14287" y="2546"/>
                  </a:moveTo>
                  <a:lnTo>
                    <a:pt x="157784" y="2546"/>
                  </a:lnTo>
                </a:path>
              </a:pathLst>
            </a:custGeom>
            <a:ln w="33667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75978" y="1646509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48" y="85674"/>
                  </a:lnTo>
                  <a:lnTo>
                    <a:pt x="87198" y="3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436101" y="1320546"/>
              <a:ext cx="1905" cy="363220"/>
            </a:xfrm>
            <a:custGeom>
              <a:avLst/>
              <a:gdLst/>
              <a:ahLst/>
              <a:cxnLst/>
              <a:rect l="l" t="t" r="r" b="b"/>
              <a:pathLst>
                <a:path w="1904" h="363219">
                  <a:moveTo>
                    <a:pt x="0" y="0"/>
                  </a:moveTo>
                  <a:lnTo>
                    <a:pt x="1524" y="362712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547366" y="925830"/>
              <a:ext cx="1571625" cy="3175"/>
            </a:xfrm>
            <a:custGeom>
              <a:avLst/>
              <a:gdLst/>
              <a:ahLst/>
              <a:cxnLst/>
              <a:rect l="l" t="t" r="r" b="b"/>
              <a:pathLst>
                <a:path w="1571625" h="3175">
                  <a:moveTo>
                    <a:pt x="1571244" y="304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6" name="object 1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088" y="1562100"/>
              <a:ext cx="99059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7" name="object 127"/>
            <p:cNvSpPr/>
            <p:nvPr/>
          </p:nvSpPr>
          <p:spPr>
            <a:xfrm>
              <a:off x="4158234" y="1925570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8" name="object 1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4611" y="2077211"/>
              <a:ext cx="100583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9" name="object 129"/>
            <p:cNvSpPr/>
            <p:nvPr/>
          </p:nvSpPr>
          <p:spPr>
            <a:xfrm>
              <a:off x="4159758" y="2440682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0" name="object 1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1888" y="1978151"/>
              <a:ext cx="99059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1" name="object 131"/>
            <p:cNvSpPr/>
            <p:nvPr/>
          </p:nvSpPr>
          <p:spPr>
            <a:xfrm>
              <a:off x="5987033" y="2341622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2" name="object 1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8839" y="2417063"/>
              <a:ext cx="100583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3" name="object 133"/>
            <p:cNvSpPr/>
            <p:nvPr/>
          </p:nvSpPr>
          <p:spPr>
            <a:xfrm>
              <a:off x="5983986" y="2782063"/>
              <a:ext cx="50800" cy="33020"/>
            </a:xfrm>
            <a:custGeom>
              <a:avLst/>
              <a:gdLst/>
              <a:ahLst/>
              <a:cxnLst/>
              <a:rect l="l" t="t" r="r" b="b"/>
              <a:pathLst>
                <a:path w="50800" h="33019">
                  <a:moveTo>
                    <a:pt x="0" y="32842"/>
                  </a:moveTo>
                  <a:lnTo>
                    <a:pt x="25374" y="0"/>
                  </a:lnTo>
                  <a:lnTo>
                    <a:pt x="50761" y="32842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4" name="object 1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2744" y="1187195"/>
              <a:ext cx="100583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5" name="object 135"/>
            <p:cNvSpPr/>
            <p:nvPr/>
          </p:nvSpPr>
          <p:spPr>
            <a:xfrm>
              <a:off x="5977889" y="1550666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6" name="object 1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7024" y="3354323"/>
              <a:ext cx="99059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7" name="object 137"/>
            <p:cNvSpPr/>
            <p:nvPr/>
          </p:nvSpPr>
          <p:spPr>
            <a:xfrm>
              <a:off x="5932170" y="3717794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76438" y="1139190"/>
              <a:ext cx="271780" cy="407670"/>
            </a:xfrm>
            <a:custGeom>
              <a:avLst/>
              <a:gdLst/>
              <a:ahLst/>
              <a:cxnLst/>
              <a:rect l="l" t="t" r="r" b="b"/>
              <a:pathLst>
                <a:path w="271779" h="407669">
                  <a:moveTo>
                    <a:pt x="0" y="0"/>
                  </a:moveTo>
                  <a:lnTo>
                    <a:pt x="0" y="169735"/>
                  </a:lnTo>
                  <a:lnTo>
                    <a:pt x="54330" y="203682"/>
                  </a:lnTo>
                  <a:lnTo>
                    <a:pt x="0" y="237629"/>
                  </a:lnTo>
                  <a:lnTo>
                    <a:pt x="0" y="407365"/>
                  </a:lnTo>
                  <a:lnTo>
                    <a:pt x="271665" y="305523"/>
                  </a:lnTo>
                  <a:lnTo>
                    <a:pt x="271665" y="101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76438" y="1139190"/>
              <a:ext cx="271780" cy="407670"/>
            </a:xfrm>
            <a:custGeom>
              <a:avLst/>
              <a:gdLst/>
              <a:ahLst/>
              <a:cxnLst/>
              <a:rect l="l" t="t" r="r" b="b"/>
              <a:pathLst>
                <a:path w="271779" h="407669">
                  <a:moveTo>
                    <a:pt x="0" y="0"/>
                  </a:moveTo>
                  <a:lnTo>
                    <a:pt x="0" y="169735"/>
                  </a:lnTo>
                  <a:lnTo>
                    <a:pt x="54330" y="203682"/>
                  </a:lnTo>
                  <a:lnTo>
                    <a:pt x="0" y="237629"/>
                  </a:lnTo>
                  <a:lnTo>
                    <a:pt x="0" y="407365"/>
                  </a:lnTo>
                  <a:lnTo>
                    <a:pt x="271665" y="305523"/>
                  </a:lnTo>
                  <a:lnTo>
                    <a:pt x="271665" y="101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10388701" y="1503408"/>
            <a:ext cx="754380" cy="2214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087" rIns="0" bIns="0" rtlCol="0">
            <a:spAutoFit/>
          </a:bodyPr>
          <a:lstStyle/>
          <a:p>
            <a:pPr marL="50799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+4</a:t>
            </a:r>
            <a:r>
              <a:rPr sz="1333" b="1" u="heavy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   </a:t>
            </a:r>
            <a:r>
              <a:rPr sz="1333" b="1" spc="47" dirty="0">
                <a:latin typeface="Calibri"/>
                <a:cs typeface="Calibri"/>
              </a:rPr>
              <a:t> </a:t>
            </a:r>
            <a:r>
              <a:rPr sz="2000" b="1" spc="-9" baseline="-19444" dirty="0">
                <a:latin typeface="Calibri"/>
                <a:cs typeface="Calibri"/>
              </a:rPr>
              <a:t>Add</a:t>
            </a:r>
            <a:endParaRPr sz="2000" baseline="-19444">
              <a:latin typeface="Calibri"/>
              <a:cs typeface="Calibri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5852414" y="1231645"/>
            <a:ext cx="6252633" cy="4904739"/>
            <a:chOff x="4389310" y="923734"/>
            <a:chExt cx="4689475" cy="3678554"/>
          </a:xfrm>
        </p:grpSpPr>
        <p:pic>
          <p:nvPicPr>
            <p:cNvPr id="142" name="object 1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7431" y="1202435"/>
              <a:ext cx="100583" cy="423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3" name="object 143"/>
            <p:cNvSpPr/>
            <p:nvPr/>
          </p:nvSpPr>
          <p:spPr>
            <a:xfrm>
              <a:off x="7672577" y="1567430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4" name="object 1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5907" y="2260091"/>
              <a:ext cx="100583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5" name="object 145"/>
            <p:cNvSpPr/>
            <p:nvPr/>
          </p:nvSpPr>
          <p:spPr>
            <a:xfrm>
              <a:off x="7671053" y="2623562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6" name="object 1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6763" y="2947416"/>
              <a:ext cx="99059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7" name="object 147"/>
            <p:cNvSpPr/>
            <p:nvPr/>
          </p:nvSpPr>
          <p:spPr>
            <a:xfrm>
              <a:off x="7661909" y="3310886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8" name="object 1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6763" y="3400044"/>
              <a:ext cx="99059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9" name="object 149"/>
            <p:cNvSpPr/>
            <p:nvPr/>
          </p:nvSpPr>
          <p:spPr>
            <a:xfrm>
              <a:off x="7661909" y="3763514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753350" y="1407413"/>
              <a:ext cx="323215" cy="5080"/>
            </a:xfrm>
            <a:custGeom>
              <a:avLst/>
              <a:gdLst/>
              <a:ahLst/>
              <a:cxnLst/>
              <a:rect l="l" t="t" r="r" b="b"/>
              <a:pathLst>
                <a:path w="323215" h="5080">
                  <a:moveTo>
                    <a:pt x="0" y="0"/>
                  </a:moveTo>
                  <a:lnTo>
                    <a:pt x="323088" y="457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361426" y="1315974"/>
              <a:ext cx="74930" cy="0"/>
            </a:xfrm>
            <a:custGeom>
              <a:avLst/>
              <a:gdLst/>
              <a:ahLst/>
              <a:cxnLst/>
              <a:rect l="l" t="t" r="r" b="b"/>
              <a:pathLst>
                <a:path w="74929">
                  <a:moveTo>
                    <a:pt x="0" y="0"/>
                  </a:moveTo>
                  <a:lnTo>
                    <a:pt x="74676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2" name="object 1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5295" y="1746504"/>
              <a:ext cx="150685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3" name="object 153"/>
            <p:cNvSpPr/>
            <p:nvPr/>
          </p:nvSpPr>
          <p:spPr>
            <a:xfrm>
              <a:off x="8870441" y="2111498"/>
              <a:ext cx="49530" cy="34925"/>
            </a:xfrm>
            <a:custGeom>
              <a:avLst/>
              <a:gdLst/>
              <a:ahLst/>
              <a:cxnLst/>
              <a:rect l="l" t="t" r="r" b="b"/>
              <a:pathLst>
                <a:path w="49529" h="34925">
                  <a:moveTo>
                    <a:pt x="0" y="34340"/>
                  </a:moveTo>
                  <a:lnTo>
                    <a:pt x="24638" y="0"/>
                  </a:lnTo>
                  <a:lnTo>
                    <a:pt x="49263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4" name="object 1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476" y="3400044"/>
              <a:ext cx="100583" cy="422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5" name="object 155"/>
            <p:cNvSpPr/>
            <p:nvPr/>
          </p:nvSpPr>
          <p:spPr>
            <a:xfrm>
              <a:off x="8786621" y="3763514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0" y="34340"/>
                  </a:moveTo>
                  <a:lnTo>
                    <a:pt x="25374" y="0"/>
                  </a:lnTo>
                  <a:lnTo>
                    <a:pt x="50761" y="3434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736585" y="3571494"/>
              <a:ext cx="1038225" cy="7620"/>
            </a:xfrm>
            <a:custGeom>
              <a:avLst/>
              <a:gdLst/>
              <a:ahLst/>
              <a:cxnLst/>
              <a:rect l="l" t="t" r="r" b="b"/>
              <a:pathLst>
                <a:path w="1038225" h="7620">
                  <a:moveTo>
                    <a:pt x="0" y="0"/>
                  </a:moveTo>
                  <a:lnTo>
                    <a:pt x="1037844" y="761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408169" y="2056638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640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946521" y="201377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403597" y="938022"/>
              <a:ext cx="6350" cy="1118870"/>
            </a:xfrm>
            <a:custGeom>
              <a:avLst/>
              <a:gdLst/>
              <a:ahLst/>
              <a:cxnLst/>
              <a:rect l="l" t="t" r="r" b="b"/>
              <a:pathLst>
                <a:path w="6350" h="1118870">
                  <a:moveTo>
                    <a:pt x="0" y="0"/>
                  </a:moveTo>
                  <a:lnTo>
                    <a:pt x="6096" y="1118616"/>
                  </a:lnTo>
                </a:path>
              </a:pathLst>
            </a:custGeom>
            <a:ln w="2857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403597" y="938022"/>
              <a:ext cx="4638040" cy="1905"/>
            </a:xfrm>
            <a:custGeom>
              <a:avLst/>
              <a:gdLst/>
              <a:ahLst/>
              <a:cxnLst/>
              <a:rect l="l" t="t" r="r" b="b"/>
              <a:pathLst>
                <a:path w="4638040" h="1905">
                  <a:moveTo>
                    <a:pt x="0" y="1524"/>
                  </a:moveTo>
                  <a:lnTo>
                    <a:pt x="4637532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057894" y="939546"/>
              <a:ext cx="6350" cy="2639695"/>
            </a:xfrm>
            <a:custGeom>
              <a:avLst/>
              <a:gdLst/>
              <a:ahLst/>
              <a:cxnLst/>
              <a:rect l="l" t="t" r="r" b="b"/>
              <a:pathLst>
                <a:path w="6350" h="2639695">
                  <a:moveTo>
                    <a:pt x="0" y="0"/>
                  </a:moveTo>
                  <a:lnTo>
                    <a:pt x="6096" y="263956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861297" y="3582161"/>
              <a:ext cx="177165" cy="3175"/>
            </a:xfrm>
            <a:custGeom>
              <a:avLst/>
              <a:gdLst/>
              <a:ahLst/>
              <a:cxnLst/>
              <a:rect l="l" t="t" r="r" b="b"/>
              <a:pathLst>
                <a:path w="177165" h="3175">
                  <a:moveTo>
                    <a:pt x="-12700" y="1524"/>
                  </a:moveTo>
                  <a:lnTo>
                    <a:pt x="189484" y="1524"/>
                  </a:lnTo>
                </a:path>
              </a:pathLst>
            </a:custGeom>
            <a:ln w="28447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845045" y="1905761"/>
              <a:ext cx="38735" cy="0"/>
            </a:xfrm>
            <a:custGeom>
              <a:avLst/>
              <a:gdLst/>
              <a:ahLst/>
              <a:cxnLst/>
              <a:rect l="l" t="t" r="r" b="b"/>
              <a:pathLst>
                <a:path w="38734">
                  <a:moveTo>
                    <a:pt x="0" y="0"/>
                  </a:moveTo>
                  <a:lnTo>
                    <a:pt x="38163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868924" y="18629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843521" y="1689354"/>
              <a:ext cx="1905" cy="222885"/>
            </a:xfrm>
            <a:custGeom>
              <a:avLst/>
              <a:gdLst/>
              <a:ahLst/>
              <a:cxnLst/>
              <a:rect l="l" t="t" r="r" b="b"/>
              <a:pathLst>
                <a:path w="1904" h="222885">
                  <a:moveTo>
                    <a:pt x="762" y="-14287"/>
                  </a:moveTo>
                  <a:lnTo>
                    <a:pt x="762" y="236791"/>
                  </a:lnTo>
                </a:path>
              </a:pathLst>
            </a:custGeom>
            <a:ln w="300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848093" y="1689354"/>
              <a:ext cx="940435" cy="9525"/>
            </a:xfrm>
            <a:custGeom>
              <a:avLst/>
              <a:gdLst/>
              <a:ahLst/>
              <a:cxnLst/>
              <a:rect l="l" t="t" r="r" b="b"/>
              <a:pathLst>
                <a:path w="940434" h="9525">
                  <a:moveTo>
                    <a:pt x="0" y="0"/>
                  </a:moveTo>
                  <a:lnTo>
                    <a:pt x="940308" y="914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802373" y="2030730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653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859742" y="198787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796277" y="1023366"/>
              <a:ext cx="7620" cy="993775"/>
            </a:xfrm>
            <a:custGeom>
              <a:avLst/>
              <a:gdLst/>
              <a:ahLst/>
              <a:cxnLst/>
              <a:rect l="l" t="t" r="r" b="b"/>
              <a:pathLst>
                <a:path w="7620" h="993775">
                  <a:moveTo>
                    <a:pt x="7620" y="0"/>
                  </a:moveTo>
                  <a:lnTo>
                    <a:pt x="0" y="993647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563361" y="4065270"/>
              <a:ext cx="1102360" cy="523240"/>
            </a:xfrm>
            <a:custGeom>
              <a:avLst/>
              <a:gdLst/>
              <a:ahLst/>
              <a:cxnLst/>
              <a:rect l="l" t="t" r="r" b="b"/>
              <a:pathLst>
                <a:path w="1102359" h="523239">
                  <a:moveTo>
                    <a:pt x="0" y="0"/>
                  </a:moveTo>
                  <a:lnTo>
                    <a:pt x="1101852" y="0"/>
                  </a:lnTo>
                  <a:lnTo>
                    <a:pt x="1101852" y="522731"/>
                  </a:lnTo>
                  <a:lnTo>
                    <a:pt x="0" y="522731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7521695" y="5446981"/>
            <a:ext cx="1245447" cy="591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b="1" spc="-7" dirty="0">
                <a:latin typeface="Calibri"/>
                <a:cs typeface="Calibri"/>
              </a:rPr>
              <a:t>Forwarding </a:t>
            </a:r>
            <a:r>
              <a:rPr sz="1867" b="1" dirty="0">
                <a:latin typeface="Calibri"/>
                <a:cs typeface="Calibri"/>
              </a:rPr>
              <a:t> </a:t>
            </a:r>
            <a:r>
              <a:rPr sz="1867" b="1" spc="-20" dirty="0">
                <a:latin typeface="Calibri"/>
                <a:cs typeface="Calibri"/>
              </a:rPr>
              <a:t>c</a:t>
            </a:r>
            <a:r>
              <a:rPr sz="1867" b="1" dirty="0">
                <a:latin typeface="Calibri"/>
                <a:cs typeface="Calibri"/>
              </a:rPr>
              <a:t>o</a:t>
            </a:r>
            <a:r>
              <a:rPr sz="1867" b="1" spc="-13" dirty="0">
                <a:latin typeface="Calibri"/>
                <a:cs typeface="Calibri"/>
              </a:rPr>
              <a:t>n</a:t>
            </a:r>
            <a:r>
              <a:rPr sz="1867" b="1" spc="7" dirty="0">
                <a:latin typeface="Calibri"/>
                <a:cs typeface="Calibri"/>
              </a:rPr>
              <a:t>t</a:t>
            </a:r>
            <a:r>
              <a:rPr sz="1867" b="1" spc="-13" dirty="0">
                <a:latin typeface="Calibri"/>
                <a:cs typeface="Calibri"/>
              </a:rPr>
              <a:t>r</a:t>
            </a:r>
            <a:r>
              <a:rPr sz="1867" b="1" dirty="0">
                <a:latin typeface="Calibri"/>
                <a:cs typeface="Calibri"/>
              </a:rPr>
              <a:t>ol</a:t>
            </a:r>
            <a:r>
              <a:rPr sz="1867" b="1" spc="-4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lo</a:t>
            </a:r>
            <a:r>
              <a:rPr sz="1867" b="1" spc="-13" dirty="0">
                <a:latin typeface="Calibri"/>
                <a:cs typeface="Calibri"/>
              </a:rPr>
              <a:t>g</a:t>
            </a:r>
            <a:r>
              <a:rPr sz="1867" b="1" dirty="0">
                <a:latin typeface="Calibri"/>
                <a:cs typeface="Calibri"/>
              </a:rPr>
              <a:t>ic</a:t>
            </a:r>
            <a:endParaRPr sz="1867">
              <a:latin typeface="Calibri"/>
              <a:cs typeface="Calibri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7586224" y="3201602"/>
            <a:ext cx="1982893" cy="2508673"/>
            <a:chOff x="5689668" y="2401201"/>
            <a:chExt cx="1487170" cy="1881505"/>
          </a:xfrm>
        </p:grpSpPr>
        <p:sp>
          <p:nvSpPr>
            <p:cNvPr id="173" name="object 173"/>
            <p:cNvSpPr/>
            <p:nvPr/>
          </p:nvSpPr>
          <p:spPr>
            <a:xfrm>
              <a:off x="5732526" y="3537966"/>
              <a:ext cx="0" cy="456565"/>
            </a:xfrm>
            <a:custGeom>
              <a:avLst/>
              <a:gdLst/>
              <a:ahLst/>
              <a:cxnLst/>
              <a:rect l="l" t="t" r="r" b="b"/>
              <a:pathLst>
                <a:path h="456564">
                  <a:moveTo>
                    <a:pt x="0" y="0"/>
                  </a:moveTo>
                  <a:lnTo>
                    <a:pt x="0" y="456311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689668" y="397999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561582" y="3557777"/>
              <a:ext cx="0" cy="436245"/>
            </a:xfrm>
            <a:custGeom>
              <a:avLst/>
              <a:gdLst/>
              <a:ahLst/>
              <a:cxnLst/>
              <a:rect l="l" t="t" r="r" b="b"/>
              <a:pathLst>
                <a:path h="436245">
                  <a:moveTo>
                    <a:pt x="0" y="0"/>
                  </a:moveTo>
                  <a:lnTo>
                    <a:pt x="0" y="435698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518723" y="397919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070597" y="2472639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h="52069">
                  <a:moveTo>
                    <a:pt x="0" y="5186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027739" y="240120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160513" y="2580893"/>
              <a:ext cx="1905" cy="1675130"/>
            </a:xfrm>
            <a:custGeom>
              <a:avLst/>
              <a:gdLst/>
              <a:ahLst/>
              <a:cxnLst/>
              <a:rect l="l" t="t" r="r" b="b"/>
              <a:pathLst>
                <a:path w="1904" h="1675129">
                  <a:moveTo>
                    <a:pt x="0" y="0"/>
                  </a:moveTo>
                  <a:lnTo>
                    <a:pt x="1524" y="1674876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677405" y="4266438"/>
              <a:ext cx="481965" cy="1905"/>
            </a:xfrm>
            <a:custGeom>
              <a:avLst/>
              <a:gdLst/>
              <a:ahLst/>
              <a:cxnLst/>
              <a:rect l="l" t="t" r="r" b="b"/>
              <a:pathLst>
                <a:path w="481965" h="1904">
                  <a:moveTo>
                    <a:pt x="0" y="0"/>
                  </a:moveTo>
                  <a:lnTo>
                    <a:pt x="481584" y="1524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062977" y="2548889"/>
              <a:ext cx="90170" cy="7620"/>
            </a:xfrm>
            <a:custGeom>
              <a:avLst/>
              <a:gdLst/>
              <a:ahLst/>
              <a:cxnLst/>
              <a:rect l="l" t="t" r="r" b="b"/>
              <a:pathLst>
                <a:path w="90170" h="7619">
                  <a:moveTo>
                    <a:pt x="-14287" y="3810"/>
                  </a:moveTo>
                  <a:lnTo>
                    <a:pt x="104203" y="3810"/>
                  </a:lnTo>
                </a:path>
              </a:pathLst>
            </a:custGeom>
            <a:ln w="3619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482449" y="4830225"/>
            <a:ext cx="5823940" cy="4275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spc="-13" dirty="0">
                <a:latin typeface="Calibri"/>
                <a:cs typeface="Calibri"/>
              </a:rPr>
              <a:t>Remember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 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forward</a:t>
            </a:r>
            <a:r>
              <a:rPr sz="2667" spc="-6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operand</a:t>
            </a:r>
            <a:r>
              <a:rPr sz="2667" spc="-5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</a:t>
            </a:r>
            <a:r>
              <a:rPr lang="en-US" sz="2667" dirty="0">
                <a:latin typeface="Calibri"/>
                <a:cs typeface="Calibri"/>
              </a:rPr>
              <a:t> as</a:t>
            </a:r>
            <a:r>
              <a:rPr lang="en-US" sz="2667" spc="-67" dirty="0">
                <a:latin typeface="Calibri"/>
                <a:cs typeface="Calibri"/>
              </a:rPr>
              <a:t> </a:t>
            </a:r>
            <a:r>
              <a:rPr lang="en-US" sz="2667" spc="-13" dirty="0">
                <a:latin typeface="Calibri"/>
                <a:cs typeface="Calibri"/>
              </a:rPr>
              <a:t>well!</a:t>
            </a:r>
            <a:endParaRPr lang="en-US" sz="2667" dirty="0">
              <a:latin typeface="Calibri"/>
              <a:cs typeface="Calibri"/>
            </a:endParaRPr>
          </a:p>
        </p:txBody>
      </p:sp>
      <p:sp>
        <p:nvSpPr>
          <p:cNvPr id="185" name="object 185"/>
          <p:cNvSpPr txBox="1">
            <a:spLocks noGrp="1"/>
          </p:cNvSpPr>
          <p:nvPr>
            <p:ph type="sldNum" sz="quarter" idx="7"/>
          </p:nvPr>
        </p:nvSpPr>
        <p:spPr>
          <a:xfrm>
            <a:off x="5346477" y="6606134"/>
            <a:ext cx="770889" cy="1692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 dirty="0">
                <a:solidFill>
                  <a:schemeClr val="tx1"/>
                </a:solidFill>
              </a:rPr>
              <a:t>RISC-V</a:t>
            </a:r>
            <a:r>
              <a:rPr lang="en-US" spc="-35" dirty="0">
                <a:solidFill>
                  <a:schemeClr val="tx1"/>
                </a:solidFill>
              </a:rPr>
              <a:t> </a:t>
            </a:r>
            <a:r>
              <a:rPr lang="en-US" spc="-55" dirty="0">
                <a:solidFill>
                  <a:schemeClr val="tx1"/>
                </a:solidFill>
              </a:rPr>
              <a:t>(</a:t>
            </a:r>
            <a:fld id="{81D60167-4931-47E6-BA6A-407CBD079E47}" type="slidenum">
              <a:rPr spc="-55" smtClean="0">
                <a:solidFill>
                  <a:schemeClr val="tx1"/>
                </a:solidFill>
              </a:rPr>
              <a:pPr marL="12700">
                <a:spcBef>
                  <a:spcPts val="45"/>
                </a:spcBef>
              </a:pPr>
              <a:t>65</a:t>
            </a:fld>
            <a:r>
              <a:rPr spc="-55" dirty="0">
                <a:solidFill>
                  <a:schemeClr val="tx1"/>
                </a:solidFill>
              </a:rPr>
              <a:t>)</a:t>
            </a:r>
            <a:endParaRPr spc="-73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82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601" y="77215"/>
            <a:ext cx="812799" cy="8127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646599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579" dirty="0"/>
              <a:t>D</a:t>
            </a:r>
            <a:r>
              <a:rPr spc="247" dirty="0"/>
              <a:t>a</a:t>
            </a:r>
            <a:r>
              <a:rPr spc="113" dirty="0"/>
              <a:t>t</a:t>
            </a:r>
            <a:r>
              <a:rPr spc="567" dirty="0"/>
              <a:t>a</a:t>
            </a:r>
            <a:r>
              <a:rPr spc="-413" dirty="0"/>
              <a:t> </a:t>
            </a:r>
            <a:r>
              <a:rPr spc="-300" dirty="0"/>
              <a:t>H</a:t>
            </a:r>
            <a:r>
              <a:rPr spc="473" dirty="0"/>
              <a:t>a</a:t>
            </a:r>
            <a:r>
              <a:rPr spc="-13" dirty="0"/>
              <a:t>z</a:t>
            </a:r>
            <a:r>
              <a:rPr spc="107" dirty="0"/>
              <a:t>a</a:t>
            </a:r>
            <a:r>
              <a:rPr spc="20" dirty="0"/>
              <a:t>r</a:t>
            </a:r>
            <a:r>
              <a:rPr spc="187" dirty="0"/>
              <a:t>d</a:t>
            </a:r>
            <a:r>
              <a:rPr spc="-407" dirty="0"/>
              <a:t> </a:t>
            </a:r>
            <a:r>
              <a:rPr spc="460" dirty="0"/>
              <a:t>a</a:t>
            </a:r>
            <a:r>
              <a:rPr spc="87" dirty="0"/>
              <a:t>n</a:t>
            </a:r>
            <a:r>
              <a:rPr spc="187" dirty="0"/>
              <a:t>d</a:t>
            </a:r>
            <a:r>
              <a:rPr spc="-400" dirty="0"/>
              <a:t> </a:t>
            </a:r>
            <a:r>
              <a:rPr spc="-247" dirty="0"/>
              <a:t>F</a:t>
            </a:r>
            <a:r>
              <a:rPr spc="-260" dirty="0"/>
              <a:t>o</a:t>
            </a:r>
            <a:r>
              <a:rPr spc="-173" dirty="0"/>
              <a:t>r</a:t>
            </a:r>
            <a:r>
              <a:rPr spc="-47" dirty="0"/>
              <a:t>w</a:t>
            </a:r>
            <a:r>
              <a:rPr spc="460" dirty="0"/>
              <a:t>a</a:t>
            </a:r>
            <a:r>
              <a:rPr spc="-320" dirty="0"/>
              <a:t>r</a:t>
            </a:r>
            <a:r>
              <a:rPr spc="73" dirty="0"/>
              <a:t>d</a:t>
            </a:r>
            <a:r>
              <a:rPr spc="33" dirty="0"/>
              <a:t>i</a:t>
            </a:r>
            <a:r>
              <a:rPr spc="87" dirty="0"/>
              <a:t>n</a:t>
            </a:r>
            <a:r>
              <a:rPr spc="527" dirty="0"/>
              <a:t>g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796504" y="1972240"/>
            <a:ext cx="152400" cy="3964940"/>
            <a:chOff x="2735585" y="1564392"/>
            <a:chExt cx="114300" cy="2973705"/>
          </a:xfrm>
        </p:grpSpPr>
        <p:sp>
          <p:nvSpPr>
            <p:cNvPr id="12" name="object 12"/>
            <p:cNvSpPr/>
            <p:nvPr/>
          </p:nvSpPr>
          <p:spPr>
            <a:xfrm>
              <a:off x="2792730" y="1564392"/>
              <a:ext cx="0" cy="2878455"/>
            </a:xfrm>
            <a:custGeom>
              <a:avLst/>
              <a:gdLst/>
              <a:ahLst/>
              <a:cxnLst/>
              <a:rect l="l" t="t" r="r" b="b"/>
              <a:pathLst>
                <a:path h="2878454">
                  <a:moveTo>
                    <a:pt x="0" y="287785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5585" y="44231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9545" y="2483418"/>
            <a:ext cx="359073" cy="28244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"/>
                <a:cs typeface="Arial"/>
              </a:rPr>
              <a:t>instruction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164635"/>
              </p:ext>
            </p:extLst>
          </p:nvPr>
        </p:nvGraphicFramePr>
        <p:xfrm>
          <a:off x="3250533" y="1285000"/>
          <a:ext cx="5707372" cy="3759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4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591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sz="1900" dirty="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105" dirty="0">
                          <a:solidFill>
                            <a:sysClr val="windowText" lastClr="000000"/>
                          </a:solidFill>
                        </a:rPr>
                        <a:t>5/9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sz="190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sz="1900" dirty="0">
                        <a:solidFill>
                          <a:sysClr val="windowText" lastClr="000000"/>
                        </a:solidFill>
                        <a:latin typeface="Gill Sans MT"/>
                        <a:cs typeface="Gill Sans MT"/>
                      </a:endParaRPr>
                    </a:p>
                  </a:txBody>
                  <a:tcPr marL="0" marR="0" marT="32173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1277" y="1644056"/>
            <a:ext cx="5492021" cy="405564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xfrm>
            <a:off x="1087212" y="1195831"/>
            <a:ext cx="11104787" cy="540145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1757">
              <a:lnSpc>
                <a:spcPct val="100000"/>
              </a:lnSpc>
              <a:spcBef>
                <a:spcPts val="133"/>
              </a:spcBef>
            </a:pPr>
            <a:r>
              <a:rPr spc="-33" dirty="0"/>
              <a:t>Value</a:t>
            </a:r>
            <a:r>
              <a:rPr spc="-13" dirty="0"/>
              <a:t> </a:t>
            </a:r>
            <a:r>
              <a:rPr spc="-7" dirty="0"/>
              <a:t>of</a:t>
            </a:r>
            <a:r>
              <a:rPr spc="-27" dirty="0"/>
              <a:t> </a:t>
            </a:r>
            <a:r>
              <a:rPr b="1" spc="-7" dirty="0">
                <a:latin typeface="Courier New"/>
                <a:cs typeface="Courier New"/>
              </a:rPr>
              <a:t>s0</a:t>
            </a:r>
          </a:p>
          <a:p>
            <a:pPr marL="17780" marR="5708084" indent="-1693">
              <a:lnSpc>
                <a:spcPct val="219800"/>
              </a:lnSpc>
              <a:spcBef>
                <a:spcPts val="1867"/>
              </a:spcBef>
            </a:pPr>
            <a:r>
              <a:rPr sz="2133" b="1" spc="-7" dirty="0">
                <a:latin typeface="Courier New"/>
                <a:cs typeface="Courier New"/>
              </a:rPr>
              <a:t>add</a:t>
            </a:r>
            <a:r>
              <a:rPr sz="2133" b="1" spc="-73" dirty="0"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s0</a:t>
            </a:r>
            <a:r>
              <a:rPr sz="2133" b="1" spc="-7" dirty="0">
                <a:latin typeface="Courier New"/>
                <a:cs typeface="Courier New"/>
              </a:rPr>
              <a:t>,t0,t1 </a:t>
            </a:r>
            <a:r>
              <a:rPr sz="2133" b="1" spc="-1259" dirty="0">
                <a:latin typeface="Courier New"/>
                <a:cs typeface="Courier New"/>
              </a:rPr>
              <a:t> </a:t>
            </a:r>
            <a:endParaRPr lang="en-US" sz="2133" b="1" spc="-1259" dirty="0">
              <a:latin typeface="Courier New"/>
              <a:cs typeface="Courier New"/>
            </a:endParaRPr>
          </a:p>
          <a:p>
            <a:pPr marL="17780" marR="5708084" indent="-1693">
              <a:lnSpc>
                <a:spcPct val="219800"/>
              </a:lnSpc>
              <a:spcBef>
                <a:spcPts val="1867"/>
              </a:spcBef>
            </a:pPr>
            <a:r>
              <a:rPr sz="2133" b="1" spc="-7" dirty="0">
                <a:latin typeface="Courier New"/>
                <a:cs typeface="Courier New"/>
              </a:rPr>
              <a:t>sub</a:t>
            </a:r>
            <a:r>
              <a:rPr sz="2133" b="1" spc="-8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t2,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s0</a:t>
            </a:r>
            <a:r>
              <a:rPr sz="2133" b="1" spc="-7" dirty="0">
                <a:latin typeface="Courier New"/>
                <a:cs typeface="Courier New"/>
              </a:rPr>
              <a:t>,t0</a:t>
            </a:r>
            <a:endParaRPr sz="2133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267" dirty="0">
              <a:latin typeface="Courier New"/>
              <a:cs typeface="Courier New"/>
            </a:endParaRPr>
          </a:p>
          <a:p>
            <a:pPr marL="16933">
              <a:lnSpc>
                <a:spcPct val="100000"/>
              </a:lnSpc>
            </a:pPr>
            <a:r>
              <a:rPr sz="2133" b="1" spc="-7" dirty="0">
                <a:latin typeface="Courier New"/>
                <a:cs typeface="Courier New"/>
              </a:rPr>
              <a:t>or</a:t>
            </a:r>
            <a:r>
              <a:rPr sz="2133" b="1" spc="-8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t6,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s0</a:t>
            </a:r>
            <a:r>
              <a:rPr sz="2133" b="1" spc="-7" dirty="0">
                <a:latin typeface="Courier New"/>
                <a:cs typeface="Courier New"/>
              </a:rPr>
              <a:t>,t3</a:t>
            </a:r>
            <a:endParaRPr sz="2133" dirty="0">
              <a:latin typeface="Courier New"/>
              <a:cs typeface="Courier New"/>
            </a:endParaRPr>
          </a:p>
          <a:p>
            <a:pPr marL="42332" marR="5682685">
              <a:lnSpc>
                <a:spcPct val="196600"/>
              </a:lnSpc>
              <a:spcBef>
                <a:spcPts val="953"/>
              </a:spcBef>
            </a:pPr>
            <a:r>
              <a:rPr sz="2133" b="1" spc="-7" dirty="0">
                <a:latin typeface="Courier New"/>
                <a:cs typeface="Courier New"/>
              </a:rPr>
              <a:t>xor</a:t>
            </a:r>
            <a:r>
              <a:rPr sz="2133" b="1" spc="-7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t5,t1,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s0 </a:t>
            </a:r>
            <a:r>
              <a:rPr sz="2133" b="1" spc="-1259" dirty="0">
                <a:solidFill>
                  <a:srgbClr val="FFC000"/>
                </a:solidFill>
                <a:latin typeface="Courier New"/>
                <a:cs typeface="Courier New"/>
              </a:rPr>
              <a:t> </a:t>
            </a:r>
            <a:endParaRPr lang="en-US" sz="2133" b="1" spc="-1259" dirty="0">
              <a:solidFill>
                <a:srgbClr val="FFC000"/>
              </a:solidFill>
              <a:latin typeface="Courier New"/>
              <a:cs typeface="Courier New"/>
            </a:endParaRPr>
          </a:p>
          <a:p>
            <a:pPr marL="42332" marR="5682685">
              <a:lnSpc>
                <a:spcPct val="196600"/>
              </a:lnSpc>
              <a:spcBef>
                <a:spcPts val="953"/>
              </a:spcBef>
            </a:pPr>
            <a:r>
              <a:rPr sz="2133" b="1" spc="-7" dirty="0" err="1">
                <a:latin typeface="Courier New"/>
                <a:cs typeface="Courier New"/>
              </a:rPr>
              <a:t>sw</a:t>
            </a:r>
            <a:r>
              <a:rPr sz="2133" b="1" spc="-40" dirty="0">
                <a:latin typeface="Courier New"/>
                <a:cs typeface="Courier New"/>
              </a:rPr>
              <a:t> </a:t>
            </a:r>
            <a:r>
              <a:rPr sz="2133" b="1" spc="-7" dirty="0">
                <a:solidFill>
                  <a:srgbClr val="FFC000"/>
                </a:solidFill>
                <a:latin typeface="Courier New"/>
                <a:cs typeface="Courier New"/>
              </a:rPr>
              <a:t>s0</a:t>
            </a:r>
            <a:r>
              <a:rPr sz="2133" b="1" spc="-7" dirty="0">
                <a:latin typeface="Courier New"/>
                <a:cs typeface="Courier New"/>
              </a:rPr>
              <a:t>,8(t3)</a:t>
            </a:r>
            <a:endParaRPr lang="en-US" sz="2667" spc="-13" dirty="0">
              <a:solidFill>
                <a:srgbClr val="FFC000"/>
              </a:solidFill>
            </a:endParaRPr>
          </a:p>
          <a:p>
            <a:pPr marL="1291981">
              <a:lnSpc>
                <a:spcPct val="100000"/>
              </a:lnSpc>
              <a:spcBef>
                <a:spcPts val="847"/>
              </a:spcBef>
            </a:pPr>
            <a:r>
              <a:rPr sz="2667" spc="-13" dirty="0">
                <a:solidFill>
                  <a:srgbClr val="FFC000"/>
                </a:solidFill>
              </a:rPr>
              <a:t>Forwarding:</a:t>
            </a:r>
            <a:r>
              <a:rPr sz="2667" spc="-20" dirty="0">
                <a:solidFill>
                  <a:srgbClr val="FFC000"/>
                </a:solidFill>
              </a:rPr>
              <a:t> </a:t>
            </a:r>
            <a:r>
              <a:rPr sz="2667" spc="-13" dirty="0">
                <a:solidFill>
                  <a:srgbClr val="FFC000"/>
                </a:solidFill>
              </a:rPr>
              <a:t>grab operand from</a:t>
            </a:r>
            <a:r>
              <a:rPr sz="2667" dirty="0">
                <a:solidFill>
                  <a:srgbClr val="FFC000"/>
                </a:solidFill>
              </a:rPr>
              <a:t> </a:t>
            </a:r>
            <a:r>
              <a:rPr sz="2667" spc="-7" dirty="0">
                <a:solidFill>
                  <a:srgbClr val="FFC000"/>
                </a:solidFill>
              </a:rPr>
              <a:t>pipeline</a:t>
            </a:r>
            <a:r>
              <a:rPr sz="2667" spc="13" dirty="0">
                <a:solidFill>
                  <a:srgbClr val="FFC000"/>
                </a:solidFill>
              </a:rPr>
              <a:t> </a:t>
            </a:r>
            <a:r>
              <a:rPr sz="2667" spc="-20" dirty="0">
                <a:solidFill>
                  <a:srgbClr val="FFC000"/>
                </a:solidFill>
              </a:rPr>
              <a:t>stage,</a:t>
            </a:r>
            <a:r>
              <a:rPr lang="en-US" sz="2667" spc="-20" dirty="0">
                <a:solidFill>
                  <a:srgbClr val="FFC000"/>
                </a:solidFill>
              </a:rPr>
              <a:t> </a:t>
            </a:r>
            <a:r>
              <a:rPr lang="en-US" sz="2667" spc="-13" dirty="0">
                <a:latin typeface="Calibri"/>
                <a:cs typeface="Calibri"/>
              </a:rPr>
              <a:t>rather</a:t>
            </a:r>
            <a:r>
              <a:rPr lang="en-US" sz="2667" spc="-20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than</a:t>
            </a:r>
            <a:r>
              <a:rPr lang="en-US" sz="2667" spc="-27" dirty="0">
                <a:latin typeface="Calibri"/>
                <a:cs typeface="Calibri"/>
              </a:rPr>
              <a:t> </a:t>
            </a:r>
            <a:r>
              <a:rPr lang="en-US" sz="2667" spc="-20" dirty="0">
                <a:latin typeface="Calibri"/>
                <a:cs typeface="Calibri"/>
              </a:rPr>
              <a:t>register</a:t>
            </a:r>
            <a:r>
              <a:rPr lang="en-US" sz="2667" spc="13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file</a:t>
            </a:r>
            <a:endParaRPr lang="en-US" sz="2667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77693" y="6480557"/>
            <a:ext cx="102785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47" dirty="0">
                <a:latin typeface="Trebuchet MS"/>
                <a:cs typeface="Trebuchet MS"/>
              </a:rPr>
              <a:t> </a:t>
            </a:r>
            <a:r>
              <a:rPr sz="1467" b="1" spc="-73" dirty="0">
                <a:latin typeface="Trebuchet MS"/>
                <a:cs typeface="Trebuchet MS"/>
              </a:rPr>
              <a:t>(59)</a:t>
            </a:r>
            <a:endParaRPr sz="1467" dirty="0">
              <a:latin typeface="Trebuchet MS"/>
              <a:cs typeface="Trebuchet M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C6EEED7-44F0-46F3-89BF-AC452D4B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1649" y="6372219"/>
            <a:ext cx="2743200" cy="365125"/>
          </a:xfrm>
        </p:spPr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404198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Load Data Hazard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4986" y="2063418"/>
            <a:ext cx="152400" cy="3964940"/>
            <a:chOff x="2735585" y="1564392"/>
            <a:chExt cx="114300" cy="2973705"/>
          </a:xfrm>
        </p:grpSpPr>
        <p:sp>
          <p:nvSpPr>
            <p:cNvPr id="4" name="object 4"/>
            <p:cNvSpPr/>
            <p:nvPr/>
          </p:nvSpPr>
          <p:spPr>
            <a:xfrm>
              <a:off x="2792730" y="1564392"/>
              <a:ext cx="0" cy="2878455"/>
            </a:xfrm>
            <a:custGeom>
              <a:avLst/>
              <a:gdLst/>
              <a:ahLst/>
              <a:cxnLst/>
              <a:rect l="l" t="t" r="r" b="b"/>
              <a:pathLst>
                <a:path h="2878454">
                  <a:moveTo>
                    <a:pt x="0" y="287785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735585" y="44231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28027" y="2574596"/>
            <a:ext cx="359073" cy="28244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"/>
                <a:cs typeface="Arial"/>
              </a:rPr>
              <a:t>instruction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3837" y="1520984"/>
            <a:ext cx="5492021" cy="422581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8" name="object 8"/>
          <p:cNvSpPr txBox="1"/>
          <p:nvPr/>
        </p:nvSpPr>
        <p:spPr>
          <a:xfrm>
            <a:off x="1778408" y="2383552"/>
            <a:ext cx="198543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lw</a:t>
            </a:r>
            <a:r>
              <a:rPr sz="2133" b="1" spc="-7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s2,20(s1)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4082" y="5341094"/>
            <a:ext cx="6639560" cy="859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333"/>
              </a:lnSpc>
            </a:pPr>
            <a:r>
              <a:rPr sz="2133" b="1" spc="-7" dirty="0">
                <a:latin typeface="Courier New"/>
                <a:cs typeface="Courier New"/>
              </a:rPr>
              <a:t>slt</a:t>
            </a:r>
            <a:r>
              <a:rPr sz="2133" b="1" spc="-4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s1,s6,s7</a:t>
            </a:r>
            <a:endParaRPr sz="2133">
              <a:latin typeface="Courier New"/>
              <a:cs typeface="Courier New"/>
            </a:endParaRPr>
          </a:p>
          <a:p>
            <a:pPr marL="1549361">
              <a:spcBef>
                <a:spcPts val="1233"/>
              </a:spcBef>
            </a:pPr>
            <a:r>
              <a:rPr sz="2667" spc="-7" dirty="0">
                <a:latin typeface="Calibri"/>
                <a:cs typeface="Calibri"/>
              </a:rPr>
              <a:t>Load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requires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one-cycle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pipeline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stall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22498" y="6594174"/>
            <a:ext cx="103801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53" dirty="0">
                <a:solidFill>
                  <a:srgbClr val="FFFFFF"/>
                </a:solidFill>
                <a:latin typeface="Trebuchet MS"/>
                <a:cs typeface="Trebuchet MS"/>
              </a:rPr>
              <a:t>(60)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8408" y="3896446"/>
            <a:ext cx="2012527" cy="1134371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or</a:t>
            </a:r>
            <a:r>
              <a:rPr sz="2133" b="1" spc="-4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s8,s2,s6</a:t>
            </a:r>
            <a:endParaRPr sz="2133">
              <a:latin typeface="Courier New"/>
              <a:cs typeface="Courier New"/>
            </a:endParaRPr>
          </a:p>
          <a:p>
            <a:pPr>
              <a:spcBef>
                <a:spcPts val="27"/>
              </a:spcBef>
            </a:pPr>
            <a:endParaRPr sz="3000">
              <a:latin typeface="Courier New"/>
              <a:cs typeface="Courier New"/>
            </a:endParaRPr>
          </a:p>
          <a:p>
            <a:pPr marL="42332"/>
            <a:r>
              <a:rPr sz="2133" b="1" spc="-7" dirty="0">
                <a:latin typeface="Courier New"/>
                <a:cs typeface="Courier New"/>
              </a:rPr>
              <a:t>add</a:t>
            </a:r>
            <a:r>
              <a:rPr sz="2133" b="1" spc="-6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s9,s4,s2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79488" y="3098110"/>
            <a:ext cx="198628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and</a:t>
            </a:r>
            <a:r>
              <a:rPr sz="2133" b="1" spc="-6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s4,s2,s5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7153" y="1111201"/>
            <a:ext cx="217508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60" dirty="0">
                <a:latin typeface="Gill Sans MT"/>
                <a:cs typeface="Gill Sans MT"/>
              </a:rPr>
              <a:t>N</a:t>
            </a:r>
            <a:r>
              <a:rPr sz="2400" spc="20" dirty="0">
                <a:latin typeface="Gill Sans MT"/>
                <a:cs typeface="Gill Sans MT"/>
              </a:rPr>
              <a:t>ee</a:t>
            </a:r>
            <a:r>
              <a:rPr sz="2400" spc="13" dirty="0">
                <a:latin typeface="Gill Sans MT"/>
                <a:cs typeface="Gill Sans MT"/>
              </a:rPr>
              <a:t>d</a:t>
            </a:r>
            <a:r>
              <a:rPr sz="2400" spc="73" dirty="0">
                <a:latin typeface="Gill Sans MT"/>
                <a:cs typeface="Gill Sans MT"/>
              </a:rPr>
              <a:t>s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247" dirty="0">
                <a:latin typeface="Gill Sans MT"/>
                <a:cs typeface="Gill Sans MT"/>
              </a:rPr>
              <a:t>t</a:t>
            </a:r>
            <a:r>
              <a:rPr sz="2400" spc="-120" dirty="0">
                <a:latin typeface="Gill Sans MT"/>
                <a:cs typeface="Gill Sans MT"/>
              </a:rPr>
              <a:t>o</a:t>
            </a:r>
            <a:r>
              <a:rPr sz="2400" spc="-87" dirty="0">
                <a:latin typeface="Gill Sans MT"/>
                <a:cs typeface="Gill Sans MT"/>
              </a:rPr>
              <a:t> </a:t>
            </a:r>
            <a:r>
              <a:rPr sz="2400" spc="40" dirty="0">
                <a:latin typeface="Gill Sans MT"/>
                <a:cs typeface="Gill Sans MT"/>
              </a:rPr>
              <a:t>b</a:t>
            </a:r>
            <a:r>
              <a:rPr sz="2400" spc="13" dirty="0">
                <a:latin typeface="Gill Sans MT"/>
                <a:cs typeface="Gill Sans MT"/>
              </a:rPr>
              <a:t>e</a:t>
            </a:r>
            <a:r>
              <a:rPr sz="2400" spc="-93" dirty="0">
                <a:latin typeface="Gill Sans MT"/>
                <a:cs typeface="Gill Sans MT"/>
              </a:rPr>
              <a:t> </a:t>
            </a:r>
            <a:r>
              <a:rPr sz="2400" spc="7" dirty="0">
                <a:latin typeface="Gill Sans MT"/>
                <a:cs typeface="Gill Sans MT"/>
              </a:rPr>
              <a:t>h</a:t>
            </a:r>
            <a:r>
              <a:rPr sz="2400" spc="-127" dirty="0">
                <a:latin typeface="Gill Sans MT"/>
                <a:cs typeface="Gill Sans MT"/>
              </a:rPr>
              <a:t>e</a:t>
            </a:r>
            <a:r>
              <a:rPr sz="2400" spc="-147" dirty="0">
                <a:latin typeface="Gill Sans MT"/>
                <a:cs typeface="Gill Sans MT"/>
              </a:rPr>
              <a:t>r</a:t>
            </a:r>
            <a:r>
              <a:rPr sz="2400" spc="-40" dirty="0">
                <a:latin typeface="Gill Sans MT"/>
                <a:cs typeface="Gill Sans MT"/>
              </a:rPr>
              <a:t>e</a:t>
            </a:r>
            <a:r>
              <a:rPr sz="2400" spc="13" dirty="0">
                <a:latin typeface="Gill Sans MT"/>
                <a:cs typeface="Gill Sans MT"/>
              </a:rPr>
              <a:t>!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60300" y="1111201"/>
            <a:ext cx="40081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20" dirty="0">
                <a:latin typeface="Gill Sans MT"/>
                <a:cs typeface="Gill Sans MT"/>
              </a:rPr>
              <a:t>D</a:t>
            </a:r>
            <a:r>
              <a:rPr sz="2400" spc="-67" dirty="0">
                <a:latin typeface="Gill Sans MT"/>
                <a:cs typeface="Gill Sans MT"/>
              </a:rPr>
              <a:t>a</a:t>
            </a:r>
            <a:r>
              <a:rPr sz="2400" spc="-247" dirty="0">
                <a:latin typeface="Gill Sans MT"/>
                <a:cs typeface="Gill Sans MT"/>
              </a:rPr>
              <a:t>t</a:t>
            </a:r>
            <a:r>
              <a:rPr sz="2400" spc="220" dirty="0">
                <a:latin typeface="Gill Sans MT"/>
                <a:cs typeface="Gill Sans MT"/>
              </a:rPr>
              <a:t>a</a:t>
            </a:r>
            <a:r>
              <a:rPr sz="2400" spc="-67" dirty="0">
                <a:latin typeface="Gill Sans MT"/>
                <a:cs typeface="Gill Sans MT"/>
              </a:rPr>
              <a:t> </a:t>
            </a:r>
            <a:r>
              <a:rPr sz="2400" spc="-120" dirty="0">
                <a:latin typeface="Gill Sans MT"/>
                <a:cs typeface="Gill Sans MT"/>
              </a:rPr>
              <a:t>f</a:t>
            </a:r>
            <a:r>
              <a:rPr sz="2400" spc="-200" dirty="0">
                <a:latin typeface="Gill Sans MT"/>
                <a:cs typeface="Gill Sans MT"/>
              </a:rPr>
              <a:t>r</a:t>
            </a:r>
            <a:r>
              <a:rPr sz="2400" spc="-120" dirty="0">
                <a:latin typeface="Gill Sans MT"/>
                <a:cs typeface="Gill Sans MT"/>
              </a:rPr>
              <a:t>o</a:t>
            </a:r>
            <a:r>
              <a:rPr sz="2400" spc="20" dirty="0">
                <a:latin typeface="Gill Sans MT"/>
                <a:cs typeface="Gill Sans MT"/>
              </a:rPr>
              <a:t>m</a:t>
            </a:r>
            <a:r>
              <a:rPr sz="2400" spc="-113" dirty="0">
                <a:latin typeface="Gill Sans MT"/>
                <a:cs typeface="Gill Sans MT"/>
              </a:rPr>
              <a:t> </a:t>
            </a:r>
            <a:r>
              <a:rPr sz="2400" spc="13" dirty="0">
                <a:latin typeface="Gill Sans MT"/>
                <a:cs typeface="Gill Sans MT"/>
              </a:rPr>
              <a:t>me</a:t>
            </a:r>
            <a:r>
              <a:rPr sz="2400" spc="-60" dirty="0">
                <a:latin typeface="Gill Sans MT"/>
                <a:cs typeface="Gill Sans MT"/>
              </a:rPr>
              <a:t>m</a:t>
            </a:r>
            <a:r>
              <a:rPr sz="2400" spc="-40" dirty="0">
                <a:latin typeface="Gill Sans MT"/>
                <a:cs typeface="Gill Sans MT"/>
              </a:rPr>
              <a:t>o</a:t>
            </a:r>
            <a:r>
              <a:rPr sz="2400" spc="-187" dirty="0">
                <a:latin typeface="Gill Sans MT"/>
                <a:cs typeface="Gill Sans MT"/>
              </a:rPr>
              <a:t>r</a:t>
            </a:r>
            <a:r>
              <a:rPr sz="2400" spc="-53" dirty="0">
                <a:latin typeface="Gill Sans MT"/>
                <a:cs typeface="Gill Sans MT"/>
              </a:rPr>
              <a:t>y</a:t>
            </a:r>
            <a:r>
              <a:rPr sz="2400" spc="-113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is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7" dirty="0">
                <a:latin typeface="Gill Sans MT"/>
                <a:cs typeface="Gill Sans MT"/>
              </a:rPr>
              <a:t>h</a:t>
            </a:r>
            <a:r>
              <a:rPr sz="2400" spc="-127" dirty="0">
                <a:latin typeface="Gill Sans MT"/>
                <a:cs typeface="Gill Sans MT"/>
              </a:rPr>
              <a:t>e</a:t>
            </a:r>
            <a:r>
              <a:rPr sz="2400" spc="-147" dirty="0">
                <a:latin typeface="Gill Sans MT"/>
                <a:cs typeface="Gill Sans MT"/>
              </a:rPr>
              <a:t>r</a:t>
            </a:r>
            <a:r>
              <a:rPr sz="2400" spc="13" dirty="0">
                <a:latin typeface="Gill Sans MT"/>
                <a:cs typeface="Gill Sans MT"/>
              </a:rPr>
              <a:t>e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31996" y="3032933"/>
            <a:ext cx="13572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87" dirty="0">
                <a:solidFill>
                  <a:schemeClr val="bg1"/>
                </a:solidFill>
                <a:latin typeface="Gill Sans MT"/>
                <a:cs typeface="Gill Sans MT"/>
              </a:rPr>
              <a:t>U</a:t>
            </a:r>
            <a:r>
              <a:rPr sz="2400" spc="7" dirty="0">
                <a:solidFill>
                  <a:schemeClr val="bg1"/>
                </a:solidFill>
                <a:latin typeface="Gill Sans MT"/>
                <a:cs typeface="Gill Sans MT"/>
              </a:rPr>
              <a:t>n</a:t>
            </a:r>
            <a:r>
              <a:rPr sz="2400" spc="213" dirty="0">
                <a:solidFill>
                  <a:schemeClr val="bg1"/>
                </a:solidFill>
                <a:latin typeface="Gill Sans MT"/>
                <a:cs typeface="Gill Sans MT"/>
              </a:rPr>
              <a:t>a</a:t>
            </a:r>
            <a:r>
              <a:rPr sz="2400" spc="47" dirty="0">
                <a:solidFill>
                  <a:schemeClr val="bg1"/>
                </a:solidFill>
                <a:latin typeface="Gill Sans MT"/>
                <a:cs typeface="Gill Sans MT"/>
              </a:rPr>
              <a:t>f</a:t>
            </a:r>
            <a:r>
              <a:rPr sz="2400" spc="-13" dirty="0">
                <a:solidFill>
                  <a:schemeClr val="bg1"/>
                </a:solidFill>
                <a:latin typeface="Gill Sans MT"/>
                <a:cs typeface="Gill Sans MT"/>
              </a:rPr>
              <a:t>f</a:t>
            </a:r>
            <a:r>
              <a:rPr sz="2400" spc="-7" dirty="0">
                <a:solidFill>
                  <a:schemeClr val="bg1"/>
                </a:solidFill>
                <a:latin typeface="Gill Sans MT"/>
                <a:cs typeface="Gill Sans MT"/>
              </a:rPr>
              <a:t>e</a:t>
            </a:r>
            <a:r>
              <a:rPr sz="2400" spc="-13" dirty="0">
                <a:solidFill>
                  <a:schemeClr val="bg1"/>
                </a:solidFill>
                <a:latin typeface="Gill Sans MT"/>
                <a:cs typeface="Gill Sans MT"/>
              </a:rPr>
              <a:t>c</a:t>
            </a:r>
            <a:r>
              <a:rPr sz="2400" spc="-100" dirty="0">
                <a:solidFill>
                  <a:schemeClr val="bg1"/>
                </a:solidFill>
                <a:latin typeface="Gill Sans MT"/>
                <a:cs typeface="Gill Sans MT"/>
              </a:rPr>
              <a:t>t</a:t>
            </a:r>
            <a:r>
              <a:rPr sz="2400" spc="-127" dirty="0">
                <a:solidFill>
                  <a:schemeClr val="bg1"/>
                </a:solidFill>
                <a:latin typeface="Gill Sans MT"/>
                <a:cs typeface="Gill Sans MT"/>
              </a:rPr>
              <a:t>e</a:t>
            </a:r>
            <a:r>
              <a:rPr sz="2400" spc="27" dirty="0">
                <a:solidFill>
                  <a:schemeClr val="bg1"/>
                </a:solidFill>
                <a:latin typeface="Gill Sans MT"/>
                <a:cs typeface="Gill Sans MT"/>
              </a:rPr>
              <a:t>d</a:t>
            </a:r>
            <a:endParaRPr sz="24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B61F1BA-895F-4D51-B749-95CF0CF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67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2E70BE-BB11-4A5D-9BEF-0197B738C12E}"/>
              </a:ext>
            </a:extLst>
          </p:cNvPr>
          <p:cNvSpPr txBox="1"/>
          <p:nvPr/>
        </p:nvSpPr>
        <p:spPr>
          <a:xfrm>
            <a:off x="5233957" y="1875655"/>
            <a:ext cx="3848335" cy="94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28179" marR="6773" indent="-847">
              <a:spcBef>
                <a:spcPts val="2087"/>
              </a:spcBef>
            </a:pPr>
            <a:r>
              <a:rPr lang="en-US" spc="-427" dirty="0">
                <a:solidFill>
                  <a:schemeClr val="bg1"/>
                </a:solidFill>
                <a:latin typeface="Gill Sans MT"/>
                <a:cs typeface="Gill Sans MT"/>
              </a:rPr>
              <a:t>1 </a:t>
            </a:r>
            <a:r>
              <a:rPr lang="en-US" sz="1800" dirty="0">
                <a:solidFill>
                  <a:schemeClr val="bg1"/>
                </a:solidFill>
                <a:latin typeface="Gill Sans MT"/>
                <a:cs typeface="Gill Sans MT"/>
              </a:rPr>
              <a:t>-</a:t>
            </a:r>
            <a:r>
              <a:rPr lang="en-US" sz="1800" spc="-33" dirty="0">
                <a:solidFill>
                  <a:schemeClr val="bg1"/>
                </a:solidFill>
                <a:latin typeface="Gill Sans MT"/>
                <a:cs typeface="Gill Sans MT"/>
              </a:rPr>
              <a:t>c</a:t>
            </a:r>
            <a:r>
              <a:rPr lang="en-US" sz="1800" spc="-93" dirty="0">
                <a:solidFill>
                  <a:schemeClr val="bg1"/>
                </a:solidFill>
                <a:latin typeface="Gill Sans MT"/>
                <a:cs typeface="Gill Sans MT"/>
              </a:rPr>
              <a:t>y</a:t>
            </a:r>
            <a:r>
              <a:rPr lang="en-US" sz="1800" spc="-80" dirty="0">
                <a:solidFill>
                  <a:schemeClr val="bg1"/>
                </a:solidFill>
                <a:latin typeface="Gill Sans MT"/>
                <a:cs typeface="Gill Sans MT"/>
              </a:rPr>
              <a:t>c</a:t>
            </a:r>
            <a:r>
              <a:rPr lang="en-US" sz="1800" spc="-27" dirty="0">
                <a:solidFill>
                  <a:schemeClr val="bg1"/>
                </a:solidFill>
                <a:latin typeface="Gill Sans MT"/>
                <a:cs typeface="Gill Sans MT"/>
              </a:rPr>
              <a:t>le</a:t>
            </a:r>
            <a:r>
              <a:rPr lang="en-US" sz="1800" spc="-47" dirty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lang="en-US" sz="1800" spc="80" dirty="0">
                <a:solidFill>
                  <a:schemeClr val="bg1"/>
                </a:solidFill>
                <a:latin typeface="Gill Sans MT"/>
                <a:cs typeface="Gill Sans MT"/>
              </a:rPr>
              <a:t>s</a:t>
            </a:r>
            <a:r>
              <a:rPr lang="en-US" sz="1800" spc="-247" dirty="0">
                <a:solidFill>
                  <a:schemeClr val="bg1"/>
                </a:solidFill>
                <a:latin typeface="Gill Sans MT"/>
                <a:cs typeface="Gill Sans MT"/>
              </a:rPr>
              <a:t>t</a:t>
            </a:r>
            <a:r>
              <a:rPr lang="en-US" sz="1800" spc="213" dirty="0">
                <a:solidFill>
                  <a:schemeClr val="bg1"/>
                </a:solidFill>
                <a:latin typeface="Gill Sans MT"/>
                <a:cs typeface="Gill Sans MT"/>
              </a:rPr>
              <a:t>a</a:t>
            </a:r>
            <a:r>
              <a:rPr lang="en-US" sz="1800" spc="-80" dirty="0">
                <a:solidFill>
                  <a:schemeClr val="bg1"/>
                </a:solidFill>
                <a:latin typeface="Gill Sans MT"/>
                <a:cs typeface="Gill Sans MT"/>
              </a:rPr>
              <a:t>ll  </a:t>
            </a:r>
            <a:r>
              <a:rPr lang="en-US" sz="1800" spc="7" dirty="0">
                <a:solidFill>
                  <a:schemeClr val="bg1"/>
                </a:solidFill>
                <a:latin typeface="Gill Sans MT"/>
                <a:cs typeface="Gill Sans MT"/>
              </a:rPr>
              <a:t>un</a:t>
            </a:r>
            <a:r>
              <a:rPr lang="en-US" sz="1800" spc="53" dirty="0">
                <a:solidFill>
                  <a:schemeClr val="bg1"/>
                </a:solidFill>
                <a:latin typeface="Gill Sans MT"/>
                <a:cs typeface="Gill Sans MT"/>
              </a:rPr>
              <a:t>a</a:t>
            </a:r>
            <a:r>
              <a:rPr lang="en-US" sz="1800" spc="47" dirty="0">
                <a:solidFill>
                  <a:schemeClr val="bg1"/>
                </a:solidFill>
                <a:latin typeface="Gill Sans MT"/>
                <a:cs typeface="Gill Sans MT"/>
              </a:rPr>
              <a:t>v</a:t>
            </a:r>
            <a:r>
              <a:rPr lang="en-US" sz="1800" spc="-120" dirty="0">
                <a:solidFill>
                  <a:schemeClr val="bg1"/>
                </a:solidFill>
                <a:latin typeface="Gill Sans MT"/>
                <a:cs typeface="Gill Sans MT"/>
              </a:rPr>
              <a:t>o</a:t>
            </a:r>
            <a:r>
              <a:rPr lang="en-US" sz="1800" spc="-73" dirty="0">
                <a:solidFill>
                  <a:schemeClr val="bg1"/>
                </a:solidFill>
                <a:latin typeface="Gill Sans MT"/>
                <a:cs typeface="Gill Sans MT"/>
              </a:rPr>
              <a:t>i</a:t>
            </a:r>
            <a:r>
              <a:rPr lang="en-US" sz="1800" spc="60" dirty="0">
                <a:solidFill>
                  <a:schemeClr val="bg1"/>
                </a:solidFill>
                <a:latin typeface="Gill Sans MT"/>
                <a:cs typeface="Gill Sans MT"/>
              </a:rPr>
              <a:t>dab</a:t>
            </a:r>
            <a:r>
              <a:rPr lang="en-US" sz="1800" spc="27" dirty="0">
                <a:solidFill>
                  <a:schemeClr val="bg1"/>
                </a:solidFill>
                <a:latin typeface="Gill Sans MT"/>
                <a:cs typeface="Gill Sans MT"/>
              </a:rPr>
              <a:t>l</a:t>
            </a:r>
            <a:r>
              <a:rPr lang="en-US" sz="1800" spc="-40" dirty="0">
                <a:solidFill>
                  <a:schemeClr val="bg1"/>
                </a:solidFill>
                <a:latin typeface="Gill Sans MT"/>
                <a:cs typeface="Gill Sans MT"/>
              </a:rPr>
              <a:t>e</a:t>
            </a:r>
            <a:r>
              <a:rPr lang="en-US" sz="1800" spc="13" dirty="0">
                <a:solidFill>
                  <a:schemeClr val="bg1"/>
                </a:solidFill>
                <a:latin typeface="Gill Sans MT"/>
                <a:cs typeface="Gill Sans MT"/>
              </a:rPr>
              <a:t>!</a:t>
            </a:r>
            <a:endParaRPr lang="en-US" sz="1800" dirty="0">
              <a:solidFill>
                <a:schemeClr val="bg1"/>
              </a:solidFill>
              <a:latin typeface="Gill Sans MT"/>
              <a:cs typeface="Gill Sans MT"/>
            </a:endParaRPr>
          </a:p>
          <a:p>
            <a:pPr marL="2831183">
              <a:spcBef>
                <a:spcPts val="247"/>
              </a:spcBef>
            </a:pPr>
            <a:r>
              <a:rPr lang="en-US" sz="1800" spc="-100" dirty="0">
                <a:solidFill>
                  <a:schemeClr val="bg1"/>
                </a:solidFill>
                <a:latin typeface="Gill Sans MT"/>
                <a:cs typeface="Gill Sans MT"/>
              </a:rPr>
              <a:t>Forward</a:t>
            </a:r>
            <a:endParaRPr lang="en-US" sz="18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-229775"/>
            <a:ext cx="2863427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Stall Pipeline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98888" y="1317312"/>
            <a:ext cx="152400" cy="3964940"/>
            <a:chOff x="2735585" y="1564392"/>
            <a:chExt cx="114300" cy="2973705"/>
          </a:xfrm>
        </p:grpSpPr>
        <p:sp>
          <p:nvSpPr>
            <p:cNvPr id="4" name="object 4"/>
            <p:cNvSpPr/>
            <p:nvPr/>
          </p:nvSpPr>
          <p:spPr>
            <a:xfrm>
              <a:off x="2792730" y="1564392"/>
              <a:ext cx="0" cy="2878455"/>
            </a:xfrm>
            <a:custGeom>
              <a:avLst/>
              <a:gdLst/>
              <a:ahLst/>
              <a:cxnLst/>
              <a:rect l="l" t="t" r="r" b="b"/>
              <a:pathLst>
                <a:path h="2878454">
                  <a:moveTo>
                    <a:pt x="0" y="287785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735585" y="44231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1929" y="1828490"/>
            <a:ext cx="359073" cy="28244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"/>
                <a:cs typeface="Arial"/>
              </a:rPr>
              <a:t>instruction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3661" y="1513627"/>
            <a:ext cx="5492021" cy="353114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object 8"/>
          <p:cNvSpPr txBox="1"/>
          <p:nvPr/>
        </p:nvSpPr>
        <p:spPr>
          <a:xfrm>
            <a:off x="1722310" y="1637446"/>
            <a:ext cx="198543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lw</a:t>
            </a:r>
            <a:r>
              <a:rPr sz="2133" b="1" spc="-7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s2,20(s1)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7984" y="4594988"/>
            <a:ext cx="6639560" cy="859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333"/>
              </a:lnSpc>
            </a:pPr>
            <a:r>
              <a:rPr sz="2133" b="1" spc="-7" dirty="0">
                <a:latin typeface="Courier New"/>
                <a:cs typeface="Courier New"/>
              </a:rPr>
              <a:t>slt</a:t>
            </a:r>
            <a:r>
              <a:rPr sz="2133" b="1" spc="-4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s1,s6,s7</a:t>
            </a:r>
            <a:endParaRPr sz="2133">
              <a:latin typeface="Courier New"/>
              <a:cs typeface="Courier New"/>
            </a:endParaRPr>
          </a:p>
          <a:p>
            <a:pPr marL="1549361">
              <a:spcBef>
                <a:spcPts val="1233"/>
              </a:spcBef>
            </a:pPr>
            <a:r>
              <a:rPr sz="2667" spc="-7" dirty="0">
                <a:latin typeface="Calibri"/>
                <a:cs typeface="Calibri"/>
              </a:rPr>
              <a:t>Load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requires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one-cycle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pipeline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stall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22498" y="6594174"/>
            <a:ext cx="103801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latin typeface="Trebuchet MS"/>
                <a:cs typeface="Trebuchet MS"/>
              </a:rPr>
              <a:t>RISC-V</a:t>
            </a:r>
            <a:r>
              <a:rPr sz="1467" b="1" spc="-47" dirty="0">
                <a:latin typeface="Trebuchet MS"/>
                <a:cs typeface="Trebuchet MS"/>
              </a:rPr>
              <a:t> </a:t>
            </a:r>
            <a:r>
              <a:rPr sz="1467" b="1" spc="-53" dirty="0">
                <a:latin typeface="Trebuchet MS"/>
                <a:cs typeface="Trebuchet MS"/>
              </a:rPr>
              <a:t>(61)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22310" y="3219132"/>
            <a:ext cx="1987127" cy="103440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6725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or</a:t>
            </a:r>
            <a:r>
              <a:rPr sz="2133" b="1" spc="-5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s8,s2,s6</a:t>
            </a:r>
            <a:endParaRPr sz="2133" dirty="0">
              <a:latin typeface="Courier New"/>
              <a:cs typeface="Courier New"/>
            </a:endParaRPr>
          </a:p>
          <a:p>
            <a:pPr>
              <a:spcBef>
                <a:spcPts val="73"/>
              </a:spcBef>
            </a:pPr>
            <a:endParaRPr sz="2267" dirty="0">
              <a:latin typeface="Courier New"/>
              <a:cs typeface="Courier New"/>
            </a:endParaRPr>
          </a:p>
          <a:p>
            <a:pPr marL="16933"/>
            <a:r>
              <a:rPr sz="2133" b="1" spc="-7" dirty="0">
                <a:latin typeface="Courier New"/>
                <a:cs typeface="Courier New"/>
              </a:rPr>
              <a:t>add</a:t>
            </a:r>
            <a:r>
              <a:rPr sz="2133" b="1" spc="-6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s9,s4,s2</a:t>
            </a:r>
            <a:endParaRPr sz="2133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6999" y="1817991"/>
            <a:ext cx="5147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solidFill>
                  <a:schemeClr val="bg1"/>
                </a:solidFill>
                <a:latin typeface="Gill Sans MT"/>
                <a:cs typeface="Gill Sans MT"/>
              </a:rPr>
              <a:t>St</a:t>
            </a:r>
            <a:r>
              <a:rPr sz="2400" spc="-13" dirty="0">
                <a:solidFill>
                  <a:schemeClr val="bg1"/>
                </a:solidFill>
                <a:latin typeface="Gill Sans MT"/>
                <a:cs typeface="Gill Sans MT"/>
              </a:rPr>
              <a:t>a</a:t>
            </a:r>
            <a:r>
              <a:rPr sz="2400" spc="-73" dirty="0">
                <a:solidFill>
                  <a:schemeClr val="bg1"/>
                </a:solidFill>
                <a:latin typeface="Gill Sans MT"/>
                <a:cs typeface="Gill Sans MT"/>
              </a:rPr>
              <a:t>ll</a:t>
            </a:r>
            <a:endParaRPr sz="24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5303" y="1797570"/>
            <a:ext cx="1123525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40" dirty="0">
                <a:solidFill>
                  <a:schemeClr val="bg1"/>
                </a:solidFill>
                <a:latin typeface="Gill Sans MT"/>
                <a:cs typeface="Gill Sans MT"/>
              </a:rPr>
              <a:t>Repeat </a:t>
            </a:r>
            <a:r>
              <a:rPr sz="2400" spc="-33" dirty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sz="2400" b="1" spc="-7" dirty="0">
                <a:solidFill>
                  <a:schemeClr val="bg1"/>
                </a:solidFill>
                <a:latin typeface="Courier New"/>
                <a:cs typeface="Courier New"/>
              </a:rPr>
              <a:t>an</a:t>
            </a:r>
            <a:r>
              <a:rPr sz="2400" b="1" dirty="0">
                <a:solidFill>
                  <a:schemeClr val="bg1"/>
                </a:solidFill>
                <a:latin typeface="Courier New"/>
                <a:cs typeface="Courier New"/>
              </a:rPr>
              <a:t>d</a:t>
            </a:r>
            <a:r>
              <a:rPr sz="2400" b="1" spc="-9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2400" spc="100" dirty="0">
                <a:solidFill>
                  <a:schemeClr val="bg1"/>
                </a:solidFill>
                <a:latin typeface="Gill Sans MT"/>
                <a:cs typeface="Gill Sans MT"/>
              </a:rPr>
              <a:t>a</a:t>
            </a:r>
            <a:r>
              <a:rPr sz="2400" spc="127" dirty="0">
                <a:solidFill>
                  <a:schemeClr val="bg1"/>
                </a:solidFill>
                <a:latin typeface="Gill Sans MT"/>
                <a:cs typeface="Gill Sans MT"/>
              </a:rPr>
              <a:t>n</a:t>
            </a:r>
            <a:r>
              <a:rPr sz="2400" spc="13" dirty="0">
                <a:solidFill>
                  <a:schemeClr val="bg1"/>
                </a:solidFill>
                <a:latin typeface="Gill Sans MT"/>
                <a:cs typeface="Gill Sans MT"/>
              </a:rPr>
              <a:t>d  </a:t>
            </a:r>
            <a:r>
              <a:rPr sz="2400" spc="-73" dirty="0">
                <a:solidFill>
                  <a:schemeClr val="bg1"/>
                </a:solidFill>
                <a:latin typeface="Gill Sans MT"/>
                <a:cs typeface="Gill Sans MT"/>
              </a:rPr>
              <a:t>forward</a:t>
            </a:r>
            <a:endParaRPr sz="24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22310" y="2379607"/>
            <a:ext cx="1986280" cy="68565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3200" b="1" spc="-9" baseline="1736" dirty="0">
                <a:latin typeface="Courier New"/>
                <a:cs typeface="Courier New"/>
              </a:rPr>
              <a:t>and</a:t>
            </a:r>
            <a:r>
              <a:rPr sz="3200" b="1" spc="-69" baseline="1736" dirty="0">
                <a:latin typeface="Courier New"/>
                <a:cs typeface="Courier New"/>
              </a:rPr>
              <a:t> </a:t>
            </a:r>
            <a:r>
              <a:rPr sz="3200" b="1" spc="-649" baseline="1736" dirty="0">
                <a:latin typeface="Courier New"/>
                <a:cs typeface="Courier New"/>
              </a:rPr>
              <a:t>s4</a:t>
            </a:r>
            <a:r>
              <a:rPr lang="en-US" sz="3200" b="1" spc="-649" baseline="1736" dirty="0">
                <a:latin typeface="Courier New"/>
                <a:cs typeface="Courier New"/>
              </a:rPr>
              <a:t>, s2, s</a:t>
            </a:r>
            <a:r>
              <a:rPr sz="3200" b="1" spc="-649" baseline="1736" dirty="0">
                <a:latin typeface="Courier New"/>
                <a:cs typeface="Courier New"/>
              </a:rPr>
              <a:t>5</a:t>
            </a:r>
            <a:endParaRPr lang="en-US" sz="3200" b="1" spc="-649" baseline="1736" dirty="0">
              <a:latin typeface="Courier New"/>
              <a:cs typeface="Courier New"/>
            </a:endParaRPr>
          </a:p>
          <a:p>
            <a:pPr marL="16933">
              <a:spcBef>
                <a:spcPts val="127"/>
              </a:spcBef>
            </a:pPr>
            <a:r>
              <a:rPr lang="en-US" sz="3200" b="1" spc="-649" baseline="1736" dirty="0" err="1">
                <a:latin typeface="Courier New"/>
                <a:cs typeface="Courier New"/>
              </a:rPr>
              <a:t>nop</a:t>
            </a:r>
            <a:endParaRPr sz="3200" baseline="1736" dirty="0">
              <a:latin typeface="Courier New"/>
              <a:cs typeface="Courier New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5FCFA1-86F2-4ECF-9EE7-2BFDC540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>
                <a:solidFill>
                  <a:schemeClr val="tx1"/>
                </a:solidFill>
              </a:rPr>
              <a:t>68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84" y="1427383"/>
            <a:ext cx="10642664" cy="4618807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425016" indent="-408930">
              <a:spcBef>
                <a:spcPts val="9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Slot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after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load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called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load</a:t>
            </a:r>
            <a:r>
              <a:rPr sz="3200" i="1" spc="-13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delay</a:t>
            </a:r>
            <a:r>
              <a:rPr sz="3200" i="1" spc="-7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slot</a:t>
            </a:r>
            <a:endParaRPr sz="3200" dirty="0">
              <a:latin typeface="Calibri"/>
              <a:cs typeface="Calibri"/>
            </a:endParaRPr>
          </a:p>
          <a:p>
            <a:pPr marL="815320" marR="6773" lvl="1" indent="-339505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" dirty="0">
                <a:latin typeface="Calibri"/>
                <a:cs typeface="Calibri"/>
              </a:rPr>
              <a:t>If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that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uses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 </a:t>
            </a:r>
            <a:r>
              <a:rPr sz="2667" spc="-13" dirty="0">
                <a:latin typeface="Calibri"/>
                <a:cs typeface="Calibri"/>
              </a:rPr>
              <a:t>result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load, </a:t>
            </a:r>
            <a:r>
              <a:rPr sz="2667" dirty="0">
                <a:latin typeface="Calibri"/>
                <a:cs typeface="Calibri"/>
              </a:rPr>
              <a:t>then </a:t>
            </a:r>
            <a:r>
              <a:rPr sz="2667" spc="-579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hardware </a:t>
            </a:r>
            <a:r>
              <a:rPr sz="2667" spc="-7" dirty="0">
                <a:latin typeface="Calibri"/>
                <a:cs typeface="Calibri"/>
              </a:rPr>
              <a:t>will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stall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for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one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cycle</a:t>
            </a:r>
            <a:endParaRPr sz="2667" dirty="0">
              <a:latin typeface="Calibri"/>
              <a:cs typeface="Calibri"/>
            </a:endParaRPr>
          </a:p>
          <a:p>
            <a:pPr marL="815320" lvl="1" indent="-340351">
              <a:spcBef>
                <a:spcPts val="527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13" dirty="0">
                <a:latin typeface="Calibri"/>
                <a:cs typeface="Calibri"/>
              </a:rPr>
              <a:t>Equivalent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7" dirty="0">
                <a:latin typeface="Calibri"/>
                <a:cs typeface="Calibri"/>
              </a:rPr>
              <a:t> inserting</a:t>
            </a:r>
            <a:r>
              <a:rPr sz="2667" spc="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 </a:t>
            </a:r>
            <a:r>
              <a:rPr sz="2667" spc="-13" dirty="0">
                <a:latin typeface="Calibri"/>
                <a:cs typeface="Calibri"/>
              </a:rPr>
              <a:t>explicit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nop</a:t>
            </a:r>
            <a:r>
              <a:rPr sz="2667" b="1" spc="-993" dirty="0">
                <a:latin typeface="Courier New"/>
                <a:cs typeface="Courier New"/>
              </a:rPr>
              <a:t> </a:t>
            </a:r>
            <a:r>
              <a:rPr sz="2667" spc="-7" dirty="0">
                <a:latin typeface="Calibri"/>
                <a:cs typeface="Calibri"/>
              </a:rPr>
              <a:t>in </a:t>
            </a:r>
            <a:r>
              <a:rPr sz="2667" dirty="0">
                <a:latin typeface="Calibri"/>
                <a:cs typeface="Calibri"/>
              </a:rPr>
              <a:t>the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slot</a:t>
            </a:r>
            <a:endParaRPr sz="2667" dirty="0">
              <a:latin typeface="Calibri"/>
              <a:cs typeface="Calibri"/>
            </a:endParaRPr>
          </a:p>
          <a:p>
            <a:pPr marL="1120112" lvl="2" indent="-273465">
              <a:spcBef>
                <a:spcPts val="753"/>
              </a:spcBef>
              <a:buFont typeface="Wingdings 2"/>
              <a:buChar char=""/>
              <a:tabLst>
                <a:tab pos="1120959" algn="l"/>
              </a:tabLst>
            </a:pPr>
            <a:r>
              <a:rPr sz="2667" spc="-27" dirty="0">
                <a:latin typeface="Calibri"/>
                <a:cs typeface="Calibri"/>
              </a:rPr>
              <a:t>except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latter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uses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more</a:t>
            </a:r>
            <a:r>
              <a:rPr sz="2667" spc="-7" dirty="0">
                <a:latin typeface="Calibri"/>
                <a:cs typeface="Calibri"/>
              </a:rPr>
              <a:t> code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space</a:t>
            </a:r>
          </a:p>
          <a:p>
            <a:pPr marL="815320" lvl="1" indent="-340351">
              <a:spcBef>
                <a:spcPts val="6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13" dirty="0">
                <a:latin typeface="Calibri"/>
                <a:cs typeface="Calibri"/>
              </a:rPr>
              <a:t>Performance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loss</a:t>
            </a:r>
            <a:endParaRPr sz="2667" dirty="0">
              <a:latin typeface="Calibri"/>
              <a:cs typeface="Calibri"/>
            </a:endParaRPr>
          </a:p>
          <a:p>
            <a:pPr marL="425016" indent="-408930">
              <a:spcBef>
                <a:spcPts val="76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dirty="0">
                <a:latin typeface="Calibri"/>
                <a:cs typeface="Calibri"/>
              </a:rPr>
              <a:t>Idea</a:t>
            </a:r>
            <a:r>
              <a:rPr sz="3200" b="1" dirty="0"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8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dirty="0">
                <a:latin typeface="Calibri"/>
                <a:cs typeface="Calibri"/>
              </a:rPr>
              <a:t>Put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unrelated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into</a:t>
            </a:r>
            <a:r>
              <a:rPr sz="2667" spc="-7" dirty="0">
                <a:latin typeface="Calibri"/>
                <a:cs typeface="Calibri"/>
              </a:rPr>
              <a:t> load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delay</a:t>
            </a:r>
            <a:r>
              <a:rPr sz="2667" spc="-7" dirty="0">
                <a:latin typeface="Calibri"/>
                <a:cs typeface="Calibri"/>
              </a:rPr>
              <a:t> slot</a:t>
            </a:r>
            <a:endParaRPr sz="2667" dirty="0">
              <a:latin typeface="Calibri"/>
              <a:cs typeface="Calibri"/>
            </a:endParaRPr>
          </a:p>
          <a:p>
            <a:pPr marL="815320" lvl="1" indent="-340351">
              <a:spcBef>
                <a:spcPts val="80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dirty="0">
                <a:latin typeface="Calibri"/>
                <a:cs typeface="Calibri"/>
              </a:rPr>
              <a:t>No</a:t>
            </a:r>
            <a:r>
              <a:rPr sz="2667" spc="-6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performance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loss!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84" y="376258"/>
            <a:ext cx="3257127" cy="613053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3867" b="1" spc="-120" dirty="0">
                <a:latin typeface="Courier New"/>
                <a:cs typeface="Courier New"/>
              </a:rPr>
              <a:t>l</a:t>
            </a:r>
            <a:r>
              <a:rPr sz="3867" b="1" dirty="0">
                <a:latin typeface="Courier New"/>
                <a:cs typeface="Courier New"/>
              </a:rPr>
              <a:t>w</a:t>
            </a:r>
            <a:r>
              <a:rPr sz="3867" b="1" spc="-1607" dirty="0">
                <a:latin typeface="Courier New"/>
                <a:cs typeface="Courier New"/>
              </a:rPr>
              <a:t> </a:t>
            </a:r>
            <a:r>
              <a:rPr sz="3867" spc="-540" dirty="0"/>
              <a:t>D</a:t>
            </a:r>
            <a:r>
              <a:rPr sz="3867" spc="387" dirty="0"/>
              <a:t>a</a:t>
            </a:r>
            <a:r>
              <a:rPr sz="3867" spc="-93" dirty="0"/>
              <a:t>t</a:t>
            </a:r>
            <a:r>
              <a:rPr sz="3867" spc="513" dirty="0"/>
              <a:t>a</a:t>
            </a:r>
            <a:r>
              <a:rPr sz="3867" spc="-380" dirty="0"/>
              <a:t> </a:t>
            </a:r>
            <a:r>
              <a:rPr sz="3867" spc="-300" dirty="0"/>
              <a:t>H</a:t>
            </a:r>
            <a:r>
              <a:rPr sz="3867" spc="213" dirty="0"/>
              <a:t>a</a:t>
            </a:r>
            <a:r>
              <a:rPr sz="3867" spc="187" dirty="0"/>
              <a:t>z</a:t>
            </a:r>
            <a:r>
              <a:rPr sz="3867" spc="100" dirty="0"/>
              <a:t>a</a:t>
            </a:r>
            <a:r>
              <a:rPr sz="3867" dirty="0"/>
              <a:t>r</a:t>
            </a:r>
            <a:r>
              <a:rPr sz="3867" spc="173" dirty="0"/>
              <a:t>d</a:t>
            </a:r>
            <a:endParaRPr sz="3867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6605" y="6594174"/>
            <a:ext cx="10320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solidFill>
                  <a:srgbClr val="FFFFFF"/>
                </a:solidFill>
                <a:latin typeface="Trebuchet MS"/>
                <a:cs typeface="Trebuchet MS"/>
              </a:rPr>
              <a:t>(62)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CFFBA-83B8-41FA-9C28-0C65B194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88130"/>
              </p:ext>
            </p:extLst>
          </p:nvPr>
        </p:nvGraphicFramePr>
        <p:xfrm>
          <a:off x="1409700" y="1926585"/>
          <a:ext cx="8572500" cy="17614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6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1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9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</a:rPr>
                        <a:t>Sports</a:t>
                      </a:r>
                      <a:r>
                        <a:rPr sz="2100" b="1" spc="-6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100" b="1" spc="-10" dirty="0">
                          <a:solidFill>
                            <a:schemeClr val="tx1"/>
                          </a:solidFill>
                        </a:rPr>
                        <a:t>Car</a:t>
                      </a:r>
                      <a:endParaRPr sz="2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878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100" b="1" spc="-5" dirty="0">
                          <a:solidFill>
                            <a:schemeClr val="tx1"/>
                          </a:solidFill>
                        </a:rPr>
                        <a:t>Bus</a:t>
                      </a:r>
                      <a:endParaRPr sz="2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8787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6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100" spc="-10" dirty="0">
                          <a:solidFill>
                            <a:schemeClr val="tx1"/>
                          </a:solidFill>
                        </a:rPr>
                        <a:t>Passenger</a:t>
                      </a:r>
                      <a:r>
                        <a:rPr sz="2100" spc="-2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100" spc="-5" dirty="0">
                          <a:solidFill>
                            <a:schemeClr val="tx1"/>
                          </a:solidFill>
                        </a:rPr>
                        <a:t>Capacity</a:t>
                      </a:r>
                      <a:endParaRPr sz="2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8787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2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878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100" spc="-1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sz="2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878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100" spc="-35" dirty="0">
                          <a:solidFill>
                            <a:schemeClr val="tx1"/>
                          </a:solidFill>
                        </a:rPr>
                        <a:t>Travel </a:t>
                      </a:r>
                      <a:r>
                        <a:rPr sz="2100" spc="-5" dirty="0">
                          <a:solidFill>
                            <a:schemeClr val="tx1"/>
                          </a:solidFill>
                        </a:rPr>
                        <a:t>Speed</a:t>
                      </a:r>
                      <a:endParaRPr sz="21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878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100" spc="-10" dirty="0">
                          <a:solidFill>
                            <a:schemeClr val="tx1"/>
                          </a:solidFill>
                        </a:rPr>
                        <a:t>200</a:t>
                      </a:r>
                      <a:r>
                        <a:rPr sz="2100" spc="-2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100" spc="-5" dirty="0">
                          <a:solidFill>
                            <a:schemeClr val="tx1"/>
                          </a:solidFill>
                        </a:rPr>
                        <a:t>mph</a:t>
                      </a:r>
                      <a:endParaRPr sz="2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878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100" spc="-5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sz="2100" spc="-2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100" spc="-5" dirty="0">
                          <a:solidFill>
                            <a:schemeClr val="tx1"/>
                          </a:solidFill>
                        </a:rPr>
                        <a:t>mph</a:t>
                      </a:r>
                      <a:endParaRPr sz="2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878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93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100" spc="-5" dirty="0">
                          <a:solidFill>
                            <a:schemeClr val="tx1"/>
                          </a:solidFill>
                        </a:rPr>
                        <a:t>Gas</a:t>
                      </a:r>
                      <a:r>
                        <a:rPr sz="2100" spc="-3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100" spc="-5" dirty="0">
                          <a:solidFill>
                            <a:schemeClr val="tx1"/>
                          </a:solidFill>
                        </a:rPr>
                        <a:t>Mileage</a:t>
                      </a:r>
                      <a:endParaRPr sz="2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878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100" spc="-5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sz="2100" spc="-3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100" spc="-5" dirty="0">
                          <a:solidFill>
                            <a:schemeClr val="tx1"/>
                          </a:solidFill>
                        </a:rPr>
                        <a:t>mpg</a:t>
                      </a:r>
                      <a:endParaRPr sz="21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878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100" spc="-5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sz="2100" spc="-3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100" spc="-5" dirty="0">
                          <a:solidFill>
                            <a:schemeClr val="tx1"/>
                          </a:solidFill>
                        </a:rPr>
                        <a:t>mpg</a:t>
                      </a:r>
                      <a:endParaRPr sz="21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8787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5201072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Transportation Analogy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57687"/>
              </p:ext>
            </p:extLst>
          </p:nvPr>
        </p:nvGraphicFramePr>
        <p:xfrm>
          <a:off x="1409700" y="4413738"/>
          <a:ext cx="8753686" cy="2031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9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8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Sports</a:t>
                      </a:r>
                      <a:r>
                        <a:rPr sz="1900" b="1" spc="-6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Car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b="1" dirty="0">
                          <a:solidFill>
                            <a:schemeClr val="tx1"/>
                          </a:solidFill>
                        </a:rPr>
                        <a:t>Bus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25" dirty="0">
                          <a:solidFill>
                            <a:schemeClr val="tx1"/>
                          </a:solidFill>
                        </a:rPr>
                        <a:t>Travel</a:t>
                      </a:r>
                      <a:r>
                        <a:rPr sz="1900" spc="-4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sz="1900" spc="-3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min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sz="1900" spc="-3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min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399">
                <a:tc>
                  <a:txBody>
                    <a:bodyPr/>
                    <a:lstStyle/>
                    <a:p>
                      <a:pPr marL="90805" marR="89852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Time</a:t>
                      </a:r>
                      <a:r>
                        <a:rPr sz="1900" spc="-4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sz="1900" spc="-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100 </a:t>
                      </a:r>
                      <a:r>
                        <a:rPr sz="1900" spc="-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</a:rPr>
                        <a:t>passengers</a:t>
                      </a:r>
                      <a:endParaRPr sz="19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750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min</a:t>
                      </a:r>
                      <a:r>
                        <a:rPr sz="1900" spc="-2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(50</a:t>
                      </a:r>
                      <a:r>
                        <a:rPr sz="1900" spc="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2-person</a:t>
                      </a:r>
                      <a:r>
                        <a:rPr sz="1900" spc="-2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trips)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120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min</a:t>
                      </a:r>
                      <a:r>
                        <a:rPr sz="1900" spc="-2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(two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50-person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trips)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Gallons</a:t>
                      </a:r>
                      <a:r>
                        <a:rPr sz="1900" spc="-2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per passenger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sz="1900" spc="-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gallons</a:t>
                      </a:r>
                      <a:endParaRPr sz="19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tc>
                  <a:txBody>
                    <a:bodyPr/>
                    <a:lstStyle/>
                    <a:p>
                      <a:pPr marL="83502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dirty="0">
                          <a:solidFill>
                            <a:schemeClr val="tx1"/>
                          </a:solidFill>
                        </a:rPr>
                        <a:t>0.5</a:t>
                      </a:r>
                      <a:r>
                        <a:rPr sz="1900" spc="-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900" spc="-5" dirty="0">
                          <a:solidFill>
                            <a:schemeClr val="tx1"/>
                          </a:solidFill>
                        </a:rPr>
                        <a:t>gallons</a:t>
                      </a:r>
                      <a:endParaRPr sz="19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633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105195" y="3866840"/>
            <a:ext cx="700193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dirty="0">
                <a:latin typeface="Calibri"/>
                <a:cs typeface="Calibri"/>
              </a:rPr>
              <a:t>50</a:t>
            </a:r>
            <a:r>
              <a:rPr sz="2667" b="1" spc="-20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alibri"/>
                <a:cs typeface="Calibri"/>
              </a:rPr>
              <a:t>Mile </a:t>
            </a:r>
            <a:r>
              <a:rPr sz="2667" b="1" dirty="0">
                <a:latin typeface="Calibri"/>
                <a:cs typeface="Calibri"/>
              </a:rPr>
              <a:t>trip</a:t>
            </a:r>
            <a:r>
              <a:rPr sz="2667" b="1" spc="7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alibri"/>
                <a:cs typeface="Calibri"/>
              </a:rPr>
              <a:t>(assume</a:t>
            </a:r>
            <a:r>
              <a:rPr sz="2667" b="1" spc="-27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alibri"/>
                <a:cs typeface="Calibri"/>
              </a:rPr>
              <a:t>they</a:t>
            </a:r>
            <a:r>
              <a:rPr sz="2667" b="1" spc="13" dirty="0">
                <a:latin typeface="Calibri"/>
                <a:cs typeface="Calibri"/>
              </a:rPr>
              <a:t> </a:t>
            </a:r>
            <a:r>
              <a:rPr sz="2667" b="1" spc="-13" dirty="0">
                <a:latin typeface="Calibri"/>
                <a:cs typeface="Calibri"/>
              </a:rPr>
              <a:t>return</a:t>
            </a:r>
            <a:r>
              <a:rPr sz="2667" b="1" dirty="0">
                <a:latin typeface="Calibri"/>
                <a:cs typeface="Calibri"/>
              </a:rPr>
              <a:t> </a:t>
            </a:r>
            <a:r>
              <a:rPr sz="2667" b="1" spc="-13" dirty="0">
                <a:latin typeface="Calibri"/>
                <a:cs typeface="Calibri"/>
              </a:rPr>
              <a:t>instantaneously)</a:t>
            </a:r>
            <a:endParaRPr sz="2667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14616" y="863867"/>
            <a:ext cx="5252221" cy="1062719"/>
            <a:chOff x="4288535" y="558171"/>
            <a:chExt cx="3939166" cy="79703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8535" y="697991"/>
              <a:ext cx="1891283" cy="5897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3610" y="558171"/>
              <a:ext cx="1594091" cy="797039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791EF9-3412-4507-8B91-13562206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1123" y="1009527"/>
            <a:ext cx="8805333" cy="1015791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425016" indent="-408930">
              <a:spcBef>
                <a:spcPts val="820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667" spc="-13" dirty="0">
                <a:latin typeface="Calibri"/>
                <a:cs typeface="Calibri"/>
              </a:rPr>
              <a:t>Reorder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code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avoid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use </a:t>
            </a:r>
            <a:r>
              <a:rPr sz="2667" spc="-7" dirty="0">
                <a:latin typeface="Calibri"/>
                <a:cs typeface="Calibri"/>
              </a:rPr>
              <a:t>of load </a:t>
            </a:r>
            <a:r>
              <a:rPr sz="2667" spc="-13" dirty="0">
                <a:latin typeface="Calibri"/>
                <a:cs typeface="Calibri"/>
              </a:rPr>
              <a:t>result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</a:t>
            </a:r>
            <a:r>
              <a:rPr sz="2667" spc="-13" dirty="0">
                <a:latin typeface="Calibri"/>
                <a:cs typeface="Calibri"/>
              </a:rPr>
              <a:t> next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instr!</a:t>
            </a:r>
            <a:endParaRPr sz="2667" dirty="0">
              <a:latin typeface="Calibri"/>
              <a:cs typeface="Calibri"/>
            </a:endParaRPr>
          </a:p>
          <a:p>
            <a:pPr marL="425016" indent="-408930">
              <a:spcBef>
                <a:spcPts val="687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667" spc="-7" dirty="0">
                <a:latin typeface="Calibri"/>
                <a:cs typeface="Calibri"/>
              </a:rPr>
              <a:t>RISC-V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code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for</a:t>
            </a:r>
            <a:r>
              <a:rPr sz="2667" spc="587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A[3]=A[0]+A[1];</a:t>
            </a:r>
            <a:r>
              <a:rPr sz="2667" b="1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A[4]=A[0]+A[2]</a:t>
            </a:r>
            <a:endParaRPr sz="2667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689271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Code Scheduling to Avoid Stalls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21129" y="2759146"/>
            <a:ext cx="27652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13" dirty="0">
                <a:latin typeface="Courier New"/>
                <a:cs typeface="Courier New"/>
              </a:rPr>
              <a:t>Original</a:t>
            </a:r>
            <a:r>
              <a:rPr sz="2400" b="1" spc="-10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Order: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1130" y="3124907"/>
            <a:ext cx="2695785" cy="3101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20000"/>
              </a:lnSpc>
              <a:spcBef>
                <a:spcPts val="133"/>
              </a:spcBef>
              <a:tabLst>
                <a:tab pos="855112" algn="l"/>
              </a:tabLst>
            </a:pPr>
            <a:r>
              <a:rPr sz="2400" spc="-7" dirty="0">
                <a:latin typeface="Courier New"/>
                <a:cs typeface="Courier New"/>
              </a:rPr>
              <a:t>lw	t1, </a:t>
            </a:r>
            <a:r>
              <a:rPr sz="2400" spc="-13" dirty="0">
                <a:latin typeface="Courier New"/>
                <a:cs typeface="Courier New"/>
              </a:rPr>
              <a:t>0(t0) </a:t>
            </a:r>
            <a:r>
              <a:rPr sz="2400" spc="-1427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lw	t2, </a:t>
            </a:r>
            <a:r>
              <a:rPr sz="2400" spc="-13" dirty="0">
                <a:latin typeface="Courier New"/>
                <a:cs typeface="Courier New"/>
              </a:rPr>
              <a:t>4(t0) </a:t>
            </a:r>
            <a:r>
              <a:rPr sz="2400" spc="-1427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add	t3,</a:t>
            </a:r>
            <a:r>
              <a:rPr sz="2400" spc="-80" dirty="0">
                <a:latin typeface="Courier New"/>
                <a:cs typeface="Courier New"/>
              </a:rPr>
              <a:t> </a:t>
            </a:r>
            <a:r>
              <a:rPr sz="2400" spc="-13" dirty="0">
                <a:latin typeface="Courier New"/>
                <a:cs typeface="Courier New"/>
              </a:rPr>
              <a:t>t1,</a:t>
            </a:r>
            <a:r>
              <a:rPr sz="2400" spc="-73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t2 </a:t>
            </a:r>
            <a:r>
              <a:rPr sz="2400" spc="-1420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sw	t3,</a:t>
            </a:r>
            <a:r>
              <a:rPr sz="2400" spc="-133" dirty="0">
                <a:latin typeface="Courier New"/>
                <a:cs typeface="Courier New"/>
              </a:rPr>
              <a:t> </a:t>
            </a:r>
            <a:r>
              <a:rPr sz="2400" spc="-13" dirty="0">
                <a:latin typeface="Courier New"/>
                <a:cs typeface="Courier New"/>
              </a:rPr>
              <a:t>12(t0) </a:t>
            </a:r>
            <a:r>
              <a:rPr sz="2400" spc="-1420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lw	t4, </a:t>
            </a:r>
            <a:r>
              <a:rPr sz="2400" spc="-13" dirty="0">
                <a:latin typeface="Courier New"/>
                <a:cs typeface="Courier New"/>
              </a:rPr>
              <a:t>8(t0) </a:t>
            </a:r>
            <a:r>
              <a:rPr sz="2400" spc="-1427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add	t5,</a:t>
            </a:r>
            <a:r>
              <a:rPr sz="2400" spc="-80" dirty="0">
                <a:latin typeface="Courier New"/>
                <a:cs typeface="Courier New"/>
              </a:rPr>
              <a:t> </a:t>
            </a:r>
            <a:r>
              <a:rPr sz="2400" spc="-13" dirty="0">
                <a:latin typeface="Courier New"/>
                <a:cs typeface="Courier New"/>
              </a:rPr>
              <a:t>t1,</a:t>
            </a:r>
            <a:r>
              <a:rPr sz="2400" spc="-73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t4 </a:t>
            </a:r>
            <a:r>
              <a:rPr sz="2400" spc="-1420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sw	t5,</a:t>
            </a:r>
            <a:r>
              <a:rPr sz="2400" spc="-133" dirty="0">
                <a:latin typeface="Courier New"/>
                <a:cs typeface="Courier New"/>
              </a:rPr>
              <a:t> </a:t>
            </a:r>
            <a:r>
              <a:rPr sz="2400" spc="-13" dirty="0">
                <a:latin typeface="Courier New"/>
                <a:cs typeface="Courier New"/>
              </a:rPr>
              <a:t>16(t0)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3011" y="2759146"/>
            <a:ext cx="22191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13" dirty="0">
                <a:latin typeface="Courier New"/>
                <a:cs typeface="Courier New"/>
              </a:rPr>
              <a:t>Alternative: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3011" y="3124907"/>
            <a:ext cx="2695785" cy="3101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20000"/>
              </a:lnSpc>
              <a:spcBef>
                <a:spcPts val="133"/>
              </a:spcBef>
              <a:tabLst>
                <a:tab pos="855112" algn="l"/>
              </a:tabLst>
            </a:pPr>
            <a:r>
              <a:rPr sz="2400" spc="-7" dirty="0">
                <a:latin typeface="Courier New"/>
                <a:cs typeface="Courier New"/>
              </a:rPr>
              <a:t>lw	t1, </a:t>
            </a:r>
            <a:r>
              <a:rPr sz="2400" spc="-13" dirty="0">
                <a:latin typeface="Courier New"/>
                <a:cs typeface="Courier New"/>
              </a:rPr>
              <a:t>0(t0) </a:t>
            </a:r>
            <a:r>
              <a:rPr sz="2400" spc="-1427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lw	t2, </a:t>
            </a:r>
            <a:r>
              <a:rPr sz="2400" spc="-13" dirty="0">
                <a:latin typeface="Courier New"/>
                <a:cs typeface="Courier New"/>
              </a:rPr>
              <a:t>4(t0) </a:t>
            </a:r>
            <a:r>
              <a:rPr sz="2400" spc="-1427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lw	t4, </a:t>
            </a:r>
            <a:r>
              <a:rPr sz="2400" spc="-13" dirty="0">
                <a:latin typeface="Courier New"/>
                <a:cs typeface="Courier New"/>
              </a:rPr>
              <a:t>8(t0) </a:t>
            </a:r>
            <a:r>
              <a:rPr sz="2400" spc="-1427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add	t3,</a:t>
            </a:r>
            <a:r>
              <a:rPr sz="2400" spc="-80" dirty="0">
                <a:latin typeface="Courier New"/>
                <a:cs typeface="Courier New"/>
              </a:rPr>
              <a:t> </a:t>
            </a:r>
            <a:r>
              <a:rPr sz="2400" spc="-13" dirty="0">
                <a:latin typeface="Courier New"/>
                <a:cs typeface="Courier New"/>
              </a:rPr>
              <a:t>t1,</a:t>
            </a:r>
            <a:r>
              <a:rPr sz="2400" spc="-73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t2 </a:t>
            </a:r>
            <a:r>
              <a:rPr sz="2400" spc="-1420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sw	t3,</a:t>
            </a:r>
            <a:r>
              <a:rPr sz="2400" spc="-133" dirty="0">
                <a:latin typeface="Courier New"/>
                <a:cs typeface="Courier New"/>
              </a:rPr>
              <a:t> </a:t>
            </a:r>
            <a:r>
              <a:rPr sz="2400" spc="-13" dirty="0">
                <a:latin typeface="Courier New"/>
                <a:cs typeface="Courier New"/>
              </a:rPr>
              <a:t>12(t0) </a:t>
            </a:r>
            <a:r>
              <a:rPr sz="2400" spc="-1420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add	t5,</a:t>
            </a:r>
            <a:r>
              <a:rPr sz="2400" spc="-80" dirty="0">
                <a:latin typeface="Courier New"/>
                <a:cs typeface="Courier New"/>
              </a:rPr>
              <a:t> </a:t>
            </a:r>
            <a:r>
              <a:rPr sz="2400" spc="-13" dirty="0">
                <a:latin typeface="Courier New"/>
                <a:cs typeface="Courier New"/>
              </a:rPr>
              <a:t>t1,</a:t>
            </a:r>
            <a:r>
              <a:rPr sz="2400" spc="-73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t4 </a:t>
            </a:r>
            <a:r>
              <a:rPr sz="2400" spc="-1420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ourier New"/>
                <a:cs typeface="Courier New"/>
              </a:rPr>
              <a:t>sw	t5,</a:t>
            </a:r>
            <a:r>
              <a:rPr sz="2400" spc="-133" dirty="0">
                <a:latin typeface="Courier New"/>
                <a:cs typeface="Courier New"/>
              </a:rPr>
              <a:t> </a:t>
            </a:r>
            <a:r>
              <a:rPr sz="2400" spc="-13" dirty="0">
                <a:latin typeface="Courier New"/>
                <a:cs typeface="Courier New"/>
              </a:rPr>
              <a:t>16(t0)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04050" y="3658149"/>
            <a:ext cx="6532033" cy="2397760"/>
            <a:chOff x="3854577" y="2638427"/>
            <a:chExt cx="4899025" cy="1798320"/>
          </a:xfrm>
        </p:grpSpPr>
        <p:sp>
          <p:nvSpPr>
            <p:cNvPr id="9" name="object 9"/>
            <p:cNvSpPr/>
            <p:nvPr/>
          </p:nvSpPr>
          <p:spPr>
            <a:xfrm>
              <a:off x="4978146" y="3175736"/>
              <a:ext cx="1965325" cy="630555"/>
            </a:xfrm>
            <a:custGeom>
              <a:avLst/>
              <a:gdLst/>
              <a:ahLst/>
              <a:cxnLst/>
              <a:rect l="l" t="t" r="r" b="b"/>
              <a:pathLst>
                <a:path w="1965325" h="630554">
                  <a:moveTo>
                    <a:pt x="0" y="630453"/>
                  </a:moveTo>
                  <a:lnTo>
                    <a:pt x="1964994" y="0"/>
                  </a:lnTo>
                </a:path>
              </a:pathLst>
            </a:custGeom>
            <a:ln w="28575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916445" y="3139300"/>
              <a:ext cx="95250" cy="81915"/>
            </a:xfrm>
            <a:custGeom>
              <a:avLst/>
              <a:gdLst/>
              <a:ahLst/>
              <a:cxnLst/>
              <a:rect l="l" t="t" r="r" b="b"/>
              <a:pathLst>
                <a:path w="95250" h="81914">
                  <a:moveTo>
                    <a:pt x="0" y="0"/>
                  </a:moveTo>
                  <a:lnTo>
                    <a:pt x="26187" y="81622"/>
                  </a:lnTo>
                  <a:lnTo>
                    <a:pt x="94716" y="14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07102" y="2989325"/>
              <a:ext cx="647700" cy="323215"/>
            </a:xfrm>
            <a:custGeom>
              <a:avLst/>
              <a:gdLst/>
              <a:ahLst/>
              <a:cxnLst/>
              <a:rect l="l" t="t" r="r" b="b"/>
              <a:pathLst>
                <a:path w="647700" h="323214">
                  <a:moveTo>
                    <a:pt x="0" y="161544"/>
                  </a:moveTo>
                  <a:lnTo>
                    <a:pt x="25450" y="98664"/>
                  </a:lnTo>
                  <a:lnTo>
                    <a:pt x="55309" y="71223"/>
                  </a:lnTo>
                  <a:lnTo>
                    <a:pt x="94854" y="47315"/>
                  </a:lnTo>
                  <a:lnTo>
                    <a:pt x="142783" y="27589"/>
                  </a:lnTo>
                  <a:lnTo>
                    <a:pt x="197794" y="12695"/>
                  </a:lnTo>
                  <a:lnTo>
                    <a:pt x="258583" y="3282"/>
                  </a:lnTo>
                  <a:lnTo>
                    <a:pt x="323850" y="0"/>
                  </a:lnTo>
                  <a:lnTo>
                    <a:pt x="389116" y="3282"/>
                  </a:lnTo>
                  <a:lnTo>
                    <a:pt x="449905" y="12695"/>
                  </a:lnTo>
                  <a:lnTo>
                    <a:pt x="504916" y="27589"/>
                  </a:lnTo>
                  <a:lnTo>
                    <a:pt x="552845" y="47315"/>
                  </a:lnTo>
                  <a:lnTo>
                    <a:pt x="592390" y="71223"/>
                  </a:lnTo>
                  <a:lnTo>
                    <a:pt x="622249" y="98664"/>
                  </a:lnTo>
                  <a:lnTo>
                    <a:pt x="647700" y="161544"/>
                  </a:lnTo>
                  <a:lnTo>
                    <a:pt x="641120" y="194100"/>
                  </a:lnTo>
                  <a:lnTo>
                    <a:pt x="592390" y="251864"/>
                  </a:lnTo>
                  <a:lnTo>
                    <a:pt x="552845" y="275772"/>
                  </a:lnTo>
                  <a:lnTo>
                    <a:pt x="504916" y="295498"/>
                  </a:lnTo>
                  <a:lnTo>
                    <a:pt x="449905" y="310392"/>
                  </a:lnTo>
                  <a:lnTo>
                    <a:pt x="389116" y="319805"/>
                  </a:lnTo>
                  <a:lnTo>
                    <a:pt x="323850" y="323088"/>
                  </a:lnTo>
                  <a:lnTo>
                    <a:pt x="258583" y="319805"/>
                  </a:lnTo>
                  <a:lnTo>
                    <a:pt x="197794" y="310392"/>
                  </a:lnTo>
                  <a:lnTo>
                    <a:pt x="142783" y="295498"/>
                  </a:lnTo>
                  <a:lnTo>
                    <a:pt x="94854" y="275772"/>
                  </a:lnTo>
                  <a:lnTo>
                    <a:pt x="55309" y="251864"/>
                  </a:lnTo>
                  <a:lnTo>
                    <a:pt x="25450" y="224423"/>
                  </a:lnTo>
                  <a:lnTo>
                    <a:pt x="0" y="161544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4102" y="2683001"/>
              <a:ext cx="647700" cy="325120"/>
            </a:xfrm>
            <a:custGeom>
              <a:avLst/>
              <a:gdLst/>
              <a:ahLst/>
              <a:cxnLst/>
              <a:rect l="l" t="t" r="r" b="b"/>
              <a:pathLst>
                <a:path w="647700" h="325119">
                  <a:moveTo>
                    <a:pt x="0" y="162306"/>
                  </a:moveTo>
                  <a:lnTo>
                    <a:pt x="25450" y="99130"/>
                  </a:lnTo>
                  <a:lnTo>
                    <a:pt x="55309" y="71560"/>
                  </a:lnTo>
                  <a:lnTo>
                    <a:pt x="94854" y="47539"/>
                  </a:lnTo>
                  <a:lnTo>
                    <a:pt x="142783" y="27719"/>
                  </a:lnTo>
                  <a:lnTo>
                    <a:pt x="197794" y="12755"/>
                  </a:lnTo>
                  <a:lnTo>
                    <a:pt x="258583" y="3297"/>
                  </a:lnTo>
                  <a:lnTo>
                    <a:pt x="323850" y="0"/>
                  </a:lnTo>
                  <a:lnTo>
                    <a:pt x="389116" y="3297"/>
                  </a:lnTo>
                  <a:lnTo>
                    <a:pt x="449905" y="12755"/>
                  </a:lnTo>
                  <a:lnTo>
                    <a:pt x="504916" y="27719"/>
                  </a:lnTo>
                  <a:lnTo>
                    <a:pt x="552845" y="47539"/>
                  </a:lnTo>
                  <a:lnTo>
                    <a:pt x="592390" y="71560"/>
                  </a:lnTo>
                  <a:lnTo>
                    <a:pt x="622249" y="99130"/>
                  </a:lnTo>
                  <a:lnTo>
                    <a:pt x="647700" y="162306"/>
                  </a:lnTo>
                  <a:lnTo>
                    <a:pt x="641120" y="195015"/>
                  </a:lnTo>
                  <a:lnTo>
                    <a:pt x="592390" y="253051"/>
                  </a:lnTo>
                  <a:lnTo>
                    <a:pt x="552845" y="277072"/>
                  </a:lnTo>
                  <a:lnTo>
                    <a:pt x="504916" y="296892"/>
                  </a:lnTo>
                  <a:lnTo>
                    <a:pt x="449905" y="311856"/>
                  </a:lnTo>
                  <a:lnTo>
                    <a:pt x="389116" y="321314"/>
                  </a:lnTo>
                  <a:lnTo>
                    <a:pt x="323850" y="324612"/>
                  </a:lnTo>
                  <a:lnTo>
                    <a:pt x="258583" y="321314"/>
                  </a:lnTo>
                  <a:lnTo>
                    <a:pt x="197794" y="311856"/>
                  </a:lnTo>
                  <a:lnTo>
                    <a:pt x="142783" y="296892"/>
                  </a:lnTo>
                  <a:lnTo>
                    <a:pt x="94854" y="277072"/>
                  </a:lnTo>
                  <a:lnTo>
                    <a:pt x="55309" y="253051"/>
                  </a:lnTo>
                  <a:lnTo>
                    <a:pt x="25450" y="225481"/>
                  </a:lnTo>
                  <a:lnTo>
                    <a:pt x="0" y="162306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2178" y="2899409"/>
              <a:ext cx="539750" cy="222885"/>
            </a:xfrm>
            <a:custGeom>
              <a:avLst/>
              <a:gdLst/>
              <a:ahLst/>
              <a:cxnLst/>
              <a:rect l="l" t="t" r="r" b="b"/>
              <a:pathLst>
                <a:path w="539750" h="222885">
                  <a:moveTo>
                    <a:pt x="0" y="0"/>
                  </a:moveTo>
                  <a:lnTo>
                    <a:pt x="539496" y="222504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876294" y="3623309"/>
              <a:ext cx="647700" cy="323215"/>
            </a:xfrm>
            <a:custGeom>
              <a:avLst/>
              <a:gdLst/>
              <a:ahLst/>
              <a:cxnLst/>
              <a:rect l="l" t="t" r="r" b="b"/>
              <a:pathLst>
                <a:path w="647700" h="323214">
                  <a:moveTo>
                    <a:pt x="0" y="161543"/>
                  </a:moveTo>
                  <a:lnTo>
                    <a:pt x="25450" y="98664"/>
                  </a:lnTo>
                  <a:lnTo>
                    <a:pt x="55309" y="71223"/>
                  </a:lnTo>
                  <a:lnTo>
                    <a:pt x="94854" y="47315"/>
                  </a:lnTo>
                  <a:lnTo>
                    <a:pt x="142783" y="27589"/>
                  </a:lnTo>
                  <a:lnTo>
                    <a:pt x="197794" y="12695"/>
                  </a:lnTo>
                  <a:lnTo>
                    <a:pt x="258583" y="3282"/>
                  </a:lnTo>
                  <a:lnTo>
                    <a:pt x="323850" y="0"/>
                  </a:lnTo>
                  <a:lnTo>
                    <a:pt x="389116" y="3282"/>
                  </a:lnTo>
                  <a:lnTo>
                    <a:pt x="449905" y="12695"/>
                  </a:lnTo>
                  <a:lnTo>
                    <a:pt x="504916" y="27589"/>
                  </a:lnTo>
                  <a:lnTo>
                    <a:pt x="552845" y="47315"/>
                  </a:lnTo>
                  <a:lnTo>
                    <a:pt x="592390" y="71223"/>
                  </a:lnTo>
                  <a:lnTo>
                    <a:pt x="622249" y="98664"/>
                  </a:lnTo>
                  <a:lnTo>
                    <a:pt x="647700" y="161543"/>
                  </a:lnTo>
                  <a:lnTo>
                    <a:pt x="641120" y="194100"/>
                  </a:lnTo>
                  <a:lnTo>
                    <a:pt x="592390" y="251864"/>
                  </a:lnTo>
                  <a:lnTo>
                    <a:pt x="552845" y="275772"/>
                  </a:lnTo>
                  <a:lnTo>
                    <a:pt x="504916" y="295498"/>
                  </a:lnTo>
                  <a:lnTo>
                    <a:pt x="449905" y="310392"/>
                  </a:lnTo>
                  <a:lnTo>
                    <a:pt x="389116" y="319805"/>
                  </a:lnTo>
                  <a:lnTo>
                    <a:pt x="323850" y="323087"/>
                  </a:lnTo>
                  <a:lnTo>
                    <a:pt x="258583" y="319805"/>
                  </a:lnTo>
                  <a:lnTo>
                    <a:pt x="197794" y="310392"/>
                  </a:lnTo>
                  <a:lnTo>
                    <a:pt x="142783" y="295498"/>
                  </a:lnTo>
                  <a:lnTo>
                    <a:pt x="94854" y="275772"/>
                  </a:lnTo>
                  <a:lnTo>
                    <a:pt x="55309" y="251864"/>
                  </a:lnTo>
                  <a:lnTo>
                    <a:pt x="25450" y="224423"/>
                  </a:lnTo>
                  <a:lnTo>
                    <a:pt x="0" y="161543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6434" y="3973830"/>
              <a:ext cx="647700" cy="325120"/>
            </a:xfrm>
            <a:custGeom>
              <a:avLst/>
              <a:gdLst/>
              <a:ahLst/>
              <a:cxnLst/>
              <a:rect l="l" t="t" r="r" b="b"/>
              <a:pathLst>
                <a:path w="647700" h="325120">
                  <a:moveTo>
                    <a:pt x="0" y="162306"/>
                  </a:moveTo>
                  <a:lnTo>
                    <a:pt x="25450" y="99130"/>
                  </a:lnTo>
                  <a:lnTo>
                    <a:pt x="55309" y="71560"/>
                  </a:lnTo>
                  <a:lnTo>
                    <a:pt x="94854" y="47539"/>
                  </a:lnTo>
                  <a:lnTo>
                    <a:pt x="142783" y="27719"/>
                  </a:lnTo>
                  <a:lnTo>
                    <a:pt x="197794" y="12755"/>
                  </a:lnTo>
                  <a:lnTo>
                    <a:pt x="258583" y="3297"/>
                  </a:lnTo>
                  <a:lnTo>
                    <a:pt x="323850" y="0"/>
                  </a:lnTo>
                  <a:lnTo>
                    <a:pt x="389116" y="3297"/>
                  </a:lnTo>
                  <a:lnTo>
                    <a:pt x="449905" y="12755"/>
                  </a:lnTo>
                  <a:lnTo>
                    <a:pt x="504916" y="27719"/>
                  </a:lnTo>
                  <a:lnTo>
                    <a:pt x="552845" y="47539"/>
                  </a:lnTo>
                  <a:lnTo>
                    <a:pt x="592390" y="71560"/>
                  </a:lnTo>
                  <a:lnTo>
                    <a:pt x="622249" y="99130"/>
                  </a:lnTo>
                  <a:lnTo>
                    <a:pt x="647700" y="162306"/>
                  </a:lnTo>
                  <a:lnTo>
                    <a:pt x="641120" y="195015"/>
                  </a:lnTo>
                  <a:lnTo>
                    <a:pt x="592390" y="253051"/>
                  </a:lnTo>
                  <a:lnTo>
                    <a:pt x="552845" y="277072"/>
                  </a:lnTo>
                  <a:lnTo>
                    <a:pt x="504916" y="296892"/>
                  </a:lnTo>
                  <a:lnTo>
                    <a:pt x="449905" y="311856"/>
                  </a:lnTo>
                  <a:lnTo>
                    <a:pt x="389116" y="321314"/>
                  </a:lnTo>
                  <a:lnTo>
                    <a:pt x="323850" y="324612"/>
                  </a:lnTo>
                  <a:lnTo>
                    <a:pt x="258583" y="321314"/>
                  </a:lnTo>
                  <a:lnTo>
                    <a:pt x="197794" y="311856"/>
                  </a:lnTo>
                  <a:lnTo>
                    <a:pt x="142783" y="296892"/>
                  </a:lnTo>
                  <a:lnTo>
                    <a:pt x="94854" y="277072"/>
                  </a:lnTo>
                  <a:lnTo>
                    <a:pt x="55309" y="253051"/>
                  </a:lnTo>
                  <a:lnTo>
                    <a:pt x="25450" y="225481"/>
                  </a:lnTo>
                  <a:lnTo>
                    <a:pt x="0" y="162306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504182" y="3821430"/>
              <a:ext cx="609600" cy="192405"/>
            </a:xfrm>
            <a:custGeom>
              <a:avLst/>
              <a:gdLst/>
              <a:ahLst/>
              <a:cxnLst/>
              <a:rect l="l" t="t" r="r" b="b"/>
              <a:pathLst>
                <a:path w="609600" h="192404">
                  <a:moveTo>
                    <a:pt x="0" y="0"/>
                  </a:moveTo>
                  <a:lnTo>
                    <a:pt x="609600" y="192024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983730" y="2650997"/>
              <a:ext cx="647700" cy="323215"/>
            </a:xfrm>
            <a:custGeom>
              <a:avLst/>
              <a:gdLst/>
              <a:ahLst/>
              <a:cxnLst/>
              <a:rect l="l" t="t" r="r" b="b"/>
              <a:pathLst>
                <a:path w="647700" h="323214">
                  <a:moveTo>
                    <a:pt x="0" y="161544"/>
                  </a:moveTo>
                  <a:lnTo>
                    <a:pt x="25450" y="98664"/>
                  </a:lnTo>
                  <a:lnTo>
                    <a:pt x="55309" y="71223"/>
                  </a:lnTo>
                  <a:lnTo>
                    <a:pt x="94854" y="47315"/>
                  </a:lnTo>
                  <a:lnTo>
                    <a:pt x="142783" y="27589"/>
                  </a:lnTo>
                  <a:lnTo>
                    <a:pt x="197794" y="12695"/>
                  </a:lnTo>
                  <a:lnTo>
                    <a:pt x="258583" y="3282"/>
                  </a:lnTo>
                  <a:lnTo>
                    <a:pt x="323850" y="0"/>
                  </a:lnTo>
                  <a:lnTo>
                    <a:pt x="389116" y="3282"/>
                  </a:lnTo>
                  <a:lnTo>
                    <a:pt x="449905" y="12695"/>
                  </a:lnTo>
                  <a:lnTo>
                    <a:pt x="504916" y="27589"/>
                  </a:lnTo>
                  <a:lnTo>
                    <a:pt x="552845" y="47315"/>
                  </a:lnTo>
                  <a:lnTo>
                    <a:pt x="592390" y="71223"/>
                  </a:lnTo>
                  <a:lnTo>
                    <a:pt x="622249" y="98664"/>
                  </a:lnTo>
                  <a:lnTo>
                    <a:pt x="647700" y="161544"/>
                  </a:lnTo>
                  <a:lnTo>
                    <a:pt x="641120" y="194100"/>
                  </a:lnTo>
                  <a:lnTo>
                    <a:pt x="592390" y="251864"/>
                  </a:lnTo>
                  <a:lnTo>
                    <a:pt x="552845" y="275772"/>
                  </a:lnTo>
                  <a:lnTo>
                    <a:pt x="504916" y="295498"/>
                  </a:lnTo>
                  <a:lnTo>
                    <a:pt x="449905" y="310392"/>
                  </a:lnTo>
                  <a:lnTo>
                    <a:pt x="389116" y="319805"/>
                  </a:lnTo>
                  <a:lnTo>
                    <a:pt x="323850" y="323088"/>
                  </a:lnTo>
                  <a:lnTo>
                    <a:pt x="258583" y="319805"/>
                  </a:lnTo>
                  <a:lnTo>
                    <a:pt x="197794" y="310392"/>
                  </a:lnTo>
                  <a:lnTo>
                    <a:pt x="142783" y="295498"/>
                  </a:lnTo>
                  <a:lnTo>
                    <a:pt x="94854" y="275772"/>
                  </a:lnTo>
                  <a:lnTo>
                    <a:pt x="55309" y="251864"/>
                  </a:lnTo>
                  <a:lnTo>
                    <a:pt x="25450" y="224423"/>
                  </a:lnTo>
                  <a:lnTo>
                    <a:pt x="0" y="161544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096250" y="3345941"/>
              <a:ext cx="647700" cy="323215"/>
            </a:xfrm>
            <a:custGeom>
              <a:avLst/>
              <a:gdLst/>
              <a:ahLst/>
              <a:cxnLst/>
              <a:rect l="l" t="t" r="r" b="b"/>
              <a:pathLst>
                <a:path w="647700" h="323214">
                  <a:moveTo>
                    <a:pt x="0" y="161543"/>
                  </a:moveTo>
                  <a:lnTo>
                    <a:pt x="25450" y="98664"/>
                  </a:lnTo>
                  <a:lnTo>
                    <a:pt x="55309" y="71223"/>
                  </a:lnTo>
                  <a:lnTo>
                    <a:pt x="94854" y="47315"/>
                  </a:lnTo>
                  <a:lnTo>
                    <a:pt x="142783" y="27589"/>
                  </a:lnTo>
                  <a:lnTo>
                    <a:pt x="197794" y="12695"/>
                  </a:lnTo>
                  <a:lnTo>
                    <a:pt x="258583" y="3282"/>
                  </a:lnTo>
                  <a:lnTo>
                    <a:pt x="323850" y="0"/>
                  </a:lnTo>
                  <a:lnTo>
                    <a:pt x="389116" y="3282"/>
                  </a:lnTo>
                  <a:lnTo>
                    <a:pt x="449905" y="12695"/>
                  </a:lnTo>
                  <a:lnTo>
                    <a:pt x="504916" y="27589"/>
                  </a:lnTo>
                  <a:lnTo>
                    <a:pt x="552845" y="47315"/>
                  </a:lnTo>
                  <a:lnTo>
                    <a:pt x="592390" y="71223"/>
                  </a:lnTo>
                  <a:lnTo>
                    <a:pt x="622249" y="98664"/>
                  </a:lnTo>
                  <a:lnTo>
                    <a:pt x="647700" y="161543"/>
                  </a:lnTo>
                  <a:lnTo>
                    <a:pt x="641120" y="194100"/>
                  </a:lnTo>
                  <a:lnTo>
                    <a:pt x="592390" y="251864"/>
                  </a:lnTo>
                  <a:lnTo>
                    <a:pt x="552845" y="275772"/>
                  </a:lnTo>
                  <a:lnTo>
                    <a:pt x="504916" y="295498"/>
                  </a:lnTo>
                  <a:lnTo>
                    <a:pt x="449905" y="310392"/>
                  </a:lnTo>
                  <a:lnTo>
                    <a:pt x="389116" y="319805"/>
                  </a:lnTo>
                  <a:lnTo>
                    <a:pt x="323850" y="323087"/>
                  </a:lnTo>
                  <a:lnTo>
                    <a:pt x="258583" y="319805"/>
                  </a:lnTo>
                  <a:lnTo>
                    <a:pt x="197794" y="310392"/>
                  </a:lnTo>
                  <a:lnTo>
                    <a:pt x="142783" y="295498"/>
                  </a:lnTo>
                  <a:lnTo>
                    <a:pt x="94854" y="275772"/>
                  </a:lnTo>
                  <a:lnTo>
                    <a:pt x="55309" y="251864"/>
                  </a:lnTo>
                  <a:lnTo>
                    <a:pt x="25450" y="224423"/>
                  </a:lnTo>
                  <a:lnTo>
                    <a:pt x="0" y="161543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23810" y="2843021"/>
              <a:ext cx="741045" cy="512445"/>
            </a:xfrm>
            <a:custGeom>
              <a:avLst/>
              <a:gdLst/>
              <a:ahLst/>
              <a:cxnLst/>
              <a:rect l="l" t="t" r="r" b="b"/>
              <a:pathLst>
                <a:path w="741045" h="512445">
                  <a:moveTo>
                    <a:pt x="0" y="0"/>
                  </a:moveTo>
                  <a:lnTo>
                    <a:pt x="740664" y="512064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015478" y="4005833"/>
              <a:ext cx="647700" cy="325120"/>
            </a:xfrm>
            <a:custGeom>
              <a:avLst/>
              <a:gdLst/>
              <a:ahLst/>
              <a:cxnLst/>
              <a:rect l="l" t="t" r="r" b="b"/>
              <a:pathLst>
                <a:path w="647700" h="325120">
                  <a:moveTo>
                    <a:pt x="0" y="162305"/>
                  </a:moveTo>
                  <a:lnTo>
                    <a:pt x="25450" y="99130"/>
                  </a:lnTo>
                  <a:lnTo>
                    <a:pt x="55309" y="71560"/>
                  </a:lnTo>
                  <a:lnTo>
                    <a:pt x="94854" y="47539"/>
                  </a:lnTo>
                  <a:lnTo>
                    <a:pt x="142783" y="27719"/>
                  </a:lnTo>
                  <a:lnTo>
                    <a:pt x="197794" y="12755"/>
                  </a:lnTo>
                  <a:lnTo>
                    <a:pt x="258583" y="3297"/>
                  </a:lnTo>
                  <a:lnTo>
                    <a:pt x="323850" y="0"/>
                  </a:lnTo>
                  <a:lnTo>
                    <a:pt x="389116" y="3297"/>
                  </a:lnTo>
                  <a:lnTo>
                    <a:pt x="449905" y="12755"/>
                  </a:lnTo>
                  <a:lnTo>
                    <a:pt x="504916" y="27719"/>
                  </a:lnTo>
                  <a:lnTo>
                    <a:pt x="552845" y="47539"/>
                  </a:lnTo>
                  <a:lnTo>
                    <a:pt x="592390" y="71560"/>
                  </a:lnTo>
                  <a:lnTo>
                    <a:pt x="622249" y="99130"/>
                  </a:lnTo>
                  <a:lnTo>
                    <a:pt x="647700" y="162305"/>
                  </a:lnTo>
                  <a:lnTo>
                    <a:pt x="641120" y="195015"/>
                  </a:lnTo>
                  <a:lnTo>
                    <a:pt x="592390" y="253051"/>
                  </a:lnTo>
                  <a:lnTo>
                    <a:pt x="552845" y="277072"/>
                  </a:lnTo>
                  <a:lnTo>
                    <a:pt x="504916" y="296892"/>
                  </a:lnTo>
                  <a:lnTo>
                    <a:pt x="449905" y="311856"/>
                  </a:lnTo>
                  <a:lnTo>
                    <a:pt x="389116" y="321314"/>
                  </a:lnTo>
                  <a:lnTo>
                    <a:pt x="323850" y="324611"/>
                  </a:lnTo>
                  <a:lnTo>
                    <a:pt x="258583" y="321314"/>
                  </a:lnTo>
                  <a:lnTo>
                    <a:pt x="197794" y="311856"/>
                  </a:lnTo>
                  <a:lnTo>
                    <a:pt x="142783" y="296892"/>
                  </a:lnTo>
                  <a:lnTo>
                    <a:pt x="94854" y="277072"/>
                  </a:lnTo>
                  <a:lnTo>
                    <a:pt x="55309" y="253051"/>
                  </a:lnTo>
                  <a:lnTo>
                    <a:pt x="25450" y="225481"/>
                  </a:lnTo>
                  <a:lnTo>
                    <a:pt x="0" y="162305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994398" y="2987801"/>
              <a:ext cx="647700" cy="325120"/>
            </a:xfrm>
            <a:custGeom>
              <a:avLst/>
              <a:gdLst/>
              <a:ahLst/>
              <a:cxnLst/>
              <a:rect l="l" t="t" r="r" b="b"/>
              <a:pathLst>
                <a:path w="647700" h="325120">
                  <a:moveTo>
                    <a:pt x="0" y="162306"/>
                  </a:moveTo>
                  <a:lnTo>
                    <a:pt x="25450" y="99130"/>
                  </a:lnTo>
                  <a:lnTo>
                    <a:pt x="55309" y="71560"/>
                  </a:lnTo>
                  <a:lnTo>
                    <a:pt x="94854" y="47539"/>
                  </a:lnTo>
                  <a:lnTo>
                    <a:pt x="142783" y="27719"/>
                  </a:lnTo>
                  <a:lnTo>
                    <a:pt x="197794" y="12755"/>
                  </a:lnTo>
                  <a:lnTo>
                    <a:pt x="258583" y="3297"/>
                  </a:lnTo>
                  <a:lnTo>
                    <a:pt x="323850" y="0"/>
                  </a:lnTo>
                  <a:lnTo>
                    <a:pt x="389116" y="3297"/>
                  </a:lnTo>
                  <a:lnTo>
                    <a:pt x="449905" y="12755"/>
                  </a:lnTo>
                  <a:lnTo>
                    <a:pt x="504916" y="27719"/>
                  </a:lnTo>
                  <a:lnTo>
                    <a:pt x="552845" y="47539"/>
                  </a:lnTo>
                  <a:lnTo>
                    <a:pt x="592390" y="71560"/>
                  </a:lnTo>
                  <a:lnTo>
                    <a:pt x="622249" y="99130"/>
                  </a:lnTo>
                  <a:lnTo>
                    <a:pt x="647700" y="162306"/>
                  </a:lnTo>
                  <a:lnTo>
                    <a:pt x="641120" y="195015"/>
                  </a:lnTo>
                  <a:lnTo>
                    <a:pt x="592390" y="253051"/>
                  </a:lnTo>
                  <a:lnTo>
                    <a:pt x="552845" y="277072"/>
                  </a:lnTo>
                  <a:lnTo>
                    <a:pt x="504916" y="296892"/>
                  </a:lnTo>
                  <a:lnTo>
                    <a:pt x="449905" y="311856"/>
                  </a:lnTo>
                  <a:lnTo>
                    <a:pt x="389116" y="321314"/>
                  </a:lnTo>
                  <a:lnTo>
                    <a:pt x="323850" y="324612"/>
                  </a:lnTo>
                  <a:lnTo>
                    <a:pt x="258583" y="321314"/>
                  </a:lnTo>
                  <a:lnTo>
                    <a:pt x="197794" y="311856"/>
                  </a:lnTo>
                  <a:lnTo>
                    <a:pt x="142783" y="296892"/>
                  </a:lnTo>
                  <a:lnTo>
                    <a:pt x="94854" y="277072"/>
                  </a:lnTo>
                  <a:lnTo>
                    <a:pt x="55309" y="253051"/>
                  </a:lnTo>
                  <a:lnTo>
                    <a:pt x="25450" y="225481"/>
                  </a:lnTo>
                  <a:lnTo>
                    <a:pt x="0" y="162306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8173" y="3268218"/>
              <a:ext cx="698500" cy="797560"/>
            </a:xfrm>
            <a:custGeom>
              <a:avLst/>
              <a:gdLst/>
              <a:ahLst/>
              <a:cxnLst/>
              <a:rect l="l" t="t" r="r" b="b"/>
              <a:pathLst>
                <a:path w="698500" h="797560">
                  <a:moveTo>
                    <a:pt x="0" y="0"/>
                  </a:moveTo>
                  <a:lnTo>
                    <a:pt x="697992" y="797051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63622" y="2657477"/>
              <a:ext cx="133350" cy="114300"/>
            </a:xfrm>
            <a:custGeom>
              <a:avLst/>
              <a:gdLst/>
              <a:ahLst/>
              <a:cxnLst/>
              <a:rect l="l" t="t" r="r" b="b"/>
              <a:pathLst>
                <a:path w="133350" h="114300">
                  <a:moveTo>
                    <a:pt x="133350" y="0"/>
                  </a:moveTo>
                  <a:lnTo>
                    <a:pt x="66675" y="1143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45323" y="3698125"/>
              <a:ext cx="133350" cy="116205"/>
            </a:xfrm>
            <a:custGeom>
              <a:avLst/>
              <a:gdLst/>
              <a:ahLst/>
              <a:cxnLst/>
              <a:rect l="l" t="t" r="r" b="b"/>
              <a:pathLst>
                <a:path w="133350" h="116204">
                  <a:moveTo>
                    <a:pt x="0" y="0"/>
                  </a:moveTo>
                  <a:lnTo>
                    <a:pt x="64376" y="115608"/>
                  </a:lnTo>
                  <a:lnTo>
                    <a:pt x="133324" y="265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68194" y="4302801"/>
              <a:ext cx="133350" cy="114300"/>
            </a:xfrm>
            <a:custGeom>
              <a:avLst/>
              <a:gdLst/>
              <a:ahLst/>
              <a:cxnLst/>
              <a:rect l="l" t="t" r="r" b="b"/>
              <a:pathLst>
                <a:path w="133350" h="114300">
                  <a:moveTo>
                    <a:pt x="133350" y="0"/>
                  </a:moveTo>
                  <a:lnTo>
                    <a:pt x="66675" y="1143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28037" y="3955057"/>
            <a:ext cx="7306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latin typeface="Calibri"/>
                <a:cs typeface="Calibri"/>
              </a:rPr>
              <a:t>Sta</a:t>
            </a:r>
            <a:r>
              <a:rPr sz="2667" spc="-7" dirty="0">
                <a:latin typeface="Calibri"/>
                <a:cs typeface="Calibri"/>
              </a:rPr>
              <a:t>ll!</a:t>
            </a:r>
            <a:endParaRPr sz="2667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248840" y="4184265"/>
            <a:ext cx="370840" cy="159173"/>
            <a:chOff x="3138170" y="3033014"/>
            <a:chExt cx="278130" cy="119380"/>
          </a:xfrm>
        </p:grpSpPr>
        <p:sp>
          <p:nvSpPr>
            <p:cNvPr id="28" name="object 28"/>
            <p:cNvSpPr/>
            <p:nvPr/>
          </p:nvSpPr>
          <p:spPr>
            <a:xfrm>
              <a:off x="3150870" y="3045714"/>
              <a:ext cx="252729" cy="72390"/>
            </a:xfrm>
            <a:custGeom>
              <a:avLst/>
              <a:gdLst/>
              <a:ahLst/>
              <a:cxnLst/>
              <a:rect l="l" t="t" r="r" b="b"/>
              <a:pathLst>
                <a:path w="252729" h="72389">
                  <a:moveTo>
                    <a:pt x="0" y="0"/>
                  </a:moveTo>
                  <a:lnTo>
                    <a:pt x="252310" y="71780"/>
                  </a:lnTo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17726" y="305388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24333" y="0"/>
                  </a:moveTo>
                  <a:lnTo>
                    <a:pt x="85458" y="63601"/>
                  </a:lnTo>
                  <a:lnTo>
                    <a:pt x="0" y="85509"/>
                  </a:lnTo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43431" y="5208385"/>
            <a:ext cx="7306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latin typeface="Calibri"/>
                <a:cs typeface="Calibri"/>
              </a:rPr>
              <a:t>Sta</a:t>
            </a:r>
            <a:r>
              <a:rPr sz="2667" spc="-7" dirty="0">
                <a:latin typeface="Calibri"/>
                <a:cs typeface="Calibri"/>
              </a:rPr>
              <a:t>ll!</a:t>
            </a:r>
            <a:endParaRPr sz="2667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265095" y="5438007"/>
            <a:ext cx="347980" cy="157480"/>
            <a:chOff x="3150361" y="3973321"/>
            <a:chExt cx="260985" cy="118110"/>
          </a:xfrm>
        </p:grpSpPr>
        <p:sp>
          <p:nvSpPr>
            <p:cNvPr id="32" name="object 32"/>
            <p:cNvSpPr/>
            <p:nvPr/>
          </p:nvSpPr>
          <p:spPr>
            <a:xfrm>
              <a:off x="3163061" y="3986021"/>
              <a:ext cx="235585" cy="72390"/>
            </a:xfrm>
            <a:custGeom>
              <a:avLst/>
              <a:gdLst/>
              <a:ahLst/>
              <a:cxnLst/>
              <a:rect l="l" t="t" r="r" b="b"/>
              <a:pathLst>
                <a:path w="235585" h="72389">
                  <a:moveTo>
                    <a:pt x="0" y="0"/>
                  </a:moveTo>
                  <a:lnTo>
                    <a:pt x="235153" y="72237"/>
                  </a:lnTo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312313" y="3993385"/>
              <a:ext cx="86360" cy="85090"/>
            </a:xfrm>
            <a:custGeom>
              <a:avLst/>
              <a:gdLst/>
              <a:ahLst/>
              <a:cxnLst/>
              <a:rect l="l" t="t" r="r" b="b"/>
              <a:pathLst>
                <a:path w="86360" h="85089">
                  <a:moveTo>
                    <a:pt x="26111" y="0"/>
                  </a:moveTo>
                  <a:lnTo>
                    <a:pt x="85902" y="64871"/>
                  </a:lnTo>
                  <a:lnTo>
                    <a:pt x="0" y="84975"/>
                  </a:lnTo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185487" y="2752382"/>
            <a:ext cx="78740" cy="2498513"/>
            <a:chOff x="6090655" y="1959101"/>
            <a:chExt cx="59055" cy="1873885"/>
          </a:xfrm>
        </p:grpSpPr>
        <p:sp>
          <p:nvSpPr>
            <p:cNvPr id="35" name="object 35"/>
            <p:cNvSpPr/>
            <p:nvPr/>
          </p:nvSpPr>
          <p:spPr>
            <a:xfrm>
              <a:off x="6130289" y="1959101"/>
              <a:ext cx="0" cy="812800"/>
            </a:xfrm>
            <a:custGeom>
              <a:avLst/>
              <a:gdLst/>
              <a:ahLst/>
              <a:cxnLst/>
              <a:rect l="l" t="t" r="r" b="b"/>
              <a:pathLst>
                <a:path h="812800">
                  <a:moveTo>
                    <a:pt x="0" y="0"/>
                  </a:moveTo>
                  <a:lnTo>
                    <a:pt x="0" y="812673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109705" y="2809493"/>
              <a:ext cx="20320" cy="1004569"/>
            </a:xfrm>
            <a:custGeom>
              <a:avLst/>
              <a:gdLst/>
              <a:ahLst/>
              <a:cxnLst/>
              <a:rect l="l" t="t" r="r" b="b"/>
              <a:pathLst>
                <a:path w="20320" h="1004570">
                  <a:moveTo>
                    <a:pt x="20078" y="0"/>
                  </a:moveTo>
                  <a:lnTo>
                    <a:pt x="0" y="1004239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7" name="object 37"/>
          <p:cNvSpPr/>
          <p:nvPr/>
        </p:nvSpPr>
        <p:spPr>
          <a:xfrm>
            <a:off x="6244428" y="5314734"/>
            <a:ext cx="0" cy="715433"/>
          </a:xfrm>
          <a:custGeom>
            <a:avLst/>
            <a:gdLst/>
            <a:ahLst/>
            <a:cxnLst/>
            <a:rect l="l" t="t" r="r" b="b"/>
            <a:pathLst>
              <a:path h="536575">
                <a:moveTo>
                  <a:pt x="0" y="0"/>
                </a:moveTo>
                <a:lnTo>
                  <a:pt x="0" y="536232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 txBox="1"/>
          <p:nvPr/>
        </p:nvSpPr>
        <p:spPr>
          <a:xfrm>
            <a:off x="5902026" y="3996467"/>
            <a:ext cx="312073" cy="100922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413"/>
              </a:lnSpc>
            </a:pPr>
            <a:r>
              <a:rPr sz="2400" b="1" dirty="0">
                <a:latin typeface="Calibri"/>
                <a:cs typeface="Calibri"/>
              </a:rPr>
              <a:t>9</a:t>
            </a:r>
            <a:r>
              <a:rPr sz="2400" b="1" spc="-107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cycles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899497" y="2754414"/>
            <a:ext cx="228600" cy="3134360"/>
            <a:chOff x="8876163" y="1960626"/>
            <a:chExt cx="171450" cy="2350770"/>
          </a:xfrm>
        </p:grpSpPr>
        <p:sp>
          <p:nvSpPr>
            <p:cNvPr id="40" name="object 40"/>
            <p:cNvSpPr/>
            <p:nvPr/>
          </p:nvSpPr>
          <p:spPr>
            <a:xfrm>
              <a:off x="8961882" y="1960626"/>
              <a:ext cx="0" cy="2331720"/>
            </a:xfrm>
            <a:custGeom>
              <a:avLst/>
              <a:gdLst/>
              <a:ahLst/>
              <a:cxnLst/>
              <a:rect l="l" t="t" r="r" b="b"/>
              <a:pathLst>
                <a:path h="2331720">
                  <a:moveTo>
                    <a:pt x="0" y="0"/>
                  </a:moveTo>
                  <a:lnTo>
                    <a:pt x="0" y="2331097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8895213" y="4177426"/>
              <a:ext cx="133350" cy="114300"/>
            </a:xfrm>
            <a:custGeom>
              <a:avLst/>
              <a:gdLst/>
              <a:ahLst/>
              <a:cxnLst/>
              <a:rect l="l" t="t" r="r" b="b"/>
              <a:pathLst>
                <a:path w="133350" h="114300">
                  <a:moveTo>
                    <a:pt x="133350" y="0"/>
                  </a:moveTo>
                  <a:lnTo>
                    <a:pt x="66675" y="1143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573666" y="3466037"/>
            <a:ext cx="312073" cy="100922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413"/>
              </a:lnSpc>
            </a:pPr>
            <a:r>
              <a:rPr sz="2400" b="1" dirty="0">
                <a:latin typeface="Calibri"/>
                <a:cs typeface="Calibri"/>
              </a:rPr>
              <a:t>7</a:t>
            </a:r>
            <a:r>
              <a:rPr sz="2400" b="1" spc="-107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cycles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26605" y="6594174"/>
            <a:ext cx="10320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solidFill>
                  <a:srgbClr val="FFFFFF"/>
                </a:solidFill>
                <a:latin typeface="Trebuchet MS"/>
                <a:cs typeface="Trebuchet MS"/>
              </a:rPr>
              <a:t>(63)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EEF934D2-C4D3-493B-8130-F7CB6EBC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1" y="2503423"/>
            <a:ext cx="4074159" cy="22189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6E443-08A2-4351-84D2-667AFB54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358224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Control Hazards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8784" y="1788944"/>
            <a:ext cx="5492021" cy="35331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object 4"/>
          <p:cNvSpPr txBox="1"/>
          <p:nvPr/>
        </p:nvSpPr>
        <p:spPr>
          <a:xfrm>
            <a:off x="1584944" y="1914409"/>
            <a:ext cx="247396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beq</a:t>
            </a:r>
            <a:r>
              <a:rPr sz="2133" b="1" spc="-6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t0,t1,Label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6604" y="6594174"/>
            <a:ext cx="102954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solidFill>
                  <a:srgbClr val="FFFFFF"/>
                </a:solidFill>
                <a:latin typeface="Trebuchet MS"/>
                <a:cs typeface="Trebuchet MS"/>
              </a:rPr>
              <a:t>(65)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4945" y="3427302"/>
            <a:ext cx="182287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or</a:t>
            </a:r>
            <a:r>
              <a:rPr sz="2133" b="1" spc="-8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t6,s0,t3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617" y="4187533"/>
            <a:ext cx="198628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xor</a:t>
            </a:r>
            <a:r>
              <a:rPr sz="2133" b="1" spc="-6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t5,t1,s0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6025" y="2628966"/>
            <a:ext cx="198543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sub</a:t>
            </a:r>
            <a:r>
              <a:rPr sz="2133" b="1" spc="-7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t2,s0,t0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0618" y="4647994"/>
            <a:ext cx="6195060" cy="1166131"/>
          </a:xfrm>
          <a:prstGeom prst="rect">
            <a:avLst/>
          </a:prstGeom>
        </p:spPr>
        <p:txBody>
          <a:bodyPr vert="horz" wrap="square" lIns="0" tIns="194733" rIns="0" bIns="0" rtlCol="0">
            <a:spAutoFit/>
          </a:bodyPr>
          <a:lstStyle/>
          <a:p>
            <a:pPr marL="16933">
              <a:spcBef>
                <a:spcPts val="1533"/>
              </a:spcBef>
            </a:pPr>
            <a:r>
              <a:rPr sz="2133" b="1" spc="-7" dirty="0">
                <a:latin typeface="Courier New"/>
                <a:cs typeface="Courier New"/>
              </a:rPr>
              <a:t>sw</a:t>
            </a:r>
            <a:r>
              <a:rPr sz="2133" b="1" spc="-5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s0,8(t3)</a:t>
            </a:r>
            <a:endParaRPr sz="2133">
              <a:latin typeface="Courier New"/>
              <a:cs typeface="Courier New"/>
            </a:endParaRPr>
          </a:p>
          <a:p>
            <a:pPr marL="1961678">
              <a:spcBef>
                <a:spcPts val="1773"/>
              </a:spcBef>
            </a:pPr>
            <a:r>
              <a:rPr sz="2667" spc="-53" dirty="0">
                <a:latin typeface="Calibri"/>
                <a:cs typeface="Calibri"/>
              </a:rPr>
              <a:t>Two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stall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cycles </a:t>
            </a:r>
            <a:r>
              <a:rPr sz="2667" spc="-13" dirty="0">
                <a:latin typeface="Calibri"/>
                <a:cs typeface="Calibri"/>
              </a:rPr>
              <a:t>after</a:t>
            </a:r>
            <a:r>
              <a:rPr sz="2667" dirty="0">
                <a:latin typeface="Calibri"/>
                <a:cs typeface="Calibri"/>
              </a:rPr>
              <a:t> a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branch!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33998" y="1735413"/>
            <a:ext cx="2608580" cy="148305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183722">
              <a:spcBef>
                <a:spcPts val="127"/>
              </a:spcBef>
            </a:pPr>
            <a:r>
              <a:rPr sz="2133" spc="-19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-160" dirty="0">
                <a:solidFill>
                  <a:schemeClr val="accent2"/>
                </a:solidFill>
                <a:latin typeface="Gill Sans MT"/>
                <a:cs typeface="Gill Sans MT"/>
              </a:rPr>
              <a:t>x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-80" dirty="0">
                <a:solidFill>
                  <a:schemeClr val="accent2"/>
                </a:solidFill>
                <a:latin typeface="Gill Sans MT"/>
                <a:cs typeface="Gill Sans MT"/>
              </a:rPr>
              <a:t>c</a:t>
            </a:r>
            <a:r>
              <a:rPr sz="2133" spc="-7" dirty="0">
                <a:solidFill>
                  <a:schemeClr val="accent2"/>
                </a:solidFill>
                <a:latin typeface="Gill Sans MT"/>
                <a:cs typeface="Gill Sans MT"/>
              </a:rPr>
              <a:t>u</a:t>
            </a:r>
            <a:r>
              <a:rPr sz="2133" spc="-80" dirty="0">
                <a:solidFill>
                  <a:schemeClr val="accent2"/>
                </a:solidFill>
                <a:latin typeface="Gill Sans MT"/>
                <a:cs typeface="Gill Sans MT"/>
              </a:rPr>
              <a:t>t</a:t>
            </a:r>
            <a:r>
              <a:rPr sz="2133" spc="-107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20" dirty="0">
                <a:solidFill>
                  <a:schemeClr val="accent2"/>
                </a:solidFill>
                <a:latin typeface="Gill Sans MT"/>
                <a:cs typeface="Gill Sans MT"/>
              </a:rPr>
              <a:t>d</a:t>
            </a:r>
            <a:r>
              <a:rPr sz="2133" spc="-73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260" dirty="0">
                <a:solidFill>
                  <a:schemeClr val="accent2"/>
                </a:solidFill>
                <a:latin typeface="Gill Sans MT"/>
                <a:cs typeface="Gill Sans MT"/>
              </a:rPr>
              <a:t>r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53" dirty="0">
                <a:solidFill>
                  <a:schemeClr val="accent2"/>
                </a:solidFill>
                <a:latin typeface="Gill Sans MT"/>
                <a:cs typeface="Gill Sans MT"/>
              </a:rPr>
              <a:t>ga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r</a:t>
            </a:r>
            <a:r>
              <a:rPr sz="2133" spc="-27" dirty="0">
                <a:solidFill>
                  <a:schemeClr val="accent2"/>
                </a:solidFill>
                <a:latin typeface="Gill Sans MT"/>
                <a:cs typeface="Gill Sans MT"/>
              </a:rPr>
              <a:t>dl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67" dirty="0">
                <a:solidFill>
                  <a:schemeClr val="accent2"/>
                </a:solidFill>
                <a:latin typeface="Gill Sans MT"/>
                <a:cs typeface="Gill Sans MT"/>
              </a:rPr>
              <a:t>s</a:t>
            </a:r>
            <a:r>
              <a:rPr sz="2133" spc="60" dirty="0">
                <a:solidFill>
                  <a:schemeClr val="accent2"/>
                </a:solidFill>
                <a:latin typeface="Gill Sans MT"/>
                <a:cs typeface="Gill Sans MT"/>
              </a:rPr>
              <a:t>s</a:t>
            </a:r>
            <a:r>
              <a:rPr sz="2133" spc="-27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113" dirty="0">
                <a:solidFill>
                  <a:schemeClr val="accent2"/>
                </a:solidFill>
                <a:latin typeface="Gill Sans MT"/>
                <a:cs typeface="Gill Sans MT"/>
              </a:rPr>
              <a:t>o</a:t>
            </a:r>
            <a:r>
              <a:rPr sz="2133" spc="-20" dirty="0">
                <a:solidFill>
                  <a:schemeClr val="accent2"/>
                </a:solidFill>
                <a:latin typeface="Gill Sans MT"/>
                <a:cs typeface="Gill Sans MT"/>
              </a:rPr>
              <a:t>f  branch</a:t>
            </a:r>
            <a:r>
              <a:rPr sz="2133" spc="-47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67" dirty="0">
                <a:solidFill>
                  <a:schemeClr val="accent2"/>
                </a:solidFill>
                <a:latin typeface="Gill Sans MT"/>
                <a:cs typeface="Gill Sans MT"/>
              </a:rPr>
              <a:t>outcome!</a:t>
            </a:r>
            <a:endParaRPr sz="2133" dirty="0">
              <a:solidFill>
                <a:schemeClr val="accent2"/>
              </a:solidFill>
              <a:latin typeface="Gill Sans MT"/>
              <a:cs typeface="Gill Sans MT"/>
            </a:endParaRPr>
          </a:p>
          <a:p>
            <a:pPr marL="259920" marR="6773">
              <a:spcBef>
                <a:spcPts val="1225"/>
              </a:spcBef>
            </a:pPr>
            <a:r>
              <a:rPr sz="2133" spc="-19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-160" dirty="0">
                <a:solidFill>
                  <a:schemeClr val="accent2"/>
                </a:solidFill>
                <a:latin typeface="Gill Sans MT"/>
                <a:cs typeface="Gill Sans MT"/>
              </a:rPr>
              <a:t>x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-80" dirty="0">
                <a:solidFill>
                  <a:schemeClr val="accent2"/>
                </a:solidFill>
                <a:latin typeface="Gill Sans MT"/>
                <a:cs typeface="Gill Sans MT"/>
              </a:rPr>
              <a:t>c</a:t>
            </a:r>
            <a:r>
              <a:rPr sz="2133" spc="-7" dirty="0">
                <a:solidFill>
                  <a:schemeClr val="accent2"/>
                </a:solidFill>
                <a:latin typeface="Gill Sans MT"/>
                <a:cs typeface="Gill Sans MT"/>
              </a:rPr>
              <a:t>u</a:t>
            </a:r>
            <a:r>
              <a:rPr sz="2133" spc="-80" dirty="0">
                <a:solidFill>
                  <a:schemeClr val="accent2"/>
                </a:solidFill>
                <a:latin typeface="Gill Sans MT"/>
                <a:cs typeface="Gill Sans MT"/>
              </a:rPr>
              <a:t>t</a:t>
            </a:r>
            <a:r>
              <a:rPr sz="2133" spc="-107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20" dirty="0">
                <a:solidFill>
                  <a:schemeClr val="accent2"/>
                </a:solidFill>
                <a:latin typeface="Gill Sans MT"/>
                <a:cs typeface="Gill Sans MT"/>
              </a:rPr>
              <a:t>d</a:t>
            </a:r>
            <a:r>
              <a:rPr sz="2133" spc="-73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260" dirty="0">
                <a:solidFill>
                  <a:schemeClr val="accent2"/>
                </a:solidFill>
                <a:latin typeface="Gill Sans MT"/>
                <a:cs typeface="Gill Sans MT"/>
              </a:rPr>
              <a:t>r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53" dirty="0">
                <a:solidFill>
                  <a:schemeClr val="accent2"/>
                </a:solidFill>
                <a:latin typeface="Gill Sans MT"/>
                <a:cs typeface="Gill Sans MT"/>
              </a:rPr>
              <a:t>ga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r</a:t>
            </a:r>
            <a:r>
              <a:rPr sz="2133" spc="-27" dirty="0">
                <a:solidFill>
                  <a:schemeClr val="accent2"/>
                </a:solidFill>
                <a:latin typeface="Gill Sans MT"/>
                <a:cs typeface="Gill Sans MT"/>
              </a:rPr>
              <a:t>dl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67" dirty="0">
                <a:solidFill>
                  <a:schemeClr val="accent2"/>
                </a:solidFill>
                <a:latin typeface="Gill Sans MT"/>
                <a:cs typeface="Gill Sans MT"/>
              </a:rPr>
              <a:t>s</a:t>
            </a:r>
            <a:r>
              <a:rPr sz="2133" spc="60" dirty="0">
                <a:solidFill>
                  <a:schemeClr val="accent2"/>
                </a:solidFill>
                <a:latin typeface="Gill Sans MT"/>
                <a:cs typeface="Gill Sans MT"/>
              </a:rPr>
              <a:t>s</a:t>
            </a:r>
            <a:r>
              <a:rPr sz="2133" spc="-27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73" dirty="0">
                <a:solidFill>
                  <a:schemeClr val="accent2"/>
                </a:solidFill>
                <a:latin typeface="Gill Sans MT"/>
                <a:cs typeface="Gill Sans MT"/>
              </a:rPr>
              <a:t>o  </a:t>
            </a:r>
            <a:r>
              <a:rPr sz="2133" spc="-20" dirty="0">
                <a:solidFill>
                  <a:schemeClr val="accent2"/>
                </a:solidFill>
                <a:latin typeface="Gill Sans MT"/>
                <a:cs typeface="Gill Sans MT"/>
              </a:rPr>
              <a:t>branch</a:t>
            </a:r>
            <a:r>
              <a:rPr sz="2133" spc="-47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67" dirty="0">
                <a:solidFill>
                  <a:schemeClr val="accent2"/>
                </a:solidFill>
                <a:latin typeface="Gill Sans MT"/>
                <a:cs typeface="Gill Sans MT"/>
              </a:rPr>
              <a:t>outcome!</a:t>
            </a:r>
            <a:endParaRPr sz="2133" dirty="0">
              <a:solidFill>
                <a:schemeClr val="accent2"/>
              </a:solidFill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6408" y="3933940"/>
            <a:ext cx="928793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187" dirty="0">
                <a:solidFill>
                  <a:schemeClr val="accent2"/>
                </a:solidFill>
                <a:latin typeface="Gill Sans MT"/>
                <a:cs typeface="Gill Sans MT"/>
              </a:rPr>
              <a:t>PC</a:t>
            </a:r>
            <a:endParaRPr sz="2133" dirty="0">
              <a:solidFill>
                <a:schemeClr val="accent2"/>
              </a:solidFill>
              <a:latin typeface="Gill Sans MT"/>
              <a:cs typeface="Gill Sans MT"/>
            </a:endParaRPr>
          </a:p>
          <a:p>
            <a:pPr marL="16933"/>
            <a:r>
              <a:rPr sz="2133" spc="-7" dirty="0">
                <a:solidFill>
                  <a:schemeClr val="accent2"/>
                </a:solidFill>
                <a:latin typeface="Gill Sans MT"/>
                <a:cs typeface="Gill Sans MT"/>
              </a:rPr>
              <a:t>u</a:t>
            </a:r>
            <a:r>
              <a:rPr sz="2133" spc="7" dirty="0">
                <a:solidFill>
                  <a:schemeClr val="accent2"/>
                </a:solidFill>
                <a:latin typeface="Gill Sans MT"/>
                <a:cs typeface="Gill Sans MT"/>
              </a:rPr>
              <a:t>pdat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20" dirty="0">
                <a:solidFill>
                  <a:schemeClr val="accent2"/>
                </a:solidFill>
                <a:latin typeface="Gill Sans MT"/>
                <a:cs typeface="Gill Sans MT"/>
              </a:rPr>
              <a:t>d</a:t>
            </a:r>
            <a:endParaRPr sz="2133" dirty="0">
              <a:solidFill>
                <a:schemeClr val="accent2"/>
              </a:solidFill>
              <a:latin typeface="Gill Sans MT"/>
              <a:cs typeface="Gill Sans M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BB01C9-5BA2-40EF-992D-C600D3C5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951" y="1448971"/>
            <a:ext cx="7885853" cy="25819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marR="6773" indent="-408930">
              <a:spcBef>
                <a:spcPts val="1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If </a:t>
            </a:r>
            <a:r>
              <a:rPr sz="3200" spc="-13" dirty="0">
                <a:latin typeface="Calibri"/>
                <a:cs typeface="Calibri"/>
              </a:rPr>
              <a:t>branch </a:t>
            </a:r>
            <a:r>
              <a:rPr sz="3200" spc="-7" dirty="0">
                <a:latin typeface="Calibri"/>
                <a:cs typeface="Calibri"/>
              </a:rPr>
              <a:t>not </a:t>
            </a:r>
            <a:r>
              <a:rPr sz="3200" spc="-27" dirty="0">
                <a:latin typeface="Calibri"/>
                <a:cs typeface="Calibri"/>
              </a:rPr>
              <a:t>taken, </a:t>
            </a:r>
            <a:r>
              <a:rPr sz="3200" dirty="0">
                <a:latin typeface="Calibri"/>
                <a:cs typeface="Calibri"/>
              </a:rPr>
              <a:t>then </a:t>
            </a:r>
            <a:r>
              <a:rPr sz="3200" spc="-7" dirty="0">
                <a:latin typeface="Calibri"/>
                <a:cs typeface="Calibri"/>
              </a:rPr>
              <a:t>instructions </a:t>
            </a:r>
            <a:r>
              <a:rPr sz="3200" spc="-20" dirty="0">
                <a:latin typeface="Calibri"/>
                <a:cs typeface="Calibri"/>
              </a:rPr>
              <a:t>fetched </a:t>
            </a:r>
            <a:r>
              <a:rPr sz="3200" spc="-71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sequentially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after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branch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are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correct</a:t>
            </a:r>
            <a:endParaRPr sz="3200" dirty="0">
              <a:latin typeface="Calibri"/>
              <a:cs typeface="Calibri"/>
            </a:endParaRPr>
          </a:p>
          <a:p>
            <a:pPr marL="425016" marR="388610" indent="-408930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If </a:t>
            </a:r>
            <a:r>
              <a:rPr sz="3200" spc="-13" dirty="0">
                <a:latin typeface="Calibri"/>
                <a:cs typeface="Calibri"/>
              </a:rPr>
              <a:t>branch </a:t>
            </a:r>
            <a:r>
              <a:rPr sz="3200" spc="-7" dirty="0">
                <a:latin typeface="Calibri"/>
                <a:cs typeface="Calibri"/>
              </a:rPr>
              <a:t>or jump </a:t>
            </a:r>
            <a:r>
              <a:rPr sz="3200" spc="-27" dirty="0">
                <a:latin typeface="Calibri"/>
                <a:cs typeface="Calibri"/>
              </a:rPr>
              <a:t>taken, </a:t>
            </a:r>
            <a:r>
              <a:rPr sz="3200" dirty="0">
                <a:latin typeface="Calibri"/>
                <a:cs typeface="Calibri"/>
              </a:rPr>
              <a:t>then need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7" dirty="0">
                <a:latin typeface="Calibri"/>
                <a:cs typeface="Calibri"/>
              </a:rPr>
              <a:t>flush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incorrect </a:t>
            </a:r>
            <a:r>
              <a:rPr sz="3200" spc="-7" dirty="0">
                <a:latin typeface="Calibri"/>
                <a:cs typeface="Calibri"/>
              </a:rPr>
              <a:t>instructions </a:t>
            </a:r>
            <a:r>
              <a:rPr sz="3200" spc="-20" dirty="0">
                <a:latin typeface="Calibri"/>
                <a:cs typeface="Calibri"/>
              </a:rPr>
              <a:t>from </a:t>
            </a:r>
            <a:r>
              <a:rPr sz="3200" spc="-7" dirty="0">
                <a:latin typeface="Calibri"/>
                <a:cs typeface="Calibri"/>
              </a:rPr>
              <a:t>pipeline </a:t>
            </a:r>
            <a:r>
              <a:rPr sz="3200" spc="-13" dirty="0">
                <a:latin typeface="Calibri"/>
                <a:cs typeface="Calibri"/>
              </a:rPr>
              <a:t>by 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converting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NOPs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6604" y="6594174"/>
            <a:ext cx="102954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solidFill>
                  <a:srgbClr val="FFFFFF"/>
                </a:solidFill>
                <a:latin typeface="Trebuchet MS"/>
                <a:cs typeface="Trebuchet MS"/>
              </a:rPr>
              <a:t>(66)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274828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Observation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98AF4-4F72-4D29-8EFA-62AD721B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0680" y="298393"/>
            <a:ext cx="811360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Kill Instructions after Branch if Taken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6831" y="1772115"/>
            <a:ext cx="5492021" cy="35331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object 4"/>
          <p:cNvSpPr txBox="1"/>
          <p:nvPr/>
        </p:nvSpPr>
        <p:spPr>
          <a:xfrm>
            <a:off x="1382991" y="1897580"/>
            <a:ext cx="247396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beq</a:t>
            </a:r>
            <a:r>
              <a:rPr sz="2133" b="1" spc="-6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t0,t1,Label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6604" y="6594174"/>
            <a:ext cx="102954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solidFill>
                  <a:srgbClr val="FFFFFF"/>
                </a:solidFill>
                <a:latin typeface="Trebuchet MS"/>
                <a:cs typeface="Trebuchet MS"/>
              </a:rPr>
              <a:t>(67)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2992" y="3410473"/>
            <a:ext cx="182287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or</a:t>
            </a:r>
            <a:r>
              <a:rPr sz="2133" b="1" spc="-8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t6,s0,t3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8665" y="4170704"/>
            <a:ext cx="312589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Label:</a:t>
            </a:r>
            <a:r>
              <a:rPr sz="2133" b="1" spc="-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xor</a:t>
            </a:r>
            <a:r>
              <a:rPr sz="2133" b="1" spc="-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t5,t1,s0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4072" y="2612137"/>
            <a:ext cx="198543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sub</a:t>
            </a:r>
            <a:r>
              <a:rPr sz="2133" b="1" spc="-7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t2,s0,t0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0737" y="1860016"/>
            <a:ext cx="1786191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527" dirty="0">
                <a:solidFill>
                  <a:schemeClr val="accent2"/>
                </a:solidFill>
                <a:latin typeface="Gill Sans MT"/>
                <a:cs typeface="Gill Sans MT"/>
              </a:rPr>
              <a:t>T</a:t>
            </a:r>
            <a:r>
              <a:rPr sz="2133" spc="40" dirty="0">
                <a:solidFill>
                  <a:schemeClr val="accent2"/>
                </a:solidFill>
                <a:latin typeface="Gill Sans MT"/>
                <a:cs typeface="Gill Sans MT"/>
              </a:rPr>
              <a:t>a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ke</a:t>
            </a:r>
            <a:r>
              <a:rPr sz="2133" dirty="0">
                <a:solidFill>
                  <a:schemeClr val="accent2"/>
                </a:solidFill>
                <a:latin typeface="Gill Sans MT"/>
                <a:cs typeface="Gill Sans MT"/>
              </a:rPr>
              <a:t>n</a:t>
            </a:r>
            <a:r>
              <a:rPr sz="2133" spc="-67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107" dirty="0">
                <a:solidFill>
                  <a:schemeClr val="accent2"/>
                </a:solidFill>
                <a:latin typeface="Gill Sans MT"/>
                <a:cs typeface="Gill Sans MT"/>
              </a:rPr>
              <a:t>b</a:t>
            </a:r>
            <a:r>
              <a:rPr sz="2133" spc="-120" dirty="0">
                <a:solidFill>
                  <a:schemeClr val="accent2"/>
                </a:solidFill>
                <a:latin typeface="Gill Sans MT"/>
                <a:cs typeface="Gill Sans MT"/>
              </a:rPr>
              <a:t>r</a:t>
            </a:r>
            <a:r>
              <a:rPr sz="2133" spc="93" dirty="0">
                <a:solidFill>
                  <a:schemeClr val="accent2"/>
                </a:solidFill>
                <a:latin typeface="Gill Sans MT"/>
                <a:cs typeface="Gill Sans MT"/>
              </a:rPr>
              <a:t>an</a:t>
            </a:r>
            <a:r>
              <a:rPr sz="2133" spc="-80" dirty="0">
                <a:solidFill>
                  <a:schemeClr val="accent2"/>
                </a:solidFill>
                <a:latin typeface="Gill Sans MT"/>
                <a:cs typeface="Gill Sans MT"/>
              </a:rPr>
              <a:t>c</a:t>
            </a:r>
            <a:r>
              <a:rPr sz="2133" spc="-7" dirty="0">
                <a:solidFill>
                  <a:schemeClr val="accent2"/>
                </a:solidFill>
                <a:latin typeface="Gill Sans MT"/>
                <a:cs typeface="Gill Sans MT"/>
              </a:rPr>
              <a:t>h</a:t>
            </a:r>
            <a:r>
              <a:rPr sz="2133" spc="7" dirty="0">
                <a:solidFill>
                  <a:schemeClr val="accent2"/>
                </a:solidFill>
                <a:latin typeface="Gill Sans MT"/>
                <a:cs typeface="Gill Sans MT"/>
              </a:rPr>
              <a:t>!</a:t>
            </a:r>
            <a:endParaRPr sz="2133" dirty="0">
              <a:solidFill>
                <a:schemeClr val="accent2"/>
              </a:solidFill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73966" y="2658352"/>
            <a:ext cx="166370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367" dirty="0">
                <a:solidFill>
                  <a:schemeClr val="accent2"/>
                </a:solidFill>
                <a:latin typeface="Gill Sans MT"/>
                <a:cs typeface="Gill Sans MT"/>
              </a:rPr>
              <a:t>C</a:t>
            </a:r>
            <a:r>
              <a:rPr sz="2133" spc="-53" dirty="0">
                <a:solidFill>
                  <a:schemeClr val="accent2"/>
                </a:solidFill>
                <a:latin typeface="Gill Sans MT"/>
                <a:cs typeface="Gill Sans MT"/>
              </a:rPr>
              <a:t>o</a:t>
            </a:r>
            <a:r>
              <a:rPr sz="2133" spc="-73" dirty="0">
                <a:solidFill>
                  <a:schemeClr val="accent2"/>
                </a:solidFill>
                <a:latin typeface="Gill Sans MT"/>
                <a:cs typeface="Gill Sans MT"/>
              </a:rPr>
              <a:t>n</a:t>
            </a:r>
            <a:r>
              <a:rPr sz="2133" spc="-93" dirty="0">
                <a:solidFill>
                  <a:schemeClr val="accent2"/>
                </a:solidFill>
                <a:latin typeface="Gill Sans MT"/>
                <a:cs typeface="Gill Sans MT"/>
              </a:rPr>
              <a:t>v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-160" dirty="0">
                <a:solidFill>
                  <a:schemeClr val="accent2"/>
                </a:solidFill>
                <a:latin typeface="Gill Sans MT"/>
                <a:cs typeface="Gill Sans MT"/>
              </a:rPr>
              <a:t>r</a:t>
            </a:r>
            <a:r>
              <a:rPr sz="2133" spc="-193" dirty="0">
                <a:solidFill>
                  <a:schemeClr val="accent2"/>
                </a:solidFill>
                <a:latin typeface="Gill Sans MT"/>
                <a:cs typeface="Gill Sans MT"/>
              </a:rPr>
              <a:t>t</a:t>
            </a:r>
            <a:r>
              <a:rPr sz="2133" spc="-73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220" dirty="0">
                <a:solidFill>
                  <a:schemeClr val="accent2"/>
                </a:solidFill>
                <a:latin typeface="Gill Sans MT"/>
                <a:cs typeface="Gill Sans MT"/>
              </a:rPr>
              <a:t>t</a:t>
            </a:r>
            <a:r>
              <a:rPr sz="2133" spc="-107" dirty="0">
                <a:solidFill>
                  <a:schemeClr val="accent2"/>
                </a:solidFill>
                <a:latin typeface="Gill Sans MT"/>
                <a:cs typeface="Gill Sans MT"/>
              </a:rPr>
              <a:t>o</a:t>
            </a:r>
            <a:r>
              <a:rPr sz="2133" spc="-67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b="1" spc="-7" dirty="0">
                <a:solidFill>
                  <a:schemeClr val="accent2"/>
                </a:solidFill>
                <a:latin typeface="Courier New"/>
                <a:cs typeface="Courier New"/>
              </a:rPr>
              <a:t>nop</a:t>
            </a:r>
            <a:endParaRPr sz="2133" dirty="0">
              <a:solidFill>
                <a:schemeClr val="accent2"/>
              </a:solidFill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41467" y="3916392"/>
            <a:ext cx="928793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187" dirty="0">
                <a:solidFill>
                  <a:schemeClr val="accent2"/>
                </a:solidFill>
                <a:latin typeface="Gill Sans MT"/>
                <a:cs typeface="Gill Sans MT"/>
              </a:rPr>
              <a:t>PC</a:t>
            </a:r>
            <a:endParaRPr sz="2133" dirty="0">
              <a:solidFill>
                <a:schemeClr val="accent2"/>
              </a:solidFill>
              <a:latin typeface="Gill Sans MT"/>
              <a:cs typeface="Gill Sans MT"/>
            </a:endParaRPr>
          </a:p>
          <a:p>
            <a:pPr marL="16933"/>
            <a:r>
              <a:rPr sz="2133" spc="-7" dirty="0">
                <a:solidFill>
                  <a:schemeClr val="accent2"/>
                </a:solidFill>
                <a:latin typeface="Gill Sans MT"/>
                <a:cs typeface="Gill Sans MT"/>
              </a:rPr>
              <a:t>u</a:t>
            </a:r>
            <a:r>
              <a:rPr sz="2133" spc="7" dirty="0">
                <a:solidFill>
                  <a:schemeClr val="accent2"/>
                </a:solidFill>
                <a:latin typeface="Gill Sans MT"/>
                <a:cs typeface="Gill Sans MT"/>
              </a:rPr>
              <a:t>pdat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20" dirty="0">
                <a:solidFill>
                  <a:schemeClr val="accent2"/>
                </a:solidFill>
                <a:latin typeface="Gill Sans MT"/>
                <a:cs typeface="Gill Sans MT"/>
              </a:rPr>
              <a:t>d</a:t>
            </a:r>
            <a:endParaRPr sz="2133" dirty="0">
              <a:solidFill>
                <a:schemeClr val="accent2"/>
              </a:solidFill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29877" y="3285886"/>
            <a:ext cx="166370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367" dirty="0">
                <a:solidFill>
                  <a:schemeClr val="accent2"/>
                </a:solidFill>
                <a:latin typeface="Gill Sans MT"/>
                <a:cs typeface="Gill Sans MT"/>
              </a:rPr>
              <a:t>C</a:t>
            </a:r>
            <a:r>
              <a:rPr sz="2133" spc="-53" dirty="0">
                <a:solidFill>
                  <a:schemeClr val="accent2"/>
                </a:solidFill>
                <a:latin typeface="Gill Sans MT"/>
                <a:cs typeface="Gill Sans MT"/>
              </a:rPr>
              <a:t>o</a:t>
            </a:r>
            <a:r>
              <a:rPr sz="2133" spc="-73" dirty="0">
                <a:solidFill>
                  <a:schemeClr val="accent2"/>
                </a:solidFill>
                <a:latin typeface="Gill Sans MT"/>
                <a:cs typeface="Gill Sans MT"/>
              </a:rPr>
              <a:t>n</a:t>
            </a:r>
            <a:r>
              <a:rPr sz="2133" spc="-93" dirty="0">
                <a:solidFill>
                  <a:schemeClr val="accent2"/>
                </a:solidFill>
                <a:latin typeface="Gill Sans MT"/>
                <a:cs typeface="Gill Sans MT"/>
              </a:rPr>
              <a:t>v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-160" dirty="0">
                <a:solidFill>
                  <a:schemeClr val="accent2"/>
                </a:solidFill>
                <a:latin typeface="Gill Sans MT"/>
                <a:cs typeface="Gill Sans MT"/>
              </a:rPr>
              <a:t>r</a:t>
            </a:r>
            <a:r>
              <a:rPr sz="2133" spc="-193" dirty="0">
                <a:solidFill>
                  <a:schemeClr val="accent2"/>
                </a:solidFill>
                <a:latin typeface="Gill Sans MT"/>
                <a:cs typeface="Gill Sans MT"/>
              </a:rPr>
              <a:t>t</a:t>
            </a:r>
            <a:r>
              <a:rPr sz="2133" spc="-73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220" dirty="0">
                <a:solidFill>
                  <a:schemeClr val="accent2"/>
                </a:solidFill>
                <a:latin typeface="Gill Sans MT"/>
                <a:cs typeface="Gill Sans MT"/>
              </a:rPr>
              <a:t>t</a:t>
            </a:r>
            <a:r>
              <a:rPr sz="2133" spc="-107" dirty="0">
                <a:solidFill>
                  <a:schemeClr val="accent2"/>
                </a:solidFill>
                <a:latin typeface="Gill Sans MT"/>
                <a:cs typeface="Gill Sans MT"/>
              </a:rPr>
              <a:t>o</a:t>
            </a:r>
            <a:r>
              <a:rPr sz="2133" spc="-67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b="1" spc="-7" dirty="0">
                <a:solidFill>
                  <a:schemeClr val="accent2"/>
                </a:solidFill>
                <a:latin typeface="Courier New"/>
                <a:cs typeface="Courier New"/>
              </a:rPr>
              <a:t>nop</a:t>
            </a:r>
            <a:endParaRPr sz="2133" dirty="0">
              <a:solidFill>
                <a:schemeClr val="accent2"/>
              </a:solidFill>
              <a:latin typeface="Courier New"/>
              <a:cs typeface="Courier New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432B2C7-0936-495D-BD4F-C73513BDF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9052" y="2045695"/>
            <a:ext cx="10013896" cy="21920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marR="176102" indent="-408930">
              <a:spcBef>
                <a:spcPts val="1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20" dirty="0">
                <a:latin typeface="Calibri"/>
                <a:cs typeface="Calibri"/>
              </a:rPr>
              <a:t>Every </a:t>
            </a:r>
            <a:r>
              <a:rPr sz="3200" spc="-27" dirty="0">
                <a:latin typeface="Calibri"/>
                <a:cs typeface="Calibri"/>
              </a:rPr>
              <a:t>taken </a:t>
            </a:r>
            <a:r>
              <a:rPr sz="3200" spc="-13" dirty="0">
                <a:latin typeface="Calibri"/>
                <a:cs typeface="Calibri"/>
              </a:rPr>
              <a:t>branch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7" dirty="0">
                <a:latin typeface="Calibri"/>
                <a:cs typeface="Calibri"/>
              </a:rPr>
              <a:t>simple pipeline </a:t>
            </a:r>
            <a:r>
              <a:rPr sz="3200" spc="-20" dirty="0">
                <a:latin typeface="Calibri"/>
                <a:cs typeface="Calibri"/>
              </a:rPr>
              <a:t>costs </a:t>
            </a:r>
            <a:r>
              <a:rPr sz="3200" dirty="0">
                <a:latin typeface="Calibri"/>
                <a:cs typeface="Calibri"/>
              </a:rPr>
              <a:t>2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dead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cycles</a:t>
            </a:r>
            <a:endParaRPr sz="3200">
              <a:latin typeface="Calibri"/>
              <a:cs typeface="Calibri"/>
            </a:endParaRPr>
          </a:p>
          <a:p>
            <a:pPr marL="425016" marR="6773" indent="-408930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152" dirty="0">
                <a:latin typeface="Calibri"/>
                <a:cs typeface="Calibri"/>
              </a:rPr>
              <a:t>To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improve</a:t>
            </a:r>
            <a:r>
              <a:rPr sz="3200" spc="-7" dirty="0">
                <a:latin typeface="Calibri"/>
                <a:cs typeface="Calibri"/>
              </a:rPr>
              <a:t> performance,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use </a:t>
            </a:r>
            <a:r>
              <a:rPr sz="3200" spc="-13" dirty="0">
                <a:latin typeface="Calibri"/>
                <a:cs typeface="Calibri"/>
              </a:rPr>
              <a:t>“branch </a:t>
            </a:r>
            <a:r>
              <a:rPr sz="3200" spc="-7" dirty="0">
                <a:latin typeface="Calibri"/>
                <a:cs typeface="Calibri"/>
              </a:rPr>
              <a:t> prediction”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guess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which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33" dirty="0">
                <a:latin typeface="Calibri"/>
                <a:cs typeface="Calibri"/>
              </a:rPr>
              <a:t>way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branch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will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go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earlier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" dirty="0">
                <a:latin typeface="Calibri"/>
                <a:cs typeface="Calibri"/>
              </a:rPr>
              <a:t> pipeline</a:t>
            </a:r>
            <a:endParaRPr sz="3200">
              <a:latin typeface="Calibri"/>
              <a:cs typeface="Calibri"/>
            </a:endParaRPr>
          </a:p>
          <a:p>
            <a:pPr marL="425016" marR="400463" indent="-408930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Only flush pipeline </a:t>
            </a:r>
            <a:r>
              <a:rPr sz="3200" dirty="0">
                <a:latin typeface="Calibri"/>
                <a:cs typeface="Calibri"/>
              </a:rPr>
              <a:t>if </a:t>
            </a:r>
            <a:r>
              <a:rPr sz="3200" spc="-13" dirty="0">
                <a:latin typeface="Calibri"/>
                <a:cs typeface="Calibri"/>
              </a:rPr>
              <a:t>branch </a:t>
            </a:r>
            <a:r>
              <a:rPr sz="3200" spc="-7" dirty="0">
                <a:latin typeface="Calibri"/>
                <a:cs typeface="Calibri"/>
              </a:rPr>
              <a:t>prediction </a:t>
            </a:r>
            <a:r>
              <a:rPr sz="3200" spc="-13" dirty="0">
                <a:latin typeface="Calibri"/>
                <a:cs typeface="Calibri"/>
              </a:rPr>
              <a:t>was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incorrect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6604" y="6594174"/>
            <a:ext cx="102954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solidFill>
                  <a:srgbClr val="FFFFFF"/>
                </a:solidFill>
                <a:latin typeface="Trebuchet MS"/>
                <a:cs typeface="Trebuchet MS"/>
              </a:rPr>
              <a:t>(68)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9052" y="174132"/>
            <a:ext cx="5899573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Reducing Branch Penalties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73809-BBCF-44A5-834D-B6DDBB0E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-229775"/>
            <a:ext cx="3925993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Branch 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1952" y="1710407"/>
            <a:ext cx="5492021" cy="35331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object 4"/>
          <p:cNvSpPr txBox="1"/>
          <p:nvPr/>
        </p:nvSpPr>
        <p:spPr>
          <a:xfrm>
            <a:off x="1338113" y="1835872"/>
            <a:ext cx="247311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beq</a:t>
            </a:r>
            <a:r>
              <a:rPr sz="2133" b="1" spc="-6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t0,t1,Label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26604" y="6594174"/>
            <a:ext cx="102954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solidFill>
                  <a:srgbClr val="FFFFFF"/>
                </a:solidFill>
                <a:latin typeface="Trebuchet MS"/>
                <a:cs typeface="Trebuchet MS"/>
              </a:rPr>
              <a:t>(69)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9463" y="2550429"/>
            <a:ext cx="133604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Label</a:t>
            </a:r>
            <a:r>
              <a:rPr sz="2133" b="1" spc="-8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:…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5858" y="1798308"/>
            <a:ext cx="153331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527" dirty="0">
                <a:solidFill>
                  <a:schemeClr val="accent2"/>
                </a:solidFill>
                <a:latin typeface="Gill Sans MT"/>
                <a:cs typeface="Gill Sans MT"/>
              </a:rPr>
              <a:t>T</a:t>
            </a:r>
            <a:r>
              <a:rPr sz="2133" spc="40" dirty="0">
                <a:solidFill>
                  <a:schemeClr val="accent2"/>
                </a:solidFill>
                <a:latin typeface="Gill Sans MT"/>
                <a:cs typeface="Gill Sans MT"/>
              </a:rPr>
              <a:t>a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ke</a:t>
            </a:r>
            <a:r>
              <a:rPr sz="2133" dirty="0">
                <a:solidFill>
                  <a:schemeClr val="accent2"/>
                </a:solidFill>
                <a:latin typeface="Gill Sans MT"/>
                <a:cs typeface="Gill Sans MT"/>
              </a:rPr>
              <a:t>n</a:t>
            </a:r>
            <a:r>
              <a:rPr sz="2133" spc="-67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107" dirty="0">
                <a:solidFill>
                  <a:schemeClr val="accent2"/>
                </a:solidFill>
                <a:latin typeface="Gill Sans MT"/>
                <a:cs typeface="Gill Sans MT"/>
              </a:rPr>
              <a:t>b</a:t>
            </a:r>
            <a:r>
              <a:rPr sz="2133" spc="-120" dirty="0">
                <a:solidFill>
                  <a:schemeClr val="accent2"/>
                </a:solidFill>
                <a:latin typeface="Gill Sans MT"/>
                <a:cs typeface="Gill Sans MT"/>
              </a:rPr>
              <a:t>r</a:t>
            </a:r>
            <a:r>
              <a:rPr sz="2133" spc="93" dirty="0">
                <a:solidFill>
                  <a:schemeClr val="accent2"/>
                </a:solidFill>
                <a:latin typeface="Gill Sans MT"/>
                <a:cs typeface="Gill Sans MT"/>
              </a:rPr>
              <a:t>an</a:t>
            </a:r>
            <a:r>
              <a:rPr sz="2133" spc="-80" dirty="0">
                <a:solidFill>
                  <a:schemeClr val="accent2"/>
                </a:solidFill>
                <a:latin typeface="Gill Sans MT"/>
                <a:cs typeface="Gill Sans MT"/>
              </a:rPr>
              <a:t>c</a:t>
            </a:r>
            <a:r>
              <a:rPr sz="2133" spc="-7" dirty="0">
                <a:solidFill>
                  <a:schemeClr val="accent2"/>
                </a:solidFill>
                <a:latin typeface="Gill Sans MT"/>
                <a:cs typeface="Gill Sans MT"/>
              </a:rPr>
              <a:t>h</a:t>
            </a:r>
            <a:r>
              <a:rPr sz="2133" spc="7" dirty="0">
                <a:solidFill>
                  <a:schemeClr val="accent2"/>
                </a:solidFill>
                <a:latin typeface="Gill Sans MT"/>
                <a:cs typeface="Gill Sans MT"/>
              </a:rPr>
              <a:t>!</a:t>
            </a:r>
            <a:endParaRPr sz="2133" dirty="0">
              <a:solidFill>
                <a:schemeClr val="accent2"/>
              </a:solidFill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9087" y="2604752"/>
            <a:ext cx="163914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260" dirty="0">
                <a:solidFill>
                  <a:schemeClr val="accent2"/>
                </a:solidFill>
                <a:latin typeface="Gill Sans MT"/>
                <a:cs typeface="Gill Sans MT"/>
              </a:rPr>
              <a:t>G</a:t>
            </a:r>
            <a:r>
              <a:rPr sz="2133" spc="-7" dirty="0">
                <a:solidFill>
                  <a:schemeClr val="accent2"/>
                </a:solidFill>
                <a:latin typeface="Gill Sans MT"/>
                <a:cs typeface="Gill Sans MT"/>
              </a:rPr>
              <a:t>u</a:t>
            </a:r>
            <a:r>
              <a:rPr sz="2133" spc="40" dirty="0">
                <a:solidFill>
                  <a:schemeClr val="accent2"/>
                </a:solidFill>
                <a:latin typeface="Gill Sans MT"/>
                <a:cs typeface="Gill Sans MT"/>
              </a:rPr>
              <a:t>es</a:t>
            </a:r>
            <a:r>
              <a:rPr sz="2133" spc="60" dirty="0">
                <a:solidFill>
                  <a:schemeClr val="accent2"/>
                </a:solidFill>
                <a:latin typeface="Gill Sans MT"/>
                <a:cs typeface="Gill Sans MT"/>
              </a:rPr>
              <a:t>s</a:t>
            </a:r>
            <a:r>
              <a:rPr sz="2133" spc="-87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7" dirty="0">
                <a:solidFill>
                  <a:schemeClr val="accent2"/>
                </a:solidFill>
                <a:latin typeface="Gill Sans MT"/>
                <a:cs typeface="Gill Sans MT"/>
              </a:rPr>
              <a:t>n</a:t>
            </a:r>
            <a:r>
              <a:rPr sz="2133" spc="-113" dirty="0">
                <a:solidFill>
                  <a:schemeClr val="accent2"/>
                </a:solidFill>
                <a:latin typeface="Gill Sans MT"/>
                <a:cs typeface="Gill Sans MT"/>
              </a:rPr>
              <a:t>ext</a:t>
            </a:r>
            <a:r>
              <a:rPr sz="2133" spc="-73" dirty="0">
                <a:solidFill>
                  <a:schemeClr val="accent2"/>
                </a:solidFill>
                <a:latin typeface="Gill Sans MT"/>
                <a:cs typeface="Gill Sans MT"/>
              </a:rPr>
              <a:t> </a:t>
            </a:r>
            <a:r>
              <a:rPr sz="2133" spc="-33" dirty="0">
                <a:solidFill>
                  <a:schemeClr val="accent2"/>
                </a:solidFill>
                <a:latin typeface="Gill Sans MT"/>
                <a:cs typeface="Gill Sans MT"/>
              </a:rPr>
              <a:t>P</a:t>
            </a:r>
            <a:r>
              <a:rPr sz="2133" spc="-333" dirty="0">
                <a:solidFill>
                  <a:schemeClr val="accent2"/>
                </a:solidFill>
                <a:latin typeface="Gill Sans MT"/>
                <a:cs typeface="Gill Sans MT"/>
              </a:rPr>
              <a:t>C</a:t>
            </a:r>
            <a:r>
              <a:rPr sz="2133" spc="7" dirty="0">
                <a:solidFill>
                  <a:schemeClr val="accent2"/>
                </a:solidFill>
                <a:latin typeface="Gill Sans MT"/>
                <a:cs typeface="Gill Sans MT"/>
              </a:rPr>
              <a:t>!</a:t>
            </a:r>
            <a:endParaRPr sz="2133" dirty="0">
              <a:solidFill>
                <a:schemeClr val="accent2"/>
              </a:solidFill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96587" y="3854684"/>
            <a:ext cx="677333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2133" spc="-333" dirty="0">
                <a:solidFill>
                  <a:schemeClr val="accent2"/>
                </a:solidFill>
                <a:latin typeface="Gill Sans MT"/>
                <a:cs typeface="Gill Sans MT"/>
              </a:rPr>
              <a:t>C</a:t>
            </a:r>
            <a:r>
              <a:rPr sz="2133" spc="-7" dirty="0">
                <a:solidFill>
                  <a:schemeClr val="accent2"/>
                </a:solidFill>
                <a:latin typeface="Gill Sans MT"/>
                <a:cs typeface="Gill Sans MT"/>
              </a:rPr>
              <a:t>h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-87" dirty="0">
                <a:solidFill>
                  <a:schemeClr val="accent2"/>
                </a:solidFill>
                <a:latin typeface="Gill Sans MT"/>
                <a:cs typeface="Gill Sans MT"/>
              </a:rPr>
              <a:t>ck  </a:t>
            </a:r>
            <a:r>
              <a:rPr sz="2133" spc="93" dirty="0">
                <a:solidFill>
                  <a:schemeClr val="accent2"/>
                </a:solidFill>
                <a:latin typeface="Gill Sans MT"/>
                <a:cs typeface="Gill Sans MT"/>
              </a:rPr>
              <a:t>gu</a:t>
            </a:r>
            <a:r>
              <a:rPr sz="2133" spc="13" dirty="0">
                <a:solidFill>
                  <a:schemeClr val="accent2"/>
                </a:solidFill>
                <a:latin typeface="Gill Sans MT"/>
                <a:cs typeface="Gill Sans MT"/>
              </a:rPr>
              <a:t>e</a:t>
            </a:r>
            <a:r>
              <a:rPr sz="2133" spc="67" dirty="0">
                <a:solidFill>
                  <a:schemeClr val="accent2"/>
                </a:solidFill>
                <a:latin typeface="Gill Sans MT"/>
                <a:cs typeface="Gill Sans MT"/>
              </a:rPr>
              <a:t>s</a:t>
            </a:r>
            <a:r>
              <a:rPr sz="2133" spc="60" dirty="0">
                <a:solidFill>
                  <a:schemeClr val="accent2"/>
                </a:solidFill>
                <a:latin typeface="Gill Sans MT"/>
                <a:cs typeface="Gill Sans MT"/>
              </a:rPr>
              <a:t>s</a:t>
            </a:r>
            <a:endParaRPr sz="2133" dirty="0">
              <a:solidFill>
                <a:schemeClr val="accent2"/>
              </a:solidFill>
              <a:latin typeface="Gill Sans MT"/>
              <a:cs typeface="Gill Sans M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7FA4B8-913C-4E77-B94B-FC0F8520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0815" y="2503423"/>
            <a:ext cx="5858256" cy="22189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FA028-F790-4CCE-8C26-1603B115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1551" y="1090793"/>
            <a:ext cx="10134913" cy="4277560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703562" indent="-687476">
              <a:spcBef>
                <a:spcPts val="933"/>
              </a:spcBef>
              <a:buClr>
                <a:srgbClr val="E3DDD2"/>
              </a:buClr>
              <a:buSzPct val="93750"/>
              <a:buFont typeface="Calibri"/>
              <a:buAutoNum type="arabicPeriod"/>
              <a:tabLst>
                <a:tab pos="703562" algn="l"/>
                <a:tab pos="704409" algn="l"/>
              </a:tabLst>
            </a:pPr>
            <a:r>
              <a:rPr sz="3200" spc="-7" dirty="0">
                <a:latin typeface="Calibri"/>
                <a:cs typeface="Calibri"/>
              </a:rPr>
              <a:t>Clock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spc="-33" dirty="0">
                <a:latin typeface="Calibri"/>
                <a:cs typeface="Calibri"/>
              </a:rPr>
              <a:t>rate</a:t>
            </a:r>
            <a:endParaRPr sz="3200" dirty="0">
              <a:latin typeface="Calibri"/>
              <a:cs typeface="Calibri"/>
            </a:endParaRPr>
          </a:p>
          <a:p>
            <a:pPr marL="896598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96598" algn="l"/>
                <a:tab pos="897444" algn="l"/>
              </a:tabLst>
            </a:pPr>
            <a:r>
              <a:rPr sz="2667" spc="-13" dirty="0">
                <a:latin typeface="Calibri"/>
                <a:cs typeface="Calibri"/>
              </a:rPr>
              <a:t>Limited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by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technology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sz="2667" spc="-13" dirty="0">
                <a:latin typeface="Calibri"/>
                <a:cs typeface="Calibri"/>
              </a:rPr>
              <a:t> power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dissipation</a:t>
            </a:r>
            <a:endParaRPr sz="2667" dirty="0">
              <a:latin typeface="Calibri"/>
              <a:cs typeface="Calibri"/>
            </a:endParaRPr>
          </a:p>
          <a:p>
            <a:pPr marL="703562" indent="-687476">
              <a:spcBef>
                <a:spcPts val="760"/>
              </a:spcBef>
              <a:buClr>
                <a:srgbClr val="E3DDD2"/>
              </a:buClr>
              <a:buSzPct val="93750"/>
              <a:buAutoNum type="arabicPeriod"/>
              <a:tabLst>
                <a:tab pos="703562" algn="l"/>
                <a:tab pos="704409" algn="l"/>
              </a:tabLst>
            </a:pPr>
            <a:r>
              <a:rPr sz="3200" spc="-7" dirty="0">
                <a:latin typeface="Calibri"/>
                <a:cs typeface="Calibri"/>
              </a:rPr>
              <a:t>Pipelining</a:t>
            </a:r>
            <a:endParaRPr sz="3200" dirty="0">
              <a:latin typeface="Calibri"/>
              <a:cs typeface="Calibri"/>
            </a:endParaRPr>
          </a:p>
          <a:p>
            <a:pPr marL="896598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96598" algn="l"/>
                <a:tab pos="897444" algn="l"/>
              </a:tabLst>
            </a:pPr>
            <a:r>
              <a:rPr sz="2667" spc="-13" dirty="0">
                <a:latin typeface="Calibri"/>
                <a:cs typeface="Calibri"/>
              </a:rPr>
              <a:t>“Overlap”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execution</a:t>
            </a:r>
            <a:endParaRPr sz="2667" dirty="0">
              <a:latin typeface="Calibri"/>
              <a:cs typeface="Calibri"/>
            </a:endParaRPr>
          </a:p>
          <a:p>
            <a:pPr marL="896598" lvl="1" indent="-340351">
              <a:spcBef>
                <a:spcPts val="640"/>
              </a:spcBef>
              <a:buSzPct val="90000"/>
              <a:buFont typeface="Wingdings"/>
              <a:buChar char=""/>
              <a:tabLst>
                <a:tab pos="896598" algn="l"/>
                <a:tab pos="897444" algn="l"/>
              </a:tabLst>
            </a:pPr>
            <a:r>
              <a:rPr sz="2667" spc="-7" dirty="0">
                <a:latin typeface="Calibri"/>
                <a:cs typeface="Calibri"/>
              </a:rPr>
              <a:t>Deeper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pipeline: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5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=&gt;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10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=&gt;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15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stages</a:t>
            </a:r>
            <a:endParaRPr sz="2667" dirty="0">
              <a:latin typeface="Calibri"/>
              <a:cs typeface="Calibri"/>
            </a:endParaRPr>
          </a:p>
          <a:p>
            <a:pPr marL="1201390" lvl="2" indent="-273465">
              <a:spcBef>
                <a:spcPts val="653"/>
              </a:spcBef>
              <a:buFont typeface="Wingdings 2"/>
              <a:buChar char=""/>
              <a:tabLst>
                <a:tab pos="1202237" algn="l"/>
              </a:tabLst>
            </a:pPr>
            <a:r>
              <a:rPr sz="2667" spc="-7" dirty="0">
                <a:latin typeface="Calibri"/>
                <a:cs typeface="Calibri"/>
              </a:rPr>
              <a:t>Less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work </a:t>
            </a:r>
            <a:r>
              <a:rPr sz="2667" dirty="0">
                <a:latin typeface="Calibri"/>
                <a:cs typeface="Calibri"/>
              </a:rPr>
              <a:t>per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stage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dirty="0">
                <a:latin typeface="Wingdings"/>
                <a:cs typeface="Wingdings"/>
              </a:rPr>
              <a:t></a:t>
            </a:r>
            <a:r>
              <a:rPr sz="2667" spc="-80" dirty="0">
                <a:latin typeface="Times New Roman"/>
                <a:cs typeface="Times New Roman"/>
              </a:rPr>
              <a:t> </a:t>
            </a:r>
            <a:r>
              <a:rPr sz="2667" spc="-7" dirty="0">
                <a:latin typeface="Calibri"/>
                <a:cs typeface="Calibri"/>
              </a:rPr>
              <a:t>shorter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clock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cycle</a:t>
            </a:r>
            <a:endParaRPr sz="2667" dirty="0">
              <a:latin typeface="Calibri"/>
              <a:cs typeface="Calibri"/>
            </a:endParaRPr>
          </a:p>
          <a:p>
            <a:pPr marL="1201390" lvl="2" indent="-273465">
              <a:spcBef>
                <a:spcPts val="627"/>
              </a:spcBef>
              <a:buFont typeface="Wingdings 2"/>
              <a:buChar char=""/>
              <a:tabLst>
                <a:tab pos="1202237" algn="l"/>
              </a:tabLst>
            </a:pPr>
            <a:r>
              <a:rPr sz="2667" dirty="0">
                <a:latin typeface="Calibri"/>
                <a:cs typeface="Calibri"/>
              </a:rPr>
              <a:t>But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more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potential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for </a:t>
            </a:r>
            <a:r>
              <a:rPr sz="2667" spc="-13" dirty="0">
                <a:latin typeface="Calibri"/>
                <a:cs typeface="Calibri"/>
              </a:rPr>
              <a:t>hazards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(CPI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&gt; 1)</a:t>
            </a:r>
          </a:p>
          <a:p>
            <a:pPr marL="703562" indent="-687476">
              <a:spcBef>
                <a:spcPts val="760"/>
              </a:spcBef>
              <a:buClr>
                <a:srgbClr val="E3DDD2"/>
              </a:buClr>
              <a:buSzPct val="93750"/>
              <a:buAutoNum type="arabicPeriod"/>
              <a:tabLst>
                <a:tab pos="703562" algn="l"/>
                <a:tab pos="704409" algn="l"/>
              </a:tabLst>
            </a:pPr>
            <a:r>
              <a:rPr sz="3200" spc="-7" dirty="0">
                <a:latin typeface="Calibri"/>
                <a:cs typeface="Calibri"/>
              </a:rPr>
              <a:t>Multi-issue</a:t>
            </a:r>
            <a:r>
              <a:rPr sz="3200" spc="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“superscalar”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processor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-229775"/>
            <a:ext cx="7531100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Increasing Processor Performance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90" y="844609"/>
            <a:ext cx="9811453" cy="5223908"/>
          </a:xfrm>
          <a:prstGeom prst="rect">
            <a:avLst/>
          </a:prstGeom>
        </p:spPr>
        <p:txBody>
          <a:bodyPr vert="horz" wrap="square" lIns="0" tIns="75353" rIns="0" bIns="0" rtlCol="0">
            <a:spAutoFit/>
          </a:bodyPr>
          <a:lstStyle/>
          <a:p>
            <a:pPr marL="425016" indent="-408930">
              <a:spcBef>
                <a:spcPts val="59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Multiple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issue “superscalar”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387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20" dirty="0">
                <a:latin typeface="Calibri"/>
                <a:cs typeface="Calibri"/>
              </a:rPr>
              <a:t>Replicate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pipeline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stages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dirty="0">
                <a:latin typeface="Symbol"/>
                <a:cs typeface="Symbol"/>
              </a:rPr>
              <a:t></a:t>
            </a:r>
            <a:r>
              <a:rPr sz="2667" spc="-67" dirty="0">
                <a:latin typeface="Times New Roman"/>
                <a:cs typeface="Times New Roman"/>
              </a:rPr>
              <a:t> </a:t>
            </a:r>
            <a:r>
              <a:rPr sz="2667" spc="-7" dirty="0">
                <a:latin typeface="Calibri"/>
                <a:cs typeface="Calibri"/>
              </a:rPr>
              <a:t>multiple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pipelines</a:t>
            </a:r>
            <a:endParaRPr sz="2667" dirty="0">
              <a:latin typeface="Calibri"/>
              <a:cs typeface="Calibri"/>
            </a:endParaRPr>
          </a:p>
          <a:p>
            <a:pPr marL="815320" lvl="1" indent="-340351">
              <a:spcBef>
                <a:spcPts val="287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" dirty="0">
                <a:latin typeface="Calibri"/>
                <a:cs typeface="Calibri"/>
              </a:rPr>
              <a:t>Start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multiple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instructions</a:t>
            </a:r>
            <a:r>
              <a:rPr sz="2667" dirty="0">
                <a:latin typeface="Calibri"/>
                <a:cs typeface="Calibri"/>
              </a:rPr>
              <a:t> per </a:t>
            </a:r>
            <a:r>
              <a:rPr sz="2667" spc="-7" dirty="0">
                <a:latin typeface="Calibri"/>
                <a:cs typeface="Calibri"/>
              </a:rPr>
              <a:t>clock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cycle</a:t>
            </a:r>
            <a:endParaRPr sz="2667" dirty="0">
              <a:latin typeface="Calibri"/>
              <a:cs typeface="Calibri"/>
            </a:endParaRPr>
          </a:p>
          <a:p>
            <a:pPr marL="815320" lvl="1" indent="-340351">
              <a:spcBef>
                <a:spcPts val="32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" dirty="0">
                <a:latin typeface="Calibri"/>
                <a:cs typeface="Calibri"/>
              </a:rPr>
              <a:t>CPI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&lt; 1,</a:t>
            </a:r>
            <a:r>
              <a:rPr sz="2667" spc="-7" dirty="0">
                <a:latin typeface="Calibri"/>
                <a:cs typeface="Calibri"/>
              </a:rPr>
              <a:t> so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use </a:t>
            </a:r>
            <a:r>
              <a:rPr sz="2667" spc="-7" dirty="0">
                <a:latin typeface="Calibri"/>
                <a:cs typeface="Calibri"/>
              </a:rPr>
              <a:t>Instructions </a:t>
            </a:r>
            <a:r>
              <a:rPr sz="2667" spc="-20" dirty="0">
                <a:latin typeface="Calibri"/>
                <a:cs typeface="Calibri"/>
              </a:rPr>
              <a:t>Per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Cycle </a:t>
            </a:r>
            <a:r>
              <a:rPr sz="2667" spc="-7" dirty="0">
                <a:latin typeface="Calibri"/>
                <a:cs typeface="Calibri"/>
              </a:rPr>
              <a:t>(IPC)</a:t>
            </a:r>
            <a:endParaRPr sz="2667" dirty="0">
              <a:latin typeface="Calibri"/>
              <a:cs typeface="Calibri"/>
            </a:endParaRPr>
          </a:p>
          <a:p>
            <a:pPr marL="815320" lvl="1" indent="-340351">
              <a:spcBef>
                <a:spcPts val="32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7" dirty="0">
                <a:latin typeface="Calibri"/>
                <a:cs typeface="Calibri"/>
              </a:rPr>
              <a:t>E.g.,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4GHz</a:t>
            </a:r>
            <a:r>
              <a:rPr sz="2667" spc="-20" dirty="0">
                <a:latin typeface="Calibri"/>
                <a:cs typeface="Calibri"/>
              </a:rPr>
              <a:t> 4-way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multiple-issue</a:t>
            </a:r>
            <a:endParaRPr sz="2667" dirty="0">
              <a:latin typeface="Calibri"/>
              <a:cs typeface="Calibri"/>
            </a:endParaRPr>
          </a:p>
          <a:p>
            <a:pPr marL="1120112" lvl="2" indent="-273465">
              <a:spcBef>
                <a:spcPts val="339"/>
              </a:spcBef>
              <a:buFont typeface="Wingdings 2"/>
              <a:buChar char=""/>
              <a:tabLst>
                <a:tab pos="1120959" algn="l"/>
              </a:tabLst>
            </a:pPr>
            <a:r>
              <a:rPr sz="2933" spc="-7" dirty="0">
                <a:latin typeface="Calibri"/>
                <a:cs typeface="Calibri"/>
              </a:rPr>
              <a:t>16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BIPS,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peak</a:t>
            </a:r>
            <a:r>
              <a:rPr sz="2933" dirty="0">
                <a:latin typeface="Calibri"/>
                <a:cs typeface="Calibri"/>
              </a:rPr>
              <a:t> CPI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= 0.25,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peak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IPC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= 4</a:t>
            </a:r>
            <a:endParaRPr sz="2933" dirty="0">
              <a:latin typeface="Calibri"/>
              <a:cs typeface="Calibri"/>
            </a:endParaRPr>
          </a:p>
          <a:p>
            <a:pPr marL="815320" lvl="1" indent="-340351">
              <a:spcBef>
                <a:spcPts val="33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" dirty="0">
                <a:latin typeface="Calibri"/>
                <a:cs typeface="Calibri"/>
              </a:rPr>
              <a:t>Dependencies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reduce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this</a:t>
            </a:r>
            <a:r>
              <a:rPr sz="2667" spc="-7" dirty="0">
                <a:latin typeface="Calibri"/>
                <a:cs typeface="Calibri"/>
              </a:rPr>
              <a:t> in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practice</a:t>
            </a:r>
            <a:endParaRPr sz="2667" dirty="0">
              <a:latin typeface="Calibri"/>
              <a:cs typeface="Calibri"/>
            </a:endParaRPr>
          </a:p>
          <a:p>
            <a:pPr marL="425016" indent="-408930">
              <a:spcBef>
                <a:spcPts val="38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dirty="0">
                <a:latin typeface="Calibri"/>
                <a:cs typeface="Calibri"/>
              </a:rPr>
              <a:t>“Out-of-Order”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execution</a:t>
            </a:r>
            <a:endParaRPr sz="3200" dirty="0">
              <a:latin typeface="Calibri"/>
              <a:cs typeface="Calibri"/>
            </a:endParaRPr>
          </a:p>
          <a:p>
            <a:pPr marL="815320" marR="6773" lvl="1" indent="-339505">
              <a:lnSpc>
                <a:spcPts val="2880"/>
              </a:lnSpc>
              <a:spcBef>
                <a:spcPts val="72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13" dirty="0">
                <a:latin typeface="Calibri"/>
                <a:cs typeface="Calibri"/>
              </a:rPr>
              <a:t>Reorder </a:t>
            </a:r>
            <a:r>
              <a:rPr sz="2667" spc="-7" dirty="0">
                <a:latin typeface="Calibri"/>
                <a:cs typeface="Calibri"/>
              </a:rPr>
              <a:t>instructions dynamically in </a:t>
            </a:r>
            <a:r>
              <a:rPr sz="2667" spc="-13" dirty="0">
                <a:latin typeface="Calibri"/>
                <a:cs typeface="Calibri"/>
              </a:rPr>
              <a:t>hardware </a:t>
            </a:r>
            <a:r>
              <a:rPr sz="2667" spc="-20" dirty="0">
                <a:latin typeface="Calibri"/>
                <a:cs typeface="Calibri"/>
              </a:rPr>
              <a:t>to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reduce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impact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-13" dirty="0">
                <a:latin typeface="Calibri"/>
                <a:cs typeface="Calibri"/>
              </a:rPr>
              <a:t> hazards</a:t>
            </a:r>
            <a:endParaRPr sz="2667" dirty="0">
              <a:latin typeface="Calibri"/>
              <a:cs typeface="Calibri"/>
            </a:endParaRPr>
          </a:p>
          <a:p>
            <a:pPr marL="425016" indent="-408930">
              <a:spcBef>
                <a:spcPts val="3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i="1" spc="-7" dirty="0">
                <a:latin typeface="Calibri"/>
                <a:cs typeface="Calibri"/>
              </a:rPr>
              <a:t>CS152</a:t>
            </a:r>
            <a:r>
              <a:rPr sz="3200" i="1" spc="-20" dirty="0">
                <a:latin typeface="Calibri"/>
                <a:cs typeface="Calibri"/>
              </a:rPr>
              <a:t> </a:t>
            </a:r>
            <a:r>
              <a:rPr sz="3200" i="1" spc="-7" dirty="0">
                <a:latin typeface="Calibri"/>
                <a:cs typeface="Calibri"/>
              </a:rPr>
              <a:t>discusses</a:t>
            </a:r>
            <a:r>
              <a:rPr sz="3200" i="1" spc="-13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these</a:t>
            </a:r>
            <a:r>
              <a:rPr sz="3200" i="1" spc="-7" dirty="0">
                <a:latin typeface="Calibri"/>
                <a:cs typeface="Calibri"/>
              </a:rPr>
              <a:t> techniques!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168527" y="6513508"/>
            <a:ext cx="76453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 dirty="0"/>
              <a:t>RISC-V</a:t>
            </a:r>
            <a:r>
              <a:rPr lang="en-US" spc="-40" dirty="0"/>
              <a:t> </a:t>
            </a:r>
            <a:r>
              <a:rPr lang="en-US" spc="-65" dirty="0">
                <a:solidFill>
                  <a:srgbClr val="FFFFFF"/>
                </a:solidFill>
              </a:rPr>
              <a:t>(</a:t>
            </a:r>
            <a:fld id="{81D60167-4931-47E6-BA6A-407CBD079E47}" type="slidenum">
              <a:rPr spc="-65" smtClean="0">
                <a:solidFill>
                  <a:srgbClr val="FFFFFF"/>
                </a:solidFill>
              </a:rPr>
              <a:pPr marL="12700">
                <a:spcBef>
                  <a:spcPts val="45"/>
                </a:spcBef>
              </a:pPr>
              <a:t>79</a:t>
            </a:fld>
            <a:r>
              <a:rPr spc="-65" dirty="0">
                <a:solidFill>
                  <a:srgbClr val="FFFFFF"/>
                </a:solidFill>
              </a:rPr>
              <a:t>)</a:t>
            </a:r>
            <a:endParaRPr spc="-87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824" y="149547"/>
            <a:ext cx="676403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Superscalar Processor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0441"/>
              </p:ext>
            </p:extLst>
          </p:nvPr>
        </p:nvGraphicFramePr>
        <p:xfrm>
          <a:off x="1408853" y="1640514"/>
          <a:ext cx="10065333" cy="3756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4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b="1" spc="-15" dirty="0">
                          <a:solidFill>
                            <a:schemeClr val="tx1"/>
                          </a:solidFill>
                        </a:rPr>
                        <a:t>Transportation</a:t>
                      </a:r>
                      <a:endParaRPr sz="24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b="1" spc="-5" dirty="0">
                          <a:solidFill>
                            <a:schemeClr val="tx1"/>
                          </a:solidFill>
                        </a:rPr>
                        <a:t>Computer</a:t>
                      </a:r>
                      <a:endParaRPr sz="24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spc="-30" dirty="0">
                          <a:solidFill>
                            <a:schemeClr val="tx1"/>
                          </a:solidFill>
                        </a:rPr>
                        <a:t>Trip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sz="24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spc="-15" dirty="0">
                          <a:solidFill>
                            <a:schemeClr val="tx1"/>
                          </a:solidFill>
                        </a:rPr>
                        <a:t>Program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15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sz="2400" spc="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time:</a:t>
                      </a:r>
                      <a:endParaRPr sz="2400">
                        <a:solidFill>
                          <a:schemeClr val="tx1"/>
                        </a:solidFill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spc="5" dirty="0">
                          <a:solidFill>
                            <a:schemeClr val="tx1"/>
                          </a:solidFill>
                        </a:rPr>
                        <a:t>e.g.</a:t>
                      </a:r>
                      <a:r>
                        <a:rPr sz="2400" spc="-2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time 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sz="2400" spc="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display</a:t>
                      </a:r>
                      <a:endParaRPr sz="24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630">
                <a:tc>
                  <a:txBody>
                    <a:bodyPr/>
                    <a:lstStyle/>
                    <a:p>
                      <a:pPr marL="91440" marR="70929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Time</a:t>
                      </a:r>
                      <a:r>
                        <a:rPr sz="2400" spc="-4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15" dirty="0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sz="2400" spc="-3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dirty="0">
                          <a:solidFill>
                            <a:schemeClr val="tx1"/>
                          </a:solidFill>
                        </a:rPr>
                        <a:t>100 </a:t>
                      </a:r>
                      <a:r>
                        <a:rPr sz="2400" spc="-39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passengers</a:t>
                      </a:r>
                      <a:endParaRPr sz="24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Throughput: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  <a:p>
                      <a:pPr marL="91440" marR="308610">
                        <a:lnSpc>
                          <a:spcPct val="100000"/>
                        </a:lnSpc>
                      </a:pPr>
                      <a:r>
                        <a:rPr sz="2400" spc="5" dirty="0">
                          <a:solidFill>
                            <a:schemeClr val="tx1"/>
                          </a:solidFill>
                        </a:rPr>
                        <a:t>e.g. </a:t>
                      </a:r>
                      <a:r>
                        <a:rPr sz="2400" dirty="0">
                          <a:solidFill>
                            <a:schemeClr val="tx1"/>
                          </a:solidFill>
                        </a:rPr>
                        <a:t>number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of server 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requests </a:t>
                      </a:r>
                      <a:r>
                        <a:rPr sz="2400" dirty="0">
                          <a:solidFill>
                            <a:schemeClr val="tx1"/>
                          </a:solidFill>
                        </a:rPr>
                        <a:t>handled per </a:t>
                      </a:r>
                      <a:r>
                        <a:rPr sz="2400" spc="-39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hour</a:t>
                      </a:r>
                      <a:endParaRPr sz="24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2317">
                <a:tc>
                  <a:txBody>
                    <a:bodyPr/>
                    <a:lstStyle/>
                    <a:p>
                      <a:pPr marL="91440" marR="8324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Gallons</a:t>
                      </a:r>
                      <a:r>
                        <a:rPr sz="2400" spc="-7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dirty="0">
                          <a:solidFill>
                            <a:schemeClr val="tx1"/>
                          </a:solidFill>
                        </a:rPr>
                        <a:t>per </a:t>
                      </a:r>
                      <a:r>
                        <a:rPr sz="2400" spc="-39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passenger</a:t>
                      </a:r>
                      <a:endParaRPr sz="24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Energy</a:t>
                      </a:r>
                      <a:r>
                        <a:rPr sz="2400" spc="-1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dirty="0">
                          <a:solidFill>
                            <a:schemeClr val="tx1"/>
                          </a:solidFill>
                        </a:rPr>
                        <a:t>per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 task*: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  <a:p>
                      <a:pPr marL="91440" marR="344805">
                        <a:lnSpc>
                          <a:spcPct val="100000"/>
                        </a:lnSpc>
                      </a:pPr>
                      <a:r>
                        <a:rPr sz="2400" spc="5" dirty="0">
                          <a:solidFill>
                            <a:schemeClr val="tx1"/>
                          </a:solidFill>
                        </a:rPr>
                        <a:t>e.g.</a:t>
                      </a:r>
                      <a:r>
                        <a:rPr sz="2400" spc="-2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many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 movies</a:t>
                      </a:r>
                      <a:r>
                        <a:rPr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you</a:t>
                      </a:r>
                      <a:r>
                        <a:rPr sz="2400" spc="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can</a:t>
                      </a:r>
                      <a:r>
                        <a:rPr sz="2400" spc="1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20" dirty="0">
                          <a:solidFill>
                            <a:schemeClr val="tx1"/>
                          </a:solidFill>
                        </a:rPr>
                        <a:t>watch</a:t>
                      </a:r>
                      <a:r>
                        <a:rPr sz="2400" spc="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dirty="0">
                          <a:solidFill>
                            <a:schemeClr val="tx1"/>
                          </a:solidFill>
                        </a:rPr>
                        <a:t>per </a:t>
                      </a:r>
                      <a:r>
                        <a:rPr sz="2400" spc="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battery</a:t>
                      </a:r>
                      <a:r>
                        <a:rPr sz="2400" spc="-1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charge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 or energy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</a:rPr>
                        <a:t>bill</a:t>
                      </a:r>
                      <a:r>
                        <a:rPr sz="2400" spc="5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400" spc="-15" dirty="0">
                          <a:solidFill>
                            <a:schemeClr val="tx1"/>
                          </a:solidFill>
                        </a:rPr>
                        <a:t>for 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datacenter</a:t>
                      </a:r>
                      <a:endParaRPr sz="24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234659" y="6288629"/>
            <a:ext cx="89746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80"/>
              </a:lnSpc>
            </a:pP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Garcia,</a:t>
            </a:r>
            <a:r>
              <a:rPr sz="1133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33" spc="7" dirty="0">
                <a:solidFill>
                  <a:srgbClr val="FFFFFF"/>
                </a:solidFill>
                <a:latin typeface="Calibri"/>
                <a:cs typeface="Calibri"/>
              </a:rPr>
              <a:t>Nikolić</a:t>
            </a:r>
            <a:endParaRPr sz="1133">
              <a:latin typeface="Calibri"/>
              <a:cs typeface="Calibri"/>
            </a:endParaRPr>
          </a:p>
          <a:p>
            <a:pPr marR="53339" algn="r">
              <a:lnSpc>
                <a:spcPts val="1760"/>
              </a:lnSpc>
            </a:pPr>
            <a:r>
              <a:rPr sz="1600" spc="73" dirty="0">
                <a:solidFill>
                  <a:srgbClr val="FFFFFF"/>
                </a:solidFill>
                <a:latin typeface="Gill Sans MT"/>
                <a:cs typeface="Gill Sans MT"/>
              </a:rPr>
              <a:t>8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1469" y="6594174"/>
            <a:ext cx="8712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6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0" dirty="0">
                <a:solidFill>
                  <a:srgbClr val="FFFFFF"/>
                </a:solidFill>
                <a:latin typeface="Trebuchet MS"/>
                <a:cs typeface="Trebuchet MS"/>
              </a:rPr>
              <a:t>(8)</a:t>
            </a:r>
            <a:endParaRPr sz="14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415036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Computer Analogy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49556" y="5683195"/>
            <a:ext cx="7442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Calibri"/>
                <a:cs typeface="Calibri"/>
              </a:rPr>
              <a:t>*</a:t>
            </a:r>
            <a:r>
              <a:rPr sz="1867" spc="-93" dirty="0">
                <a:latin typeface="Calibri"/>
                <a:cs typeface="Calibri"/>
              </a:rPr>
              <a:t> </a:t>
            </a:r>
            <a:r>
              <a:rPr sz="1867" u="sng" spc="-7" dirty="0"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Note</a:t>
            </a:r>
            <a:r>
              <a:rPr sz="1867" spc="-7" dirty="0">
                <a:latin typeface="Calibri"/>
                <a:cs typeface="Calibri"/>
              </a:rPr>
              <a:t>:</a:t>
            </a:r>
            <a:endParaRPr sz="1867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7911" y="5548083"/>
            <a:ext cx="7024793" cy="8790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spc="-13" dirty="0">
                <a:latin typeface="Calibri"/>
                <a:cs typeface="Calibri"/>
              </a:rPr>
              <a:t>Power </a:t>
            </a:r>
            <a:r>
              <a:rPr sz="1867" dirty="0">
                <a:latin typeface="Calibri"/>
                <a:cs typeface="Calibri"/>
              </a:rPr>
              <a:t>is </a:t>
            </a:r>
            <a:r>
              <a:rPr sz="1867" spc="-7" dirty="0">
                <a:latin typeface="Calibri"/>
                <a:cs typeface="Calibri"/>
              </a:rPr>
              <a:t>not </a:t>
            </a:r>
            <a:r>
              <a:rPr sz="1867" dirty="0">
                <a:latin typeface="Calibri"/>
                <a:cs typeface="Calibri"/>
              </a:rPr>
              <a:t>a </a:t>
            </a:r>
            <a:r>
              <a:rPr sz="1867" spc="-7" dirty="0">
                <a:latin typeface="Calibri"/>
                <a:cs typeface="Calibri"/>
              </a:rPr>
              <a:t>good </a:t>
            </a:r>
            <a:r>
              <a:rPr sz="1867" spc="-13" dirty="0">
                <a:latin typeface="Calibri"/>
                <a:cs typeface="Calibri"/>
              </a:rPr>
              <a:t>measure, </a:t>
            </a:r>
            <a:r>
              <a:rPr sz="1867" spc="-7" dirty="0">
                <a:latin typeface="Calibri"/>
                <a:cs typeface="Calibri"/>
              </a:rPr>
              <a:t>since </a:t>
            </a:r>
            <a:r>
              <a:rPr sz="1867" dirty="0">
                <a:latin typeface="Calibri"/>
                <a:cs typeface="Calibri"/>
              </a:rPr>
              <a:t>low-power </a:t>
            </a:r>
            <a:r>
              <a:rPr sz="1867" spc="-7" dirty="0">
                <a:latin typeface="Calibri"/>
                <a:cs typeface="Calibri"/>
              </a:rPr>
              <a:t>CPU </a:t>
            </a:r>
            <a:r>
              <a:rPr sz="1867" spc="-13" dirty="0">
                <a:latin typeface="Calibri"/>
                <a:cs typeface="Calibri"/>
              </a:rPr>
              <a:t>might </a:t>
            </a:r>
            <a:r>
              <a:rPr sz="1867" spc="-7" dirty="0">
                <a:latin typeface="Calibri"/>
                <a:cs typeface="Calibri"/>
              </a:rPr>
              <a:t>run </a:t>
            </a:r>
            <a:r>
              <a:rPr sz="1867" spc="-13" dirty="0">
                <a:latin typeface="Calibri"/>
                <a:cs typeface="Calibri"/>
              </a:rPr>
              <a:t>for </a:t>
            </a:r>
            <a:r>
              <a:rPr sz="1867" dirty="0">
                <a:latin typeface="Calibri"/>
                <a:cs typeface="Calibri"/>
              </a:rPr>
              <a:t>a </a:t>
            </a:r>
            <a:r>
              <a:rPr sz="1867" spc="-7" dirty="0">
                <a:latin typeface="Calibri"/>
                <a:cs typeface="Calibri"/>
              </a:rPr>
              <a:t>long </a:t>
            </a:r>
            <a:r>
              <a:rPr sz="1867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time</a:t>
            </a:r>
            <a:r>
              <a:rPr sz="1867" dirty="0">
                <a:latin typeface="Calibri"/>
                <a:cs typeface="Calibri"/>
              </a:rPr>
              <a:t> </a:t>
            </a:r>
            <a:r>
              <a:rPr sz="1867" spc="-13" dirty="0">
                <a:latin typeface="Calibri"/>
                <a:cs typeface="Calibri"/>
              </a:rPr>
              <a:t>to</a:t>
            </a:r>
            <a:r>
              <a:rPr sz="1867" dirty="0">
                <a:latin typeface="Calibri"/>
                <a:cs typeface="Calibri"/>
              </a:rPr>
              <a:t> </a:t>
            </a:r>
            <a:r>
              <a:rPr sz="1867" spc="-13" dirty="0">
                <a:latin typeface="Calibri"/>
                <a:cs typeface="Calibri"/>
              </a:rPr>
              <a:t>complete</a:t>
            </a:r>
            <a:r>
              <a:rPr sz="1867" spc="7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one task</a:t>
            </a:r>
            <a:r>
              <a:rPr sz="1867" spc="13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consuming </a:t>
            </a:r>
            <a:r>
              <a:rPr sz="1867" spc="-13" dirty="0">
                <a:latin typeface="Calibri"/>
                <a:cs typeface="Calibri"/>
              </a:rPr>
              <a:t>more energy</a:t>
            </a:r>
            <a:r>
              <a:rPr sz="1867" spc="13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than</a:t>
            </a:r>
            <a:r>
              <a:rPr sz="1867" spc="20" dirty="0">
                <a:latin typeface="Calibri"/>
                <a:cs typeface="Calibri"/>
              </a:rPr>
              <a:t> </a:t>
            </a:r>
            <a:r>
              <a:rPr sz="1867" spc="-13" dirty="0">
                <a:latin typeface="Calibri"/>
                <a:cs typeface="Calibri"/>
              </a:rPr>
              <a:t>faster computer </a:t>
            </a:r>
            <a:r>
              <a:rPr sz="1867" spc="-400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running</a:t>
            </a:r>
            <a:r>
              <a:rPr sz="1867" spc="13" dirty="0">
                <a:latin typeface="Calibri"/>
                <a:cs typeface="Calibri"/>
              </a:rPr>
              <a:t> </a:t>
            </a:r>
            <a:r>
              <a:rPr sz="1867" spc="-13" dirty="0">
                <a:latin typeface="Calibri"/>
                <a:cs typeface="Calibri"/>
              </a:rPr>
              <a:t>at</a:t>
            </a:r>
            <a:r>
              <a:rPr sz="1867" spc="7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higher</a:t>
            </a:r>
            <a:r>
              <a:rPr sz="1867" spc="13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power</a:t>
            </a:r>
            <a:r>
              <a:rPr sz="1867" spc="-20" dirty="0">
                <a:latin typeface="Calibri"/>
                <a:cs typeface="Calibri"/>
              </a:rPr>
              <a:t> </a:t>
            </a:r>
            <a:r>
              <a:rPr sz="1867" spc="-13" dirty="0">
                <a:latin typeface="Calibri"/>
                <a:cs typeface="Calibri"/>
              </a:rPr>
              <a:t>for</a:t>
            </a:r>
            <a:r>
              <a:rPr sz="1867" spc="-40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a</a:t>
            </a:r>
            <a:r>
              <a:rPr sz="1867" spc="-13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shorter time</a:t>
            </a:r>
            <a:endParaRPr sz="1867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6B7AA6-79D0-4011-A152-4DE419A1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6509" y="5492807"/>
            <a:ext cx="159512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FFFFFF"/>
                </a:solidFill>
                <a:latin typeface="Calibri"/>
                <a:cs typeface="Calibri"/>
              </a:rPr>
              <a:t>P&amp;H,</a:t>
            </a:r>
            <a:r>
              <a:rPr sz="2667" spc="-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67" dirty="0">
                <a:solidFill>
                  <a:srgbClr val="FFFFFF"/>
                </a:solidFill>
                <a:latin typeface="Calibri"/>
                <a:cs typeface="Calibri"/>
              </a:rPr>
              <a:t>p.330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56" y="-236478"/>
            <a:ext cx="4864100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Superscalar </a:t>
            </a:r>
            <a:br>
              <a:rPr lang="vi-VN" b="1" spc="-133" dirty="0"/>
            </a:br>
            <a:r>
              <a:rPr b="1" spc="-133" dirty="0"/>
              <a:t>Processor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0"/>
            <a:ext cx="9426395" cy="6858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84856" y="6213448"/>
            <a:ext cx="76453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 dirty="0"/>
              <a:t>RISC-V</a:t>
            </a:r>
            <a:r>
              <a:rPr lang="en-US" spc="-40" dirty="0"/>
              <a:t> </a:t>
            </a:r>
            <a:r>
              <a:rPr lang="en-US" spc="-65" dirty="0">
                <a:solidFill>
                  <a:srgbClr val="FFFFFF"/>
                </a:solidFill>
              </a:rPr>
              <a:t>(</a:t>
            </a:r>
            <a:fld id="{81D60167-4931-47E6-BA6A-407CBD079E47}" type="slidenum">
              <a:rPr spc="-65" smtClean="0">
                <a:solidFill>
                  <a:srgbClr val="FFFFFF"/>
                </a:solidFill>
              </a:rPr>
              <a:pPr marL="12700">
                <a:spcBef>
                  <a:spcPts val="45"/>
                </a:spcBef>
              </a:pPr>
              <a:t>80</a:t>
            </a:fld>
            <a:r>
              <a:rPr spc="-65" dirty="0">
                <a:solidFill>
                  <a:srgbClr val="FFFFFF"/>
                </a:solidFill>
              </a:rPr>
              <a:t>)</a:t>
            </a:r>
            <a:endParaRPr spc="-87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6510" y="5834930"/>
            <a:ext cx="189738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FFFFFF"/>
                </a:solidFill>
                <a:latin typeface="Calibri"/>
                <a:cs typeface="Calibri"/>
              </a:rPr>
              <a:t>P&amp;H,</a:t>
            </a:r>
            <a:r>
              <a:rPr sz="3200" spc="-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3" dirty="0">
                <a:solidFill>
                  <a:srgbClr val="FFFFFF"/>
                </a:solidFill>
                <a:latin typeface="Calibri"/>
                <a:cs typeface="Calibri"/>
              </a:rPr>
              <a:t>p.330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457200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Benchmark: CPI of i7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47071" y="1219750"/>
            <a:ext cx="5836073" cy="4615180"/>
            <a:chOff x="3479291" y="726948"/>
            <a:chExt cx="4377055" cy="3461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9291" y="726948"/>
              <a:ext cx="3794760" cy="34610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58539" y="2654808"/>
              <a:ext cx="4297680" cy="0"/>
            </a:xfrm>
            <a:custGeom>
              <a:avLst/>
              <a:gdLst/>
              <a:ahLst/>
              <a:cxnLst/>
              <a:rect l="l" t="t" r="r" b="b"/>
              <a:pathLst>
                <a:path w="4297680">
                  <a:moveTo>
                    <a:pt x="0" y="0"/>
                  </a:moveTo>
                  <a:lnTo>
                    <a:pt x="4297603" y="0"/>
                  </a:lnTo>
                </a:path>
              </a:pathLst>
            </a:custGeom>
            <a:ln w="571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09749" y="3163616"/>
            <a:ext cx="96774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339" dirty="0">
                <a:solidFill>
                  <a:srgbClr val="D7E055"/>
                </a:solidFill>
                <a:latin typeface="Gill Sans MT"/>
                <a:cs typeface="Gill Sans MT"/>
              </a:rPr>
              <a:t>C</a:t>
            </a:r>
            <a:r>
              <a:rPr sz="2667" spc="7" dirty="0">
                <a:solidFill>
                  <a:srgbClr val="D7E055"/>
                </a:solidFill>
                <a:latin typeface="Gill Sans MT"/>
                <a:cs typeface="Gill Sans MT"/>
              </a:rPr>
              <a:t>P</a:t>
            </a:r>
            <a:r>
              <a:rPr sz="2667" spc="-160" dirty="0">
                <a:solidFill>
                  <a:srgbClr val="D7E055"/>
                </a:solidFill>
                <a:latin typeface="Gill Sans MT"/>
                <a:cs typeface="Gill Sans MT"/>
              </a:rPr>
              <a:t>I</a:t>
            </a:r>
            <a:r>
              <a:rPr sz="2667" spc="13" dirty="0">
                <a:solidFill>
                  <a:srgbClr val="D7E055"/>
                </a:solidFill>
                <a:latin typeface="Gill Sans MT"/>
                <a:cs typeface="Gill Sans MT"/>
              </a:rPr>
              <a:t> </a:t>
            </a:r>
            <a:r>
              <a:rPr sz="2667" spc="-60" dirty="0">
                <a:solidFill>
                  <a:srgbClr val="D7E055"/>
                </a:solidFill>
                <a:latin typeface="Gill Sans MT"/>
                <a:cs typeface="Gill Sans MT"/>
              </a:rPr>
              <a:t>=</a:t>
            </a:r>
            <a:r>
              <a:rPr sz="2667" spc="27" dirty="0">
                <a:solidFill>
                  <a:srgbClr val="D7E055"/>
                </a:solidFill>
                <a:latin typeface="Gill Sans MT"/>
                <a:cs typeface="Gill Sans MT"/>
              </a:rPr>
              <a:t> </a:t>
            </a:r>
            <a:r>
              <a:rPr sz="2667" spc="-453" dirty="0">
                <a:solidFill>
                  <a:srgbClr val="D7E055"/>
                </a:solidFill>
                <a:latin typeface="Gill Sans MT"/>
                <a:cs typeface="Gill Sans MT"/>
              </a:rPr>
              <a:t>1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2157509" y="5196115"/>
            <a:ext cx="76453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/>
              <a:t>RISC-V</a:t>
            </a:r>
            <a:r>
              <a:rPr lang="en-US" spc="-40"/>
              <a:t> </a:t>
            </a:r>
            <a:r>
              <a:rPr lang="en-US" spc="-65">
                <a:solidFill>
                  <a:srgbClr val="FFFFFF"/>
                </a:solidFill>
              </a:rPr>
              <a:t>(</a:t>
            </a:r>
            <a:fld id="{81D60167-4931-47E6-BA6A-407CBD079E47}" type="slidenum">
              <a:rPr spc="-65" smtClean="0">
                <a:solidFill>
                  <a:srgbClr val="FFFFFF"/>
                </a:solidFill>
              </a:rPr>
              <a:pPr marL="12700">
                <a:spcBef>
                  <a:spcPts val="45"/>
                </a:spcBef>
              </a:pPr>
              <a:t>81</a:t>
            </a:fld>
            <a:r>
              <a:rPr spc="-65">
                <a:solidFill>
                  <a:srgbClr val="FFFFFF"/>
                </a:solidFill>
              </a:rPr>
              <a:t>)</a:t>
            </a:r>
            <a:endParaRPr spc="-87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82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13009" y="6480047"/>
            <a:ext cx="1078991" cy="3779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01" y="77215"/>
            <a:ext cx="812799" cy="8127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74830" y="111802"/>
            <a:ext cx="7671647" cy="67460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4267" spc="-113" dirty="0">
                <a:solidFill>
                  <a:srgbClr val="E3DDD2"/>
                </a:solidFill>
                <a:latin typeface="Calibri"/>
                <a:cs typeface="Calibri"/>
              </a:rPr>
              <a:t>“</a:t>
            </a:r>
            <a:r>
              <a:rPr sz="4267" spc="-120" dirty="0">
                <a:solidFill>
                  <a:srgbClr val="E3DDD2"/>
                </a:solidFill>
                <a:latin typeface="Calibri"/>
                <a:cs typeface="Calibri"/>
              </a:rPr>
              <a:t>I</a:t>
            </a:r>
            <a:r>
              <a:rPr sz="4267" spc="-180" dirty="0">
                <a:solidFill>
                  <a:srgbClr val="E3DDD2"/>
                </a:solidFill>
                <a:latin typeface="Calibri"/>
                <a:cs typeface="Calibri"/>
              </a:rPr>
              <a:t>r</a:t>
            </a:r>
            <a:r>
              <a:rPr sz="4267" spc="-113" dirty="0">
                <a:solidFill>
                  <a:srgbClr val="E3DDD2"/>
                </a:solidFill>
                <a:latin typeface="Calibri"/>
                <a:cs typeface="Calibri"/>
              </a:rPr>
              <a:t>o</a:t>
            </a:r>
            <a:r>
              <a:rPr sz="4267" dirty="0">
                <a:solidFill>
                  <a:srgbClr val="E3DDD2"/>
                </a:solidFill>
                <a:latin typeface="Calibri"/>
                <a:cs typeface="Calibri"/>
              </a:rPr>
              <a:t>n</a:t>
            </a:r>
            <a:r>
              <a:rPr sz="4267" spc="-272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4267" spc="-120" dirty="0">
                <a:solidFill>
                  <a:srgbClr val="E3DDD2"/>
                </a:solidFill>
                <a:latin typeface="Calibri"/>
                <a:cs typeface="Calibri"/>
              </a:rPr>
              <a:t>L</a:t>
            </a:r>
            <a:r>
              <a:rPr sz="4267" spc="-147" dirty="0">
                <a:solidFill>
                  <a:srgbClr val="E3DDD2"/>
                </a:solidFill>
                <a:latin typeface="Calibri"/>
                <a:cs typeface="Calibri"/>
              </a:rPr>
              <a:t>a</a:t>
            </a:r>
            <a:r>
              <a:rPr sz="4267" spc="13" dirty="0">
                <a:solidFill>
                  <a:srgbClr val="E3DDD2"/>
                </a:solidFill>
                <a:latin typeface="Calibri"/>
                <a:cs typeface="Calibri"/>
              </a:rPr>
              <a:t>w</a:t>
            </a:r>
            <a:r>
              <a:rPr sz="4267" dirty="0">
                <a:solidFill>
                  <a:srgbClr val="E3DDD2"/>
                </a:solidFill>
                <a:latin typeface="Calibri"/>
                <a:cs typeface="Calibri"/>
              </a:rPr>
              <a:t>”</a:t>
            </a:r>
            <a:r>
              <a:rPr sz="4267" spc="-260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4267" spc="-113" dirty="0">
                <a:solidFill>
                  <a:srgbClr val="E3DDD2"/>
                </a:solidFill>
                <a:latin typeface="Calibri"/>
                <a:cs typeface="Calibri"/>
              </a:rPr>
              <a:t>o</a:t>
            </a:r>
            <a:r>
              <a:rPr sz="4267" dirty="0">
                <a:solidFill>
                  <a:srgbClr val="E3DDD2"/>
                </a:solidFill>
                <a:latin typeface="Calibri"/>
                <a:cs typeface="Calibri"/>
              </a:rPr>
              <a:t>f</a:t>
            </a:r>
            <a:r>
              <a:rPr sz="4267" spc="-253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4267" spc="-113" dirty="0">
                <a:solidFill>
                  <a:srgbClr val="E3DDD2"/>
                </a:solidFill>
                <a:latin typeface="Calibri"/>
                <a:cs typeface="Calibri"/>
              </a:rPr>
              <a:t>P</a:t>
            </a:r>
            <a:r>
              <a:rPr sz="4267" spc="-180" dirty="0">
                <a:solidFill>
                  <a:srgbClr val="E3DDD2"/>
                </a:solidFill>
                <a:latin typeface="Calibri"/>
                <a:cs typeface="Calibri"/>
              </a:rPr>
              <a:t>r</a:t>
            </a:r>
            <a:r>
              <a:rPr sz="4267" spc="-113" dirty="0">
                <a:solidFill>
                  <a:srgbClr val="E3DDD2"/>
                </a:solidFill>
                <a:latin typeface="Calibri"/>
                <a:cs typeface="Calibri"/>
              </a:rPr>
              <a:t>o</a:t>
            </a:r>
            <a:r>
              <a:rPr sz="4267" spc="-127" dirty="0">
                <a:solidFill>
                  <a:srgbClr val="E3DDD2"/>
                </a:solidFill>
                <a:latin typeface="Calibri"/>
                <a:cs typeface="Calibri"/>
              </a:rPr>
              <a:t>ce</a:t>
            </a:r>
            <a:r>
              <a:rPr sz="4267" spc="-120" dirty="0">
                <a:solidFill>
                  <a:srgbClr val="E3DDD2"/>
                </a:solidFill>
                <a:latin typeface="Calibri"/>
                <a:cs typeface="Calibri"/>
              </a:rPr>
              <a:t>ss</a:t>
            </a:r>
            <a:r>
              <a:rPr sz="4267" spc="-127" dirty="0">
                <a:solidFill>
                  <a:srgbClr val="E3DDD2"/>
                </a:solidFill>
                <a:latin typeface="Calibri"/>
                <a:cs typeface="Calibri"/>
              </a:rPr>
              <a:t>o</a:t>
            </a:r>
            <a:r>
              <a:rPr sz="4267" dirty="0">
                <a:solidFill>
                  <a:srgbClr val="E3DDD2"/>
                </a:solidFill>
                <a:latin typeface="Calibri"/>
                <a:cs typeface="Calibri"/>
              </a:rPr>
              <a:t>r</a:t>
            </a:r>
            <a:r>
              <a:rPr sz="4267" spc="-300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4267" spc="-193" dirty="0">
                <a:solidFill>
                  <a:srgbClr val="E3DDD2"/>
                </a:solidFill>
                <a:latin typeface="Calibri"/>
                <a:cs typeface="Calibri"/>
              </a:rPr>
              <a:t>P</a:t>
            </a:r>
            <a:r>
              <a:rPr sz="4267" spc="-113" dirty="0">
                <a:solidFill>
                  <a:srgbClr val="E3DDD2"/>
                </a:solidFill>
                <a:latin typeface="Calibri"/>
                <a:cs typeface="Calibri"/>
              </a:rPr>
              <a:t>e</a:t>
            </a:r>
            <a:r>
              <a:rPr sz="4267" spc="-120" dirty="0">
                <a:solidFill>
                  <a:srgbClr val="E3DDD2"/>
                </a:solidFill>
                <a:latin typeface="Calibri"/>
                <a:cs typeface="Calibri"/>
              </a:rPr>
              <a:t>r</a:t>
            </a:r>
            <a:r>
              <a:rPr sz="4267" spc="-213" dirty="0">
                <a:solidFill>
                  <a:srgbClr val="E3DDD2"/>
                </a:solidFill>
                <a:latin typeface="Calibri"/>
                <a:cs typeface="Calibri"/>
              </a:rPr>
              <a:t>f</a:t>
            </a:r>
            <a:r>
              <a:rPr sz="4267" spc="-127" dirty="0">
                <a:solidFill>
                  <a:srgbClr val="E3DDD2"/>
                </a:solidFill>
                <a:latin typeface="Calibri"/>
                <a:cs typeface="Calibri"/>
              </a:rPr>
              <a:t>o</a:t>
            </a:r>
            <a:r>
              <a:rPr sz="4267" spc="-120" dirty="0">
                <a:solidFill>
                  <a:srgbClr val="E3DDD2"/>
                </a:solidFill>
                <a:latin typeface="Calibri"/>
                <a:cs typeface="Calibri"/>
              </a:rPr>
              <a:t>rm</a:t>
            </a:r>
            <a:r>
              <a:rPr sz="4267" spc="-113" dirty="0">
                <a:solidFill>
                  <a:srgbClr val="E3DDD2"/>
                </a:solidFill>
                <a:latin typeface="Calibri"/>
                <a:cs typeface="Calibri"/>
              </a:rPr>
              <a:t>a</a:t>
            </a:r>
            <a:r>
              <a:rPr sz="4267" spc="-120" dirty="0">
                <a:solidFill>
                  <a:srgbClr val="E3DDD2"/>
                </a:solidFill>
                <a:latin typeface="Calibri"/>
                <a:cs typeface="Calibri"/>
              </a:rPr>
              <a:t>n</a:t>
            </a:r>
            <a:r>
              <a:rPr sz="4267" spc="-133" dirty="0">
                <a:solidFill>
                  <a:srgbClr val="E3DDD2"/>
                </a:solidFill>
                <a:latin typeface="Calibri"/>
                <a:cs typeface="Calibri"/>
              </a:rPr>
              <a:t>c</a:t>
            </a:r>
            <a:r>
              <a:rPr sz="4267" dirty="0">
                <a:solidFill>
                  <a:srgbClr val="E3DDD2"/>
                </a:solidFill>
                <a:latin typeface="Calibri"/>
                <a:cs typeface="Calibri"/>
              </a:rPr>
              <a:t>e</a:t>
            </a:r>
            <a:endParaRPr sz="4267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98978" y="2395474"/>
            <a:ext cx="8648700" cy="1057487"/>
            <a:chOff x="2249233" y="1796605"/>
            <a:chExt cx="6486525" cy="793115"/>
          </a:xfrm>
        </p:grpSpPr>
        <p:sp>
          <p:nvSpPr>
            <p:cNvPr id="11" name="object 11"/>
            <p:cNvSpPr/>
            <p:nvPr/>
          </p:nvSpPr>
          <p:spPr>
            <a:xfrm>
              <a:off x="2253995" y="1801367"/>
              <a:ext cx="6477000" cy="783590"/>
            </a:xfrm>
            <a:custGeom>
              <a:avLst/>
              <a:gdLst/>
              <a:ahLst/>
              <a:cxnLst/>
              <a:rect l="l" t="t" r="r" b="b"/>
              <a:pathLst>
                <a:path w="6477000" h="783589">
                  <a:moveTo>
                    <a:pt x="0" y="0"/>
                  </a:moveTo>
                  <a:lnTo>
                    <a:pt x="6477000" y="0"/>
                  </a:lnTo>
                  <a:lnTo>
                    <a:pt x="6477000" y="783336"/>
                  </a:lnTo>
                  <a:lnTo>
                    <a:pt x="0" y="78333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91978" y="2126716"/>
              <a:ext cx="3040380" cy="15240"/>
            </a:xfrm>
            <a:custGeom>
              <a:avLst/>
              <a:gdLst/>
              <a:ahLst/>
              <a:cxnLst/>
              <a:rect l="l" t="t" r="r" b="b"/>
              <a:pathLst>
                <a:path w="3040379" h="15239">
                  <a:moveTo>
                    <a:pt x="1360919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360919" y="15240"/>
                  </a:lnTo>
                  <a:lnTo>
                    <a:pt x="1360919" y="0"/>
                  </a:lnTo>
                  <a:close/>
                </a:path>
                <a:path w="3040379" h="15239">
                  <a:moveTo>
                    <a:pt x="3040380" y="0"/>
                  </a:moveTo>
                  <a:lnTo>
                    <a:pt x="1793748" y="0"/>
                  </a:lnTo>
                  <a:lnTo>
                    <a:pt x="1793748" y="15240"/>
                  </a:lnTo>
                  <a:lnTo>
                    <a:pt x="3040380" y="15240"/>
                  </a:lnTo>
                  <a:lnTo>
                    <a:pt x="3040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134154" y="2371655"/>
            <a:ext cx="10075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3200" spc="-573" dirty="0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sz="3200" spc="-127" dirty="0">
                <a:solidFill>
                  <a:srgbClr val="FFFFFF"/>
                </a:solidFill>
                <a:latin typeface="Gill Sans MT"/>
                <a:cs typeface="Gill Sans MT"/>
              </a:rPr>
              <a:t>y</a:t>
            </a:r>
            <a:r>
              <a:rPr sz="3200" spc="-93" dirty="0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sz="3200" spc="-33" dirty="0">
                <a:solidFill>
                  <a:srgbClr val="FFFFFF"/>
                </a:solidFill>
                <a:latin typeface="Gill Sans MT"/>
                <a:cs typeface="Gill Sans MT"/>
              </a:rPr>
              <a:t>l</a:t>
            </a:r>
            <a:r>
              <a:rPr sz="3200" spc="-4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3200" spc="100" dirty="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13811" y="2371656"/>
            <a:ext cx="1773767" cy="991724"/>
          </a:xfrm>
          <a:prstGeom prst="rect">
            <a:avLst/>
          </a:prstGeom>
        </p:spPr>
        <p:txBody>
          <a:bodyPr vert="horz" wrap="square" lIns="0" tIns="42333" rIns="0" bIns="0" rtlCol="0">
            <a:spAutoFit/>
          </a:bodyPr>
          <a:lstStyle/>
          <a:p>
            <a:pPr marR="6773">
              <a:lnSpc>
                <a:spcPts val="3747"/>
              </a:lnSpc>
              <a:spcBef>
                <a:spcPts val="333"/>
              </a:spcBef>
              <a:tabLst>
                <a:tab pos="283626" algn="l"/>
                <a:tab pos="1336853" algn="l"/>
                <a:tab pos="1527348" algn="l"/>
              </a:tabLst>
            </a:pPr>
            <a:r>
              <a:rPr sz="3200" u="heavy" spc="-14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 	</a:t>
            </a:r>
            <a:r>
              <a:rPr sz="3200" u="heavy" spc="-6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T</a:t>
            </a:r>
            <a:r>
              <a:rPr sz="320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im</a:t>
            </a:r>
            <a:r>
              <a:rPr sz="320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e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	</a:t>
            </a:r>
            <a:r>
              <a:rPr sz="3200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3200" spc="-47" dirty="0">
                <a:solidFill>
                  <a:srgbClr val="FFFFFF"/>
                </a:solidFill>
                <a:latin typeface="Gill Sans MT"/>
                <a:cs typeface="Gill Sans MT"/>
              </a:rPr>
              <a:t>=  </a:t>
            </a:r>
            <a:r>
              <a:rPr sz="3200" spc="-53" dirty="0">
                <a:solidFill>
                  <a:srgbClr val="FFFFFF"/>
                </a:solidFill>
                <a:latin typeface="Gill Sans MT"/>
                <a:cs typeface="Gill Sans MT"/>
              </a:rPr>
              <a:t>Program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44994" y="2847143"/>
            <a:ext cx="138938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3200" spc="-233" dirty="0">
                <a:solidFill>
                  <a:srgbClr val="FFFFFF"/>
                </a:solidFill>
                <a:latin typeface="Gill Sans MT"/>
                <a:cs typeface="Gill Sans MT"/>
              </a:rPr>
              <a:t>Pr</a:t>
            </a:r>
            <a:r>
              <a:rPr sz="3200" spc="-152" dirty="0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sz="3200" spc="305" dirty="0">
                <a:solidFill>
                  <a:srgbClr val="FFFFFF"/>
                </a:solidFill>
                <a:latin typeface="Gill Sans MT"/>
                <a:cs typeface="Gill Sans MT"/>
              </a:rPr>
              <a:t>g</a:t>
            </a:r>
            <a:r>
              <a:rPr sz="3200" spc="-380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sz="3200" spc="160" dirty="0">
                <a:solidFill>
                  <a:srgbClr val="FFFFFF"/>
                </a:solidFill>
                <a:latin typeface="Gill Sans MT"/>
                <a:cs typeface="Gill Sans MT"/>
              </a:rPr>
              <a:t>am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4139" y="2847143"/>
            <a:ext cx="16628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3200" spc="-113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92732" y="2847143"/>
            <a:ext cx="8365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3200" spc="-573" dirty="0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sz="3200" spc="-127" dirty="0">
                <a:solidFill>
                  <a:srgbClr val="FFFFFF"/>
                </a:solidFill>
                <a:latin typeface="Gill Sans MT"/>
                <a:cs typeface="Gill Sans MT"/>
              </a:rPr>
              <a:t>y</a:t>
            </a:r>
            <a:r>
              <a:rPr sz="3200" spc="-93" dirty="0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sz="3200" spc="-40" dirty="0">
                <a:solidFill>
                  <a:srgbClr val="FFFFFF"/>
                </a:solidFill>
                <a:latin typeface="Gill Sans MT"/>
                <a:cs typeface="Gill Sans MT"/>
              </a:rPr>
              <a:t>le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54022" y="1056745"/>
            <a:ext cx="3842173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spc="-167" dirty="0">
                <a:solidFill>
                  <a:srgbClr val="D7E055"/>
                </a:solidFill>
                <a:latin typeface="Gill Sans MT"/>
                <a:cs typeface="Gill Sans MT"/>
              </a:rPr>
              <a:t>CPI</a:t>
            </a:r>
            <a:r>
              <a:rPr sz="2667" dirty="0">
                <a:solidFill>
                  <a:srgbClr val="D7E055"/>
                </a:solidFill>
                <a:latin typeface="Gill Sans MT"/>
                <a:cs typeface="Gill Sans MT"/>
              </a:rPr>
              <a:t> </a:t>
            </a:r>
            <a:r>
              <a:rPr sz="2667" spc="-60" dirty="0">
                <a:solidFill>
                  <a:srgbClr val="D7E055"/>
                </a:solidFill>
                <a:latin typeface="Gill Sans MT"/>
                <a:cs typeface="Gill Sans MT"/>
              </a:rPr>
              <a:t>=</a:t>
            </a:r>
            <a:r>
              <a:rPr sz="2667" spc="13" dirty="0">
                <a:solidFill>
                  <a:srgbClr val="D7E055"/>
                </a:solidFill>
                <a:latin typeface="Gill Sans MT"/>
                <a:cs typeface="Gill Sans MT"/>
              </a:rPr>
              <a:t> </a:t>
            </a:r>
            <a:r>
              <a:rPr sz="2667" u="sng" spc="-47" dirty="0">
                <a:solidFill>
                  <a:srgbClr val="D7E055"/>
                </a:solidFill>
                <a:uFill>
                  <a:solidFill>
                    <a:srgbClr val="D7E055"/>
                  </a:solidFill>
                </a:uFill>
                <a:latin typeface="Gill Sans MT"/>
                <a:cs typeface="Gill Sans MT"/>
              </a:rPr>
              <a:t>C</a:t>
            </a:r>
            <a:r>
              <a:rPr sz="2667" spc="-47" dirty="0">
                <a:solidFill>
                  <a:srgbClr val="D7E055"/>
                </a:solidFill>
                <a:latin typeface="Gill Sans MT"/>
                <a:cs typeface="Gill Sans MT"/>
              </a:rPr>
              <a:t>ycles</a:t>
            </a:r>
            <a:r>
              <a:rPr sz="2667" dirty="0">
                <a:solidFill>
                  <a:srgbClr val="D7E055"/>
                </a:solidFill>
                <a:latin typeface="Gill Sans MT"/>
                <a:cs typeface="Gill Sans MT"/>
              </a:rPr>
              <a:t> </a:t>
            </a:r>
            <a:r>
              <a:rPr sz="2667" u="sng" spc="-60" dirty="0">
                <a:solidFill>
                  <a:srgbClr val="D7E055"/>
                </a:solidFill>
                <a:uFill>
                  <a:solidFill>
                    <a:srgbClr val="D7E055"/>
                  </a:solidFill>
                </a:uFill>
                <a:latin typeface="Gill Sans MT"/>
                <a:cs typeface="Gill Sans MT"/>
              </a:rPr>
              <a:t>P</a:t>
            </a:r>
            <a:r>
              <a:rPr sz="2667" spc="-60" dirty="0">
                <a:solidFill>
                  <a:srgbClr val="D7E055"/>
                </a:solidFill>
                <a:latin typeface="Gill Sans MT"/>
                <a:cs typeface="Gill Sans MT"/>
              </a:rPr>
              <a:t>er</a:t>
            </a:r>
            <a:r>
              <a:rPr sz="2667" spc="13" dirty="0">
                <a:solidFill>
                  <a:srgbClr val="D7E055"/>
                </a:solidFill>
                <a:latin typeface="Gill Sans MT"/>
                <a:cs typeface="Gill Sans MT"/>
              </a:rPr>
              <a:t> </a:t>
            </a:r>
            <a:r>
              <a:rPr sz="2667" u="sng" spc="-20" dirty="0">
                <a:solidFill>
                  <a:srgbClr val="D7E055"/>
                </a:solidFill>
                <a:uFill>
                  <a:solidFill>
                    <a:srgbClr val="D7E055"/>
                  </a:solidFill>
                </a:uFill>
                <a:latin typeface="Gill Sans MT"/>
                <a:cs typeface="Gill Sans MT"/>
              </a:rPr>
              <a:t>I</a:t>
            </a:r>
            <a:r>
              <a:rPr sz="2667" spc="-20" dirty="0">
                <a:solidFill>
                  <a:srgbClr val="D7E055"/>
                </a:solidFill>
                <a:latin typeface="Gill Sans MT"/>
                <a:cs typeface="Gill Sans MT"/>
              </a:rPr>
              <a:t>nstruction</a:t>
            </a:r>
            <a:endParaRPr sz="2667">
              <a:latin typeface="Gill Sans MT"/>
              <a:cs typeface="Gill Sans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670815" y="1595124"/>
            <a:ext cx="304800" cy="738293"/>
            <a:chOff x="5753111" y="1196343"/>
            <a:chExt cx="228600" cy="553720"/>
          </a:xfrm>
        </p:grpSpPr>
        <p:sp>
          <p:nvSpPr>
            <p:cNvPr id="20" name="object 20"/>
            <p:cNvSpPr/>
            <p:nvPr/>
          </p:nvSpPr>
          <p:spPr>
            <a:xfrm>
              <a:off x="5867399" y="1196343"/>
              <a:ext cx="0" cy="363220"/>
            </a:xfrm>
            <a:custGeom>
              <a:avLst/>
              <a:gdLst/>
              <a:ahLst/>
              <a:cxnLst/>
              <a:rect l="l" t="t" r="r" b="b"/>
              <a:pathLst>
                <a:path h="363219">
                  <a:moveTo>
                    <a:pt x="0" y="362597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753111" y="152083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12"/>
                  </a:moveTo>
                  <a:lnTo>
                    <a:pt x="0" y="0"/>
                  </a:lnTo>
                  <a:lnTo>
                    <a:pt x="114287" y="228600"/>
                  </a:lnTo>
                  <a:lnTo>
                    <a:pt x="228600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925543" y="3552449"/>
            <a:ext cx="6515100" cy="1003300"/>
            <a:chOff x="2944157" y="2664336"/>
            <a:chExt cx="4886325" cy="752475"/>
          </a:xfrm>
        </p:grpSpPr>
        <p:sp>
          <p:nvSpPr>
            <p:cNvPr id="23" name="object 23"/>
            <p:cNvSpPr/>
            <p:nvPr/>
          </p:nvSpPr>
          <p:spPr>
            <a:xfrm>
              <a:off x="3352504" y="2684525"/>
              <a:ext cx="789940" cy="472440"/>
            </a:xfrm>
            <a:custGeom>
              <a:avLst/>
              <a:gdLst/>
              <a:ahLst/>
              <a:cxnLst/>
              <a:rect l="l" t="t" r="r" b="b"/>
              <a:pathLst>
                <a:path w="789939" h="472439">
                  <a:moveTo>
                    <a:pt x="124955" y="0"/>
                  </a:moveTo>
                  <a:lnTo>
                    <a:pt x="0" y="203009"/>
                  </a:lnTo>
                  <a:lnTo>
                    <a:pt x="130378" y="203009"/>
                  </a:lnTo>
                  <a:lnTo>
                    <a:pt x="156129" y="237715"/>
                  </a:lnTo>
                  <a:lnTo>
                    <a:pt x="185476" y="270416"/>
                  </a:lnTo>
                  <a:lnTo>
                    <a:pt x="218190" y="301020"/>
                  </a:lnTo>
                  <a:lnTo>
                    <a:pt x="254038" y="329432"/>
                  </a:lnTo>
                  <a:lnTo>
                    <a:pt x="292792" y="355560"/>
                  </a:lnTo>
                  <a:lnTo>
                    <a:pt x="334220" y="379308"/>
                  </a:lnTo>
                  <a:lnTo>
                    <a:pt x="378092" y="400585"/>
                  </a:lnTo>
                  <a:lnTo>
                    <a:pt x="424177" y="419296"/>
                  </a:lnTo>
                  <a:lnTo>
                    <a:pt x="472244" y="435347"/>
                  </a:lnTo>
                  <a:lnTo>
                    <a:pt x="522065" y="448646"/>
                  </a:lnTo>
                  <a:lnTo>
                    <a:pt x="573406" y="459098"/>
                  </a:lnTo>
                  <a:lnTo>
                    <a:pt x="626039" y="466611"/>
                  </a:lnTo>
                  <a:lnTo>
                    <a:pt x="679733" y="471090"/>
                  </a:lnTo>
                  <a:lnTo>
                    <a:pt x="734257" y="472441"/>
                  </a:lnTo>
                  <a:lnTo>
                    <a:pt x="789381" y="470573"/>
                  </a:lnTo>
                  <a:lnTo>
                    <a:pt x="735880" y="465618"/>
                  </a:lnTo>
                  <a:lnTo>
                    <a:pt x="683599" y="457682"/>
                  </a:lnTo>
                  <a:lnTo>
                    <a:pt x="632745" y="446866"/>
                  </a:lnTo>
                  <a:lnTo>
                    <a:pt x="583526" y="433275"/>
                  </a:lnTo>
                  <a:lnTo>
                    <a:pt x="536151" y="417010"/>
                  </a:lnTo>
                  <a:lnTo>
                    <a:pt x="490827" y="398175"/>
                  </a:lnTo>
                  <a:lnTo>
                    <a:pt x="447763" y="376873"/>
                  </a:lnTo>
                  <a:lnTo>
                    <a:pt x="407167" y="353206"/>
                  </a:lnTo>
                  <a:lnTo>
                    <a:pt x="369246" y="327278"/>
                  </a:lnTo>
                  <a:lnTo>
                    <a:pt x="334210" y="299191"/>
                  </a:lnTo>
                  <a:lnTo>
                    <a:pt x="302266" y="269049"/>
                  </a:lnTo>
                  <a:lnTo>
                    <a:pt x="273623" y="236954"/>
                  </a:lnTo>
                  <a:lnTo>
                    <a:pt x="248488" y="203009"/>
                  </a:lnTo>
                  <a:lnTo>
                    <a:pt x="378853" y="203009"/>
                  </a:lnTo>
                  <a:lnTo>
                    <a:pt x="124955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82831" y="2684525"/>
              <a:ext cx="782955" cy="472440"/>
            </a:xfrm>
            <a:custGeom>
              <a:avLst/>
              <a:gdLst/>
              <a:ahLst/>
              <a:cxnLst/>
              <a:rect l="l" t="t" r="r" b="b"/>
              <a:pathLst>
                <a:path w="782954" h="472439">
                  <a:moveTo>
                    <a:pt x="782535" y="0"/>
                  </a:moveTo>
                  <a:lnTo>
                    <a:pt x="664425" y="0"/>
                  </a:lnTo>
                  <a:lnTo>
                    <a:pt x="662223" y="38747"/>
                  </a:lnTo>
                  <a:lnTo>
                    <a:pt x="655729" y="76632"/>
                  </a:lnTo>
                  <a:lnTo>
                    <a:pt x="645116" y="113532"/>
                  </a:lnTo>
                  <a:lnTo>
                    <a:pt x="630553" y="149327"/>
                  </a:lnTo>
                  <a:lnTo>
                    <a:pt x="612212" y="183895"/>
                  </a:lnTo>
                  <a:lnTo>
                    <a:pt x="590264" y="217113"/>
                  </a:lnTo>
                  <a:lnTo>
                    <a:pt x="564879" y="248861"/>
                  </a:lnTo>
                  <a:lnTo>
                    <a:pt x="536230" y="279016"/>
                  </a:lnTo>
                  <a:lnTo>
                    <a:pt x="504487" y="307458"/>
                  </a:lnTo>
                  <a:lnTo>
                    <a:pt x="469820" y="334065"/>
                  </a:lnTo>
                  <a:lnTo>
                    <a:pt x="432401" y="358715"/>
                  </a:lnTo>
                  <a:lnTo>
                    <a:pt x="392401" y="381286"/>
                  </a:lnTo>
                  <a:lnTo>
                    <a:pt x="349991" y="401657"/>
                  </a:lnTo>
                  <a:lnTo>
                    <a:pt x="305342" y="419707"/>
                  </a:lnTo>
                  <a:lnTo>
                    <a:pt x="258625" y="435313"/>
                  </a:lnTo>
                  <a:lnTo>
                    <a:pt x="210010" y="448354"/>
                  </a:lnTo>
                  <a:lnTo>
                    <a:pt x="159669" y="458709"/>
                  </a:lnTo>
                  <a:lnTo>
                    <a:pt x="107773" y="466256"/>
                  </a:lnTo>
                  <a:lnTo>
                    <a:pt x="54493" y="470873"/>
                  </a:lnTo>
                  <a:lnTo>
                    <a:pt x="0" y="472440"/>
                  </a:lnTo>
                  <a:lnTo>
                    <a:pt x="118110" y="472440"/>
                  </a:lnTo>
                  <a:lnTo>
                    <a:pt x="172603" y="470873"/>
                  </a:lnTo>
                  <a:lnTo>
                    <a:pt x="225883" y="466256"/>
                  </a:lnTo>
                  <a:lnTo>
                    <a:pt x="277779" y="458709"/>
                  </a:lnTo>
                  <a:lnTo>
                    <a:pt x="328120" y="448354"/>
                  </a:lnTo>
                  <a:lnTo>
                    <a:pt x="376735" y="435313"/>
                  </a:lnTo>
                  <a:lnTo>
                    <a:pt x="423452" y="419707"/>
                  </a:lnTo>
                  <a:lnTo>
                    <a:pt x="468101" y="401657"/>
                  </a:lnTo>
                  <a:lnTo>
                    <a:pt x="510511" y="381286"/>
                  </a:lnTo>
                  <a:lnTo>
                    <a:pt x="550511" y="358715"/>
                  </a:lnTo>
                  <a:lnTo>
                    <a:pt x="587930" y="334065"/>
                  </a:lnTo>
                  <a:lnTo>
                    <a:pt x="622597" y="307458"/>
                  </a:lnTo>
                  <a:lnTo>
                    <a:pt x="654340" y="279016"/>
                  </a:lnTo>
                  <a:lnTo>
                    <a:pt x="682989" y="248861"/>
                  </a:lnTo>
                  <a:lnTo>
                    <a:pt x="708374" y="217113"/>
                  </a:lnTo>
                  <a:lnTo>
                    <a:pt x="730322" y="183895"/>
                  </a:lnTo>
                  <a:lnTo>
                    <a:pt x="748663" y="149327"/>
                  </a:lnTo>
                  <a:lnTo>
                    <a:pt x="763226" y="113532"/>
                  </a:lnTo>
                  <a:lnTo>
                    <a:pt x="773839" y="76632"/>
                  </a:lnTo>
                  <a:lnTo>
                    <a:pt x="780333" y="38747"/>
                  </a:lnTo>
                  <a:lnTo>
                    <a:pt x="782535" y="0"/>
                  </a:lnTo>
                  <a:close/>
                </a:path>
              </a:pathLst>
            </a:custGeom>
            <a:solidFill>
              <a:srgbClr val="ADB54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2506" y="2684523"/>
              <a:ext cx="1513205" cy="472440"/>
            </a:xfrm>
            <a:custGeom>
              <a:avLst/>
              <a:gdLst/>
              <a:ahLst/>
              <a:cxnLst/>
              <a:rect l="l" t="t" r="r" b="b"/>
              <a:pathLst>
                <a:path w="1513204" h="472439">
                  <a:moveTo>
                    <a:pt x="789381" y="470573"/>
                  </a:moveTo>
                  <a:lnTo>
                    <a:pt x="735880" y="465618"/>
                  </a:lnTo>
                  <a:lnTo>
                    <a:pt x="683599" y="457682"/>
                  </a:lnTo>
                  <a:lnTo>
                    <a:pt x="632745" y="446866"/>
                  </a:lnTo>
                  <a:lnTo>
                    <a:pt x="583526" y="433275"/>
                  </a:lnTo>
                  <a:lnTo>
                    <a:pt x="536150" y="417010"/>
                  </a:lnTo>
                  <a:lnTo>
                    <a:pt x="490826" y="398175"/>
                  </a:lnTo>
                  <a:lnTo>
                    <a:pt x="447761" y="376873"/>
                  </a:lnTo>
                  <a:lnTo>
                    <a:pt x="407164" y="353206"/>
                  </a:lnTo>
                  <a:lnTo>
                    <a:pt x="369242" y="327278"/>
                  </a:lnTo>
                  <a:lnTo>
                    <a:pt x="334204" y="299191"/>
                  </a:lnTo>
                  <a:lnTo>
                    <a:pt x="302258" y="269049"/>
                  </a:lnTo>
                  <a:lnTo>
                    <a:pt x="273613" y="236954"/>
                  </a:lnTo>
                  <a:lnTo>
                    <a:pt x="248475" y="203009"/>
                  </a:lnTo>
                  <a:lnTo>
                    <a:pt x="378853" y="203009"/>
                  </a:lnTo>
                  <a:lnTo>
                    <a:pt x="124955" y="0"/>
                  </a:lnTo>
                  <a:lnTo>
                    <a:pt x="0" y="203009"/>
                  </a:lnTo>
                  <a:lnTo>
                    <a:pt x="130365" y="203009"/>
                  </a:lnTo>
                  <a:lnTo>
                    <a:pt x="155821" y="237348"/>
                  </a:lnTo>
                  <a:lnTo>
                    <a:pt x="184833" y="269759"/>
                  </a:lnTo>
                  <a:lnTo>
                    <a:pt x="217180" y="300143"/>
                  </a:lnTo>
                  <a:lnTo>
                    <a:pt x="252642" y="328403"/>
                  </a:lnTo>
                  <a:lnTo>
                    <a:pt x="291001" y="354439"/>
                  </a:lnTo>
                  <a:lnTo>
                    <a:pt x="332037" y="378153"/>
                  </a:lnTo>
                  <a:lnTo>
                    <a:pt x="375529" y="399446"/>
                  </a:lnTo>
                  <a:lnTo>
                    <a:pt x="421259" y="418220"/>
                  </a:lnTo>
                  <a:lnTo>
                    <a:pt x="469006" y="434377"/>
                  </a:lnTo>
                  <a:lnTo>
                    <a:pt x="518552" y="447816"/>
                  </a:lnTo>
                  <a:lnTo>
                    <a:pt x="569677" y="458441"/>
                  </a:lnTo>
                  <a:lnTo>
                    <a:pt x="622160" y="466152"/>
                  </a:lnTo>
                  <a:lnTo>
                    <a:pt x="675783" y="470851"/>
                  </a:lnTo>
                  <a:lnTo>
                    <a:pt x="730326" y="472439"/>
                  </a:lnTo>
                  <a:lnTo>
                    <a:pt x="848436" y="472439"/>
                  </a:lnTo>
                  <a:lnTo>
                    <a:pt x="902929" y="470873"/>
                  </a:lnTo>
                  <a:lnTo>
                    <a:pt x="956209" y="466256"/>
                  </a:lnTo>
                  <a:lnTo>
                    <a:pt x="1008105" y="458709"/>
                  </a:lnTo>
                  <a:lnTo>
                    <a:pt x="1058446" y="448354"/>
                  </a:lnTo>
                  <a:lnTo>
                    <a:pt x="1107061" y="435313"/>
                  </a:lnTo>
                  <a:lnTo>
                    <a:pt x="1153778" y="419707"/>
                  </a:lnTo>
                  <a:lnTo>
                    <a:pt x="1198428" y="401657"/>
                  </a:lnTo>
                  <a:lnTo>
                    <a:pt x="1240838" y="381286"/>
                  </a:lnTo>
                  <a:lnTo>
                    <a:pt x="1280838" y="358715"/>
                  </a:lnTo>
                  <a:lnTo>
                    <a:pt x="1318256" y="334065"/>
                  </a:lnTo>
                  <a:lnTo>
                    <a:pt x="1352923" y="307458"/>
                  </a:lnTo>
                  <a:lnTo>
                    <a:pt x="1384666" y="279016"/>
                  </a:lnTo>
                  <a:lnTo>
                    <a:pt x="1413316" y="248861"/>
                  </a:lnTo>
                  <a:lnTo>
                    <a:pt x="1438700" y="217113"/>
                  </a:lnTo>
                  <a:lnTo>
                    <a:pt x="1460648" y="183895"/>
                  </a:lnTo>
                  <a:lnTo>
                    <a:pt x="1478989" y="149327"/>
                  </a:lnTo>
                  <a:lnTo>
                    <a:pt x="1493552" y="113532"/>
                  </a:lnTo>
                  <a:lnTo>
                    <a:pt x="1504165" y="76632"/>
                  </a:lnTo>
                  <a:lnTo>
                    <a:pt x="1510659" y="38747"/>
                  </a:lnTo>
                  <a:lnTo>
                    <a:pt x="1512862" y="0"/>
                  </a:lnTo>
                  <a:lnTo>
                    <a:pt x="1394752" y="0"/>
                  </a:lnTo>
                  <a:lnTo>
                    <a:pt x="1392549" y="38747"/>
                  </a:lnTo>
                  <a:lnTo>
                    <a:pt x="1386055" y="76632"/>
                  </a:lnTo>
                  <a:lnTo>
                    <a:pt x="1375442" y="113532"/>
                  </a:lnTo>
                  <a:lnTo>
                    <a:pt x="1360879" y="149327"/>
                  </a:lnTo>
                  <a:lnTo>
                    <a:pt x="1342538" y="183895"/>
                  </a:lnTo>
                  <a:lnTo>
                    <a:pt x="1320590" y="217113"/>
                  </a:lnTo>
                  <a:lnTo>
                    <a:pt x="1295206" y="248861"/>
                  </a:lnTo>
                  <a:lnTo>
                    <a:pt x="1266556" y="279016"/>
                  </a:lnTo>
                  <a:lnTo>
                    <a:pt x="1234813" y="307458"/>
                  </a:lnTo>
                  <a:lnTo>
                    <a:pt x="1200146" y="334065"/>
                  </a:lnTo>
                  <a:lnTo>
                    <a:pt x="1162728" y="358715"/>
                  </a:lnTo>
                  <a:lnTo>
                    <a:pt x="1122728" y="381286"/>
                  </a:lnTo>
                  <a:lnTo>
                    <a:pt x="1080318" y="401657"/>
                  </a:lnTo>
                  <a:lnTo>
                    <a:pt x="1035668" y="419707"/>
                  </a:lnTo>
                  <a:lnTo>
                    <a:pt x="988951" y="435313"/>
                  </a:lnTo>
                  <a:lnTo>
                    <a:pt x="940336" y="448354"/>
                  </a:lnTo>
                  <a:lnTo>
                    <a:pt x="889995" y="458709"/>
                  </a:lnTo>
                  <a:lnTo>
                    <a:pt x="838099" y="466256"/>
                  </a:lnTo>
                  <a:lnTo>
                    <a:pt x="784819" y="470873"/>
                  </a:lnTo>
                  <a:lnTo>
                    <a:pt x="730326" y="472439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953674" y="2673857"/>
              <a:ext cx="2442210" cy="733425"/>
            </a:xfrm>
            <a:custGeom>
              <a:avLst/>
              <a:gdLst/>
              <a:ahLst/>
              <a:cxnLst/>
              <a:rect l="l" t="t" r="r" b="b"/>
              <a:pathLst>
                <a:path w="2442210" h="733425">
                  <a:moveTo>
                    <a:pt x="109181" y="0"/>
                  </a:moveTo>
                  <a:lnTo>
                    <a:pt x="0" y="183261"/>
                  </a:lnTo>
                  <a:lnTo>
                    <a:pt x="91630" y="183261"/>
                  </a:lnTo>
                  <a:lnTo>
                    <a:pt x="108942" y="203177"/>
                  </a:lnTo>
                  <a:lnTo>
                    <a:pt x="148523" y="242226"/>
                  </a:lnTo>
                  <a:lnTo>
                    <a:pt x="194528" y="280184"/>
                  </a:lnTo>
                  <a:lnTo>
                    <a:pt x="246732" y="316999"/>
                  </a:lnTo>
                  <a:lnTo>
                    <a:pt x="304908" y="352619"/>
                  </a:lnTo>
                  <a:lnTo>
                    <a:pt x="368834" y="386990"/>
                  </a:lnTo>
                  <a:lnTo>
                    <a:pt x="438282" y="420060"/>
                  </a:lnTo>
                  <a:lnTo>
                    <a:pt x="475008" y="436092"/>
                  </a:lnTo>
                  <a:lnTo>
                    <a:pt x="513030" y="451778"/>
                  </a:lnTo>
                  <a:lnTo>
                    <a:pt x="552320" y="467112"/>
                  </a:lnTo>
                  <a:lnTo>
                    <a:pt x="592851" y="482089"/>
                  </a:lnTo>
                  <a:lnTo>
                    <a:pt x="634594" y="496701"/>
                  </a:lnTo>
                  <a:lnTo>
                    <a:pt x="677521" y="510942"/>
                  </a:lnTo>
                  <a:lnTo>
                    <a:pt x="721604" y="524805"/>
                  </a:lnTo>
                  <a:lnTo>
                    <a:pt x="766814" y="538284"/>
                  </a:lnTo>
                  <a:lnTo>
                    <a:pt x="813125" y="551372"/>
                  </a:lnTo>
                  <a:lnTo>
                    <a:pt x="860507" y="564063"/>
                  </a:lnTo>
                  <a:lnTo>
                    <a:pt x="908932" y="576349"/>
                  </a:lnTo>
                  <a:lnTo>
                    <a:pt x="958373" y="588225"/>
                  </a:lnTo>
                  <a:lnTo>
                    <a:pt x="1008801" y="599684"/>
                  </a:lnTo>
                  <a:lnTo>
                    <a:pt x="1060189" y="610719"/>
                  </a:lnTo>
                  <a:lnTo>
                    <a:pt x="1112507" y="621324"/>
                  </a:lnTo>
                  <a:lnTo>
                    <a:pt x="1165728" y="631492"/>
                  </a:lnTo>
                  <a:lnTo>
                    <a:pt x="1219824" y="641217"/>
                  </a:lnTo>
                  <a:lnTo>
                    <a:pt x="1274767" y="650491"/>
                  </a:lnTo>
                  <a:lnTo>
                    <a:pt x="1330528" y="659309"/>
                  </a:lnTo>
                  <a:lnTo>
                    <a:pt x="1387079" y="667664"/>
                  </a:lnTo>
                  <a:lnTo>
                    <a:pt x="1444393" y="675549"/>
                  </a:lnTo>
                  <a:lnTo>
                    <a:pt x="1502441" y="682958"/>
                  </a:lnTo>
                  <a:lnTo>
                    <a:pt x="1561196" y="689884"/>
                  </a:lnTo>
                  <a:lnTo>
                    <a:pt x="1620628" y="696321"/>
                  </a:lnTo>
                  <a:lnTo>
                    <a:pt x="1680710" y="702261"/>
                  </a:lnTo>
                  <a:lnTo>
                    <a:pt x="1741413" y="707700"/>
                  </a:lnTo>
                  <a:lnTo>
                    <a:pt x="1802711" y="712629"/>
                  </a:lnTo>
                  <a:lnTo>
                    <a:pt x="1864573" y="717042"/>
                  </a:lnTo>
                  <a:lnTo>
                    <a:pt x="1926973" y="720933"/>
                  </a:lnTo>
                  <a:lnTo>
                    <a:pt x="1989883" y="724295"/>
                  </a:lnTo>
                  <a:lnTo>
                    <a:pt x="2053273" y="727122"/>
                  </a:lnTo>
                  <a:lnTo>
                    <a:pt x="2117117" y="729407"/>
                  </a:lnTo>
                  <a:lnTo>
                    <a:pt x="2181385" y="731143"/>
                  </a:lnTo>
                  <a:lnTo>
                    <a:pt x="2246051" y="732325"/>
                  </a:lnTo>
                  <a:lnTo>
                    <a:pt x="2311085" y="732944"/>
                  </a:lnTo>
                  <a:lnTo>
                    <a:pt x="2376459" y="732995"/>
                  </a:lnTo>
                  <a:lnTo>
                    <a:pt x="2442146" y="732472"/>
                  </a:lnTo>
                  <a:lnTo>
                    <a:pt x="2375250" y="731347"/>
                  </a:lnTo>
                  <a:lnTo>
                    <a:pt x="2308805" y="729632"/>
                  </a:lnTo>
                  <a:lnTo>
                    <a:pt x="2242838" y="727335"/>
                  </a:lnTo>
                  <a:lnTo>
                    <a:pt x="2177379" y="724463"/>
                  </a:lnTo>
                  <a:lnTo>
                    <a:pt x="2112458" y="721024"/>
                  </a:lnTo>
                  <a:lnTo>
                    <a:pt x="2048103" y="717026"/>
                  </a:lnTo>
                  <a:lnTo>
                    <a:pt x="1984345" y="712475"/>
                  </a:lnTo>
                  <a:lnTo>
                    <a:pt x="1921212" y="707379"/>
                  </a:lnTo>
                  <a:lnTo>
                    <a:pt x="1858734" y="701745"/>
                  </a:lnTo>
                  <a:lnTo>
                    <a:pt x="1796940" y="695582"/>
                  </a:lnTo>
                  <a:lnTo>
                    <a:pt x="1735859" y="688896"/>
                  </a:lnTo>
                  <a:lnTo>
                    <a:pt x="1675520" y="681694"/>
                  </a:lnTo>
                  <a:lnTo>
                    <a:pt x="1615953" y="673985"/>
                  </a:lnTo>
                  <a:lnTo>
                    <a:pt x="1557188" y="665775"/>
                  </a:lnTo>
                  <a:lnTo>
                    <a:pt x="1499253" y="657073"/>
                  </a:lnTo>
                  <a:lnTo>
                    <a:pt x="1442177" y="647885"/>
                  </a:lnTo>
                  <a:lnTo>
                    <a:pt x="1385990" y="638218"/>
                  </a:lnTo>
                  <a:lnTo>
                    <a:pt x="1330722" y="628081"/>
                  </a:lnTo>
                  <a:lnTo>
                    <a:pt x="1276401" y="617481"/>
                  </a:lnTo>
                  <a:lnTo>
                    <a:pt x="1223057" y="606424"/>
                  </a:lnTo>
                  <a:lnTo>
                    <a:pt x="1170718" y="594920"/>
                  </a:lnTo>
                  <a:lnTo>
                    <a:pt x="1119416" y="582974"/>
                  </a:lnTo>
                  <a:lnTo>
                    <a:pt x="1069178" y="570595"/>
                  </a:lnTo>
                  <a:lnTo>
                    <a:pt x="1020033" y="557789"/>
                  </a:lnTo>
                  <a:lnTo>
                    <a:pt x="972012" y="544565"/>
                  </a:lnTo>
                  <a:lnTo>
                    <a:pt x="925144" y="530929"/>
                  </a:lnTo>
                  <a:lnTo>
                    <a:pt x="879457" y="516889"/>
                  </a:lnTo>
                  <a:lnTo>
                    <a:pt x="834981" y="502453"/>
                  </a:lnTo>
                  <a:lnTo>
                    <a:pt x="791746" y="487628"/>
                  </a:lnTo>
                  <a:lnTo>
                    <a:pt x="749780" y="472421"/>
                  </a:lnTo>
                  <a:lnTo>
                    <a:pt x="709113" y="456840"/>
                  </a:lnTo>
                  <a:lnTo>
                    <a:pt x="669775" y="440892"/>
                  </a:lnTo>
                  <a:lnTo>
                    <a:pt x="631793" y="424585"/>
                  </a:lnTo>
                  <a:lnTo>
                    <a:pt x="595199" y="407925"/>
                  </a:lnTo>
                  <a:lnTo>
                    <a:pt x="560020" y="390922"/>
                  </a:lnTo>
                  <a:lnTo>
                    <a:pt x="494029" y="355910"/>
                  </a:lnTo>
                  <a:lnTo>
                    <a:pt x="434053" y="319609"/>
                  </a:lnTo>
                  <a:lnTo>
                    <a:pt x="380326" y="282078"/>
                  </a:lnTo>
                  <a:lnTo>
                    <a:pt x="333084" y="243377"/>
                  </a:lnTo>
                  <a:lnTo>
                    <a:pt x="292560" y="203565"/>
                  </a:lnTo>
                  <a:lnTo>
                    <a:pt x="274891" y="183261"/>
                  </a:lnTo>
                  <a:lnTo>
                    <a:pt x="366522" y="183261"/>
                  </a:lnTo>
                  <a:lnTo>
                    <a:pt x="109181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304185" y="2673857"/>
              <a:ext cx="2516505" cy="733425"/>
            </a:xfrm>
            <a:custGeom>
              <a:avLst/>
              <a:gdLst/>
              <a:ahLst/>
              <a:cxnLst/>
              <a:rect l="l" t="t" r="r" b="b"/>
              <a:pathLst>
                <a:path w="2516504" h="733425">
                  <a:moveTo>
                    <a:pt x="2516225" y="0"/>
                  </a:moveTo>
                  <a:lnTo>
                    <a:pt x="2332964" y="0"/>
                  </a:lnTo>
                  <a:lnTo>
                    <a:pt x="2331933" y="22005"/>
                  </a:lnTo>
                  <a:lnTo>
                    <a:pt x="2328859" y="43849"/>
                  </a:lnTo>
                  <a:lnTo>
                    <a:pt x="2316698" y="87017"/>
                  </a:lnTo>
                  <a:lnTo>
                    <a:pt x="2296712" y="129433"/>
                  </a:lnTo>
                  <a:lnTo>
                    <a:pt x="2269131" y="171022"/>
                  </a:lnTo>
                  <a:lnTo>
                    <a:pt x="2234188" y="211713"/>
                  </a:lnTo>
                  <a:lnTo>
                    <a:pt x="2192112" y="251433"/>
                  </a:lnTo>
                  <a:lnTo>
                    <a:pt x="2143135" y="290109"/>
                  </a:lnTo>
                  <a:lnTo>
                    <a:pt x="2087488" y="327669"/>
                  </a:lnTo>
                  <a:lnTo>
                    <a:pt x="2025402" y="364040"/>
                  </a:lnTo>
                  <a:lnTo>
                    <a:pt x="1957107" y="399150"/>
                  </a:lnTo>
                  <a:lnTo>
                    <a:pt x="1920704" y="416210"/>
                  </a:lnTo>
                  <a:lnTo>
                    <a:pt x="1882835" y="432926"/>
                  </a:lnTo>
                  <a:lnTo>
                    <a:pt x="1843530" y="449292"/>
                  </a:lnTo>
                  <a:lnTo>
                    <a:pt x="1802817" y="465296"/>
                  </a:lnTo>
                  <a:lnTo>
                    <a:pt x="1760725" y="480931"/>
                  </a:lnTo>
                  <a:lnTo>
                    <a:pt x="1717283" y="496187"/>
                  </a:lnTo>
                  <a:lnTo>
                    <a:pt x="1672520" y="511055"/>
                  </a:lnTo>
                  <a:lnTo>
                    <a:pt x="1626464" y="525526"/>
                  </a:lnTo>
                  <a:lnTo>
                    <a:pt x="1579146" y="539591"/>
                  </a:lnTo>
                  <a:lnTo>
                    <a:pt x="1530593" y="553241"/>
                  </a:lnTo>
                  <a:lnTo>
                    <a:pt x="1480834" y="566466"/>
                  </a:lnTo>
                  <a:lnTo>
                    <a:pt x="1429898" y="579259"/>
                  </a:lnTo>
                  <a:lnTo>
                    <a:pt x="1377815" y="591609"/>
                  </a:lnTo>
                  <a:lnTo>
                    <a:pt x="1324612" y="603508"/>
                  </a:lnTo>
                  <a:lnTo>
                    <a:pt x="1270320" y="614946"/>
                  </a:lnTo>
                  <a:lnTo>
                    <a:pt x="1214966" y="625915"/>
                  </a:lnTo>
                  <a:lnTo>
                    <a:pt x="1158580" y="636405"/>
                  </a:lnTo>
                  <a:lnTo>
                    <a:pt x="1101190" y="646407"/>
                  </a:lnTo>
                  <a:lnTo>
                    <a:pt x="1042825" y="655913"/>
                  </a:lnTo>
                  <a:lnTo>
                    <a:pt x="983515" y="664913"/>
                  </a:lnTo>
                  <a:lnTo>
                    <a:pt x="923288" y="673398"/>
                  </a:lnTo>
                  <a:lnTo>
                    <a:pt x="862173" y="681359"/>
                  </a:lnTo>
                  <a:lnTo>
                    <a:pt x="800198" y="688787"/>
                  </a:lnTo>
                  <a:lnTo>
                    <a:pt x="737394" y="695673"/>
                  </a:lnTo>
                  <a:lnTo>
                    <a:pt x="673788" y="702007"/>
                  </a:lnTo>
                  <a:lnTo>
                    <a:pt x="609409" y="707782"/>
                  </a:lnTo>
                  <a:lnTo>
                    <a:pt x="544287" y="712987"/>
                  </a:lnTo>
                  <a:lnTo>
                    <a:pt x="478450" y="717613"/>
                  </a:lnTo>
                  <a:lnTo>
                    <a:pt x="411926" y="721653"/>
                  </a:lnTo>
                  <a:lnTo>
                    <a:pt x="344746" y="725095"/>
                  </a:lnTo>
                  <a:lnTo>
                    <a:pt x="276938" y="727933"/>
                  </a:lnTo>
                  <a:lnTo>
                    <a:pt x="208530" y="730155"/>
                  </a:lnTo>
                  <a:lnTo>
                    <a:pt x="139552" y="731754"/>
                  </a:lnTo>
                  <a:lnTo>
                    <a:pt x="70032" y="732720"/>
                  </a:lnTo>
                  <a:lnTo>
                    <a:pt x="0" y="733044"/>
                  </a:lnTo>
                  <a:lnTo>
                    <a:pt x="183261" y="733044"/>
                  </a:lnTo>
                  <a:lnTo>
                    <a:pt x="253293" y="732720"/>
                  </a:lnTo>
                  <a:lnTo>
                    <a:pt x="322813" y="731754"/>
                  </a:lnTo>
                  <a:lnTo>
                    <a:pt x="391791" y="730155"/>
                  </a:lnTo>
                  <a:lnTo>
                    <a:pt x="460199" y="727933"/>
                  </a:lnTo>
                  <a:lnTo>
                    <a:pt x="528007" y="725095"/>
                  </a:lnTo>
                  <a:lnTo>
                    <a:pt x="595187" y="721653"/>
                  </a:lnTo>
                  <a:lnTo>
                    <a:pt x="661711" y="717613"/>
                  </a:lnTo>
                  <a:lnTo>
                    <a:pt x="727548" y="712987"/>
                  </a:lnTo>
                  <a:lnTo>
                    <a:pt x="792670" y="707782"/>
                  </a:lnTo>
                  <a:lnTo>
                    <a:pt x="857049" y="702007"/>
                  </a:lnTo>
                  <a:lnTo>
                    <a:pt x="920655" y="695673"/>
                  </a:lnTo>
                  <a:lnTo>
                    <a:pt x="983459" y="688787"/>
                  </a:lnTo>
                  <a:lnTo>
                    <a:pt x="1045434" y="681359"/>
                  </a:lnTo>
                  <a:lnTo>
                    <a:pt x="1106549" y="673398"/>
                  </a:lnTo>
                  <a:lnTo>
                    <a:pt x="1166776" y="664913"/>
                  </a:lnTo>
                  <a:lnTo>
                    <a:pt x="1226086" y="655913"/>
                  </a:lnTo>
                  <a:lnTo>
                    <a:pt x="1284451" y="646407"/>
                  </a:lnTo>
                  <a:lnTo>
                    <a:pt x="1341841" y="636405"/>
                  </a:lnTo>
                  <a:lnTo>
                    <a:pt x="1398227" y="625915"/>
                  </a:lnTo>
                  <a:lnTo>
                    <a:pt x="1453581" y="614946"/>
                  </a:lnTo>
                  <a:lnTo>
                    <a:pt x="1507873" y="603508"/>
                  </a:lnTo>
                  <a:lnTo>
                    <a:pt x="1561076" y="591609"/>
                  </a:lnTo>
                  <a:lnTo>
                    <a:pt x="1613159" y="579259"/>
                  </a:lnTo>
                  <a:lnTo>
                    <a:pt x="1664095" y="566466"/>
                  </a:lnTo>
                  <a:lnTo>
                    <a:pt x="1713854" y="553241"/>
                  </a:lnTo>
                  <a:lnTo>
                    <a:pt x="1762407" y="539591"/>
                  </a:lnTo>
                  <a:lnTo>
                    <a:pt x="1809725" y="525526"/>
                  </a:lnTo>
                  <a:lnTo>
                    <a:pt x="1855781" y="511055"/>
                  </a:lnTo>
                  <a:lnTo>
                    <a:pt x="1900544" y="496187"/>
                  </a:lnTo>
                  <a:lnTo>
                    <a:pt x="1943986" y="480931"/>
                  </a:lnTo>
                  <a:lnTo>
                    <a:pt x="1986078" y="465296"/>
                  </a:lnTo>
                  <a:lnTo>
                    <a:pt x="2026791" y="449292"/>
                  </a:lnTo>
                  <a:lnTo>
                    <a:pt x="2066096" y="432926"/>
                  </a:lnTo>
                  <a:lnTo>
                    <a:pt x="2103965" y="416210"/>
                  </a:lnTo>
                  <a:lnTo>
                    <a:pt x="2140368" y="399150"/>
                  </a:lnTo>
                  <a:lnTo>
                    <a:pt x="2175277" y="381758"/>
                  </a:lnTo>
                  <a:lnTo>
                    <a:pt x="2240497" y="346008"/>
                  </a:lnTo>
                  <a:lnTo>
                    <a:pt x="2299392" y="309033"/>
                  </a:lnTo>
                  <a:lnTo>
                    <a:pt x="2351733" y="270906"/>
                  </a:lnTo>
                  <a:lnTo>
                    <a:pt x="2397288" y="231699"/>
                  </a:lnTo>
                  <a:lnTo>
                    <a:pt x="2435827" y="191484"/>
                  </a:lnTo>
                  <a:lnTo>
                    <a:pt x="2467117" y="150335"/>
                  </a:lnTo>
                  <a:lnTo>
                    <a:pt x="2490930" y="108324"/>
                  </a:lnTo>
                  <a:lnTo>
                    <a:pt x="2507032" y="65523"/>
                  </a:lnTo>
                  <a:lnTo>
                    <a:pt x="2515194" y="22005"/>
                  </a:lnTo>
                  <a:lnTo>
                    <a:pt x="2516225" y="0"/>
                  </a:lnTo>
                  <a:close/>
                </a:path>
              </a:pathLst>
            </a:custGeom>
            <a:solidFill>
              <a:srgbClr val="ADB54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953682" y="2673861"/>
              <a:ext cx="4867275" cy="733425"/>
            </a:xfrm>
            <a:custGeom>
              <a:avLst/>
              <a:gdLst/>
              <a:ahLst/>
              <a:cxnLst/>
              <a:rect l="l" t="t" r="r" b="b"/>
              <a:pathLst>
                <a:path w="4867275" h="733425">
                  <a:moveTo>
                    <a:pt x="2442133" y="732472"/>
                  </a:moveTo>
                  <a:lnTo>
                    <a:pt x="2375239" y="731346"/>
                  </a:lnTo>
                  <a:lnTo>
                    <a:pt x="2308793" y="729630"/>
                  </a:lnTo>
                  <a:lnTo>
                    <a:pt x="2242827" y="727332"/>
                  </a:lnTo>
                  <a:lnTo>
                    <a:pt x="2177369" y="724460"/>
                  </a:lnTo>
                  <a:lnTo>
                    <a:pt x="2112449" y="721021"/>
                  </a:lnTo>
                  <a:lnTo>
                    <a:pt x="2048095" y="717021"/>
                  </a:lnTo>
                  <a:lnTo>
                    <a:pt x="1984337" y="712470"/>
                  </a:lnTo>
                  <a:lnTo>
                    <a:pt x="1921205" y="707373"/>
                  </a:lnTo>
                  <a:lnTo>
                    <a:pt x="1858727" y="701739"/>
                  </a:lnTo>
                  <a:lnTo>
                    <a:pt x="1796934" y="695575"/>
                  </a:lnTo>
                  <a:lnTo>
                    <a:pt x="1735853" y="688889"/>
                  </a:lnTo>
                  <a:lnTo>
                    <a:pt x="1675515" y="681687"/>
                  </a:lnTo>
                  <a:lnTo>
                    <a:pt x="1615949" y="673977"/>
                  </a:lnTo>
                  <a:lnTo>
                    <a:pt x="1557184" y="665767"/>
                  </a:lnTo>
                  <a:lnTo>
                    <a:pt x="1499249" y="657064"/>
                  </a:lnTo>
                  <a:lnTo>
                    <a:pt x="1442173" y="647876"/>
                  </a:lnTo>
                  <a:lnTo>
                    <a:pt x="1385987" y="638209"/>
                  </a:lnTo>
                  <a:lnTo>
                    <a:pt x="1330719" y="628072"/>
                  </a:lnTo>
                  <a:lnTo>
                    <a:pt x="1276398" y="617471"/>
                  </a:lnTo>
                  <a:lnTo>
                    <a:pt x="1223054" y="606415"/>
                  </a:lnTo>
                  <a:lnTo>
                    <a:pt x="1170716" y="594910"/>
                  </a:lnTo>
                  <a:lnTo>
                    <a:pt x="1119414" y="582964"/>
                  </a:lnTo>
                  <a:lnTo>
                    <a:pt x="1069176" y="570585"/>
                  </a:lnTo>
                  <a:lnTo>
                    <a:pt x="1020032" y="557780"/>
                  </a:lnTo>
                  <a:lnTo>
                    <a:pt x="972011" y="544555"/>
                  </a:lnTo>
                  <a:lnTo>
                    <a:pt x="925143" y="530920"/>
                  </a:lnTo>
                  <a:lnTo>
                    <a:pt x="879456" y="516880"/>
                  </a:lnTo>
                  <a:lnTo>
                    <a:pt x="834981" y="502444"/>
                  </a:lnTo>
                  <a:lnTo>
                    <a:pt x="791745" y="487619"/>
                  </a:lnTo>
                  <a:lnTo>
                    <a:pt x="749780" y="472413"/>
                  </a:lnTo>
                  <a:lnTo>
                    <a:pt x="709113" y="456832"/>
                  </a:lnTo>
                  <a:lnTo>
                    <a:pt x="669774" y="440884"/>
                  </a:lnTo>
                  <a:lnTo>
                    <a:pt x="631793" y="424577"/>
                  </a:lnTo>
                  <a:lnTo>
                    <a:pt x="595199" y="407918"/>
                  </a:lnTo>
                  <a:lnTo>
                    <a:pt x="560020" y="390915"/>
                  </a:lnTo>
                  <a:lnTo>
                    <a:pt x="494029" y="355904"/>
                  </a:lnTo>
                  <a:lnTo>
                    <a:pt x="434053" y="319604"/>
                  </a:lnTo>
                  <a:lnTo>
                    <a:pt x="380326" y="282074"/>
                  </a:lnTo>
                  <a:lnTo>
                    <a:pt x="333084" y="243375"/>
                  </a:lnTo>
                  <a:lnTo>
                    <a:pt x="292560" y="203564"/>
                  </a:lnTo>
                  <a:lnTo>
                    <a:pt x="274891" y="183261"/>
                  </a:lnTo>
                  <a:lnTo>
                    <a:pt x="366522" y="183261"/>
                  </a:lnTo>
                  <a:lnTo>
                    <a:pt x="109169" y="0"/>
                  </a:lnTo>
                  <a:lnTo>
                    <a:pt x="0" y="183261"/>
                  </a:lnTo>
                  <a:lnTo>
                    <a:pt x="91630" y="183261"/>
                  </a:lnTo>
                  <a:lnTo>
                    <a:pt x="109111" y="203360"/>
                  </a:lnTo>
                  <a:lnTo>
                    <a:pt x="149138" y="242770"/>
                  </a:lnTo>
                  <a:lnTo>
                    <a:pt x="195729" y="281081"/>
                  </a:lnTo>
                  <a:lnTo>
                    <a:pt x="248654" y="318236"/>
                  </a:lnTo>
                  <a:lnTo>
                    <a:pt x="307685" y="354180"/>
                  </a:lnTo>
                  <a:lnTo>
                    <a:pt x="372591" y="388857"/>
                  </a:lnTo>
                  <a:lnTo>
                    <a:pt x="407176" y="405703"/>
                  </a:lnTo>
                  <a:lnTo>
                    <a:pt x="443144" y="422211"/>
                  </a:lnTo>
                  <a:lnTo>
                    <a:pt x="480466" y="438374"/>
                  </a:lnTo>
                  <a:lnTo>
                    <a:pt x="519113" y="454186"/>
                  </a:lnTo>
                  <a:lnTo>
                    <a:pt x="559058" y="469640"/>
                  </a:lnTo>
                  <a:lnTo>
                    <a:pt x="600270" y="484728"/>
                  </a:lnTo>
                  <a:lnTo>
                    <a:pt x="642723" y="499443"/>
                  </a:lnTo>
                  <a:lnTo>
                    <a:pt x="686386" y="513779"/>
                  </a:lnTo>
                  <a:lnTo>
                    <a:pt x="731231" y="527728"/>
                  </a:lnTo>
                  <a:lnTo>
                    <a:pt x="777230" y="541283"/>
                  </a:lnTo>
                  <a:lnTo>
                    <a:pt x="824354" y="554439"/>
                  </a:lnTo>
                  <a:lnTo>
                    <a:pt x="872575" y="567186"/>
                  </a:lnTo>
                  <a:lnTo>
                    <a:pt x="921862" y="579520"/>
                  </a:lnTo>
                  <a:lnTo>
                    <a:pt x="972189" y="591431"/>
                  </a:lnTo>
                  <a:lnTo>
                    <a:pt x="1023526" y="602915"/>
                  </a:lnTo>
                  <a:lnTo>
                    <a:pt x="1075844" y="613963"/>
                  </a:lnTo>
                  <a:lnTo>
                    <a:pt x="1129116" y="624569"/>
                  </a:lnTo>
                  <a:lnTo>
                    <a:pt x="1183311" y="634725"/>
                  </a:lnTo>
                  <a:lnTo>
                    <a:pt x="1238402" y="644425"/>
                  </a:lnTo>
                  <a:lnTo>
                    <a:pt x="1294360" y="653662"/>
                  </a:lnTo>
                  <a:lnTo>
                    <a:pt x="1351157" y="662429"/>
                  </a:lnTo>
                  <a:lnTo>
                    <a:pt x="1408763" y="670718"/>
                  </a:lnTo>
                  <a:lnTo>
                    <a:pt x="1467149" y="678523"/>
                  </a:lnTo>
                  <a:lnTo>
                    <a:pt x="1526288" y="685837"/>
                  </a:lnTo>
                  <a:lnTo>
                    <a:pt x="1586151" y="692653"/>
                  </a:lnTo>
                  <a:lnTo>
                    <a:pt x="1646708" y="698963"/>
                  </a:lnTo>
                  <a:lnTo>
                    <a:pt x="1707932" y="704762"/>
                  </a:lnTo>
                  <a:lnTo>
                    <a:pt x="1769793" y="710041"/>
                  </a:lnTo>
                  <a:lnTo>
                    <a:pt x="1832263" y="714794"/>
                  </a:lnTo>
                  <a:lnTo>
                    <a:pt x="1895313" y="719014"/>
                  </a:lnTo>
                  <a:lnTo>
                    <a:pt x="1958915" y="722695"/>
                  </a:lnTo>
                  <a:lnTo>
                    <a:pt x="2023040" y="725828"/>
                  </a:lnTo>
                  <a:lnTo>
                    <a:pt x="2087659" y="728407"/>
                  </a:lnTo>
                  <a:lnTo>
                    <a:pt x="2152743" y="730425"/>
                  </a:lnTo>
                  <a:lnTo>
                    <a:pt x="2218264" y="731875"/>
                  </a:lnTo>
                  <a:lnTo>
                    <a:pt x="2284194" y="732750"/>
                  </a:lnTo>
                  <a:lnTo>
                    <a:pt x="2350503" y="733044"/>
                  </a:lnTo>
                  <a:lnTo>
                    <a:pt x="2533764" y="733044"/>
                  </a:lnTo>
                  <a:lnTo>
                    <a:pt x="2603796" y="732720"/>
                  </a:lnTo>
                  <a:lnTo>
                    <a:pt x="2673316" y="731754"/>
                  </a:lnTo>
                  <a:lnTo>
                    <a:pt x="2742294" y="730155"/>
                  </a:lnTo>
                  <a:lnTo>
                    <a:pt x="2810702" y="727933"/>
                  </a:lnTo>
                  <a:lnTo>
                    <a:pt x="2878510" y="725095"/>
                  </a:lnTo>
                  <a:lnTo>
                    <a:pt x="2945691" y="721653"/>
                  </a:lnTo>
                  <a:lnTo>
                    <a:pt x="3012214" y="717613"/>
                  </a:lnTo>
                  <a:lnTo>
                    <a:pt x="3078051" y="712987"/>
                  </a:lnTo>
                  <a:lnTo>
                    <a:pt x="3143173" y="707782"/>
                  </a:lnTo>
                  <a:lnTo>
                    <a:pt x="3207552" y="702007"/>
                  </a:lnTo>
                  <a:lnTo>
                    <a:pt x="3271158" y="695673"/>
                  </a:lnTo>
                  <a:lnTo>
                    <a:pt x="3333963" y="688787"/>
                  </a:lnTo>
                  <a:lnTo>
                    <a:pt x="3395937" y="681359"/>
                  </a:lnTo>
                  <a:lnTo>
                    <a:pt x="3457052" y="673398"/>
                  </a:lnTo>
                  <a:lnTo>
                    <a:pt x="3517279" y="664913"/>
                  </a:lnTo>
                  <a:lnTo>
                    <a:pt x="3576590" y="655913"/>
                  </a:lnTo>
                  <a:lnTo>
                    <a:pt x="3634954" y="646407"/>
                  </a:lnTo>
                  <a:lnTo>
                    <a:pt x="3692344" y="636405"/>
                  </a:lnTo>
                  <a:lnTo>
                    <a:pt x="3748730" y="625915"/>
                  </a:lnTo>
                  <a:lnTo>
                    <a:pt x="3804084" y="614946"/>
                  </a:lnTo>
                  <a:lnTo>
                    <a:pt x="3858377" y="603508"/>
                  </a:lnTo>
                  <a:lnTo>
                    <a:pt x="3911579" y="591609"/>
                  </a:lnTo>
                  <a:lnTo>
                    <a:pt x="3963663" y="579259"/>
                  </a:lnTo>
                  <a:lnTo>
                    <a:pt x="4014598" y="566466"/>
                  </a:lnTo>
                  <a:lnTo>
                    <a:pt x="4064357" y="553241"/>
                  </a:lnTo>
                  <a:lnTo>
                    <a:pt x="4112910" y="539591"/>
                  </a:lnTo>
                  <a:lnTo>
                    <a:pt x="4160229" y="525526"/>
                  </a:lnTo>
                  <a:lnTo>
                    <a:pt x="4206284" y="511055"/>
                  </a:lnTo>
                  <a:lnTo>
                    <a:pt x="4251047" y="496187"/>
                  </a:lnTo>
                  <a:lnTo>
                    <a:pt x="4294489" y="480931"/>
                  </a:lnTo>
                  <a:lnTo>
                    <a:pt x="4336581" y="465296"/>
                  </a:lnTo>
                  <a:lnTo>
                    <a:pt x="4377294" y="449292"/>
                  </a:lnTo>
                  <a:lnTo>
                    <a:pt x="4416599" y="432926"/>
                  </a:lnTo>
                  <a:lnTo>
                    <a:pt x="4454468" y="416210"/>
                  </a:lnTo>
                  <a:lnTo>
                    <a:pt x="4490871" y="399150"/>
                  </a:lnTo>
                  <a:lnTo>
                    <a:pt x="4525780" y="381758"/>
                  </a:lnTo>
                  <a:lnTo>
                    <a:pt x="4591000" y="346008"/>
                  </a:lnTo>
                  <a:lnTo>
                    <a:pt x="4649896" y="309033"/>
                  </a:lnTo>
                  <a:lnTo>
                    <a:pt x="4702236" y="270906"/>
                  </a:lnTo>
                  <a:lnTo>
                    <a:pt x="4747792" y="231699"/>
                  </a:lnTo>
                  <a:lnTo>
                    <a:pt x="4786330" y="191484"/>
                  </a:lnTo>
                  <a:lnTo>
                    <a:pt x="4817621" y="150335"/>
                  </a:lnTo>
                  <a:lnTo>
                    <a:pt x="4841433" y="108324"/>
                  </a:lnTo>
                  <a:lnTo>
                    <a:pt x="4857535" y="65523"/>
                  </a:lnTo>
                  <a:lnTo>
                    <a:pt x="4865697" y="22005"/>
                  </a:lnTo>
                  <a:lnTo>
                    <a:pt x="4866728" y="0"/>
                  </a:lnTo>
                  <a:lnTo>
                    <a:pt x="4683467" y="0"/>
                  </a:lnTo>
                  <a:lnTo>
                    <a:pt x="4682436" y="22005"/>
                  </a:lnTo>
                  <a:lnTo>
                    <a:pt x="4679362" y="43849"/>
                  </a:lnTo>
                  <a:lnTo>
                    <a:pt x="4667201" y="87017"/>
                  </a:lnTo>
                  <a:lnTo>
                    <a:pt x="4647215" y="129433"/>
                  </a:lnTo>
                  <a:lnTo>
                    <a:pt x="4619635" y="171022"/>
                  </a:lnTo>
                  <a:lnTo>
                    <a:pt x="4584691" y="211713"/>
                  </a:lnTo>
                  <a:lnTo>
                    <a:pt x="4542616" y="251433"/>
                  </a:lnTo>
                  <a:lnTo>
                    <a:pt x="4493639" y="290109"/>
                  </a:lnTo>
                  <a:lnTo>
                    <a:pt x="4437992" y="327669"/>
                  </a:lnTo>
                  <a:lnTo>
                    <a:pt x="4375905" y="364040"/>
                  </a:lnTo>
                  <a:lnTo>
                    <a:pt x="4307610" y="399150"/>
                  </a:lnTo>
                  <a:lnTo>
                    <a:pt x="4271207" y="416210"/>
                  </a:lnTo>
                  <a:lnTo>
                    <a:pt x="4233338" y="432926"/>
                  </a:lnTo>
                  <a:lnTo>
                    <a:pt x="4194033" y="449292"/>
                  </a:lnTo>
                  <a:lnTo>
                    <a:pt x="4153320" y="465296"/>
                  </a:lnTo>
                  <a:lnTo>
                    <a:pt x="4111228" y="480931"/>
                  </a:lnTo>
                  <a:lnTo>
                    <a:pt x="4067786" y="496187"/>
                  </a:lnTo>
                  <a:lnTo>
                    <a:pt x="4023023" y="511055"/>
                  </a:lnTo>
                  <a:lnTo>
                    <a:pt x="3976968" y="525526"/>
                  </a:lnTo>
                  <a:lnTo>
                    <a:pt x="3929649" y="539591"/>
                  </a:lnTo>
                  <a:lnTo>
                    <a:pt x="3881096" y="553241"/>
                  </a:lnTo>
                  <a:lnTo>
                    <a:pt x="3831337" y="566466"/>
                  </a:lnTo>
                  <a:lnTo>
                    <a:pt x="3780402" y="579259"/>
                  </a:lnTo>
                  <a:lnTo>
                    <a:pt x="3728318" y="591609"/>
                  </a:lnTo>
                  <a:lnTo>
                    <a:pt x="3675116" y="603508"/>
                  </a:lnTo>
                  <a:lnTo>
                    <a:pt x="3620823" y="614946"/>
                  </a:lnTo>
                  <a:lnTo>
                    <a:pt x="3565469" y="625915"/>
                  </a:lnTo>
                  <a:lnTo>
                    <a:pt x="3509083" y="636405"/>
                  </a:lnTo>
                  <a:lnTo>
                    <a:pt x="3451693" y="646407"/>
                  </a:lnTo>
                  <a:lnTo>
                    <a:pt x="3393329" y="655913"/>
                  </a:lnTo>
                  <a:lnTo>
                    <a:pt x="3334018" y="664913"/>
                  </a:lnTo>
                  <a:lnTo>
                    <a:pt x="3273791" y="673398"/>
                  </a:lnTo>
                  <a:lnTo>
                    <a:pt x="3212676" y="681359"/>
                  </a:lnTo>
                  <a:lnTo>
                    <a:pt x="3150702" y="688787"/>
                  </a:lnTo>
                  <a:lnTo>
                    <a:pt x="3087897" y="695673"/>
                  </a:lnTo>
                  <a:lnTo>
                    <a:pt x="3024291" y="702007"/>
                  </a:lnTo>
                  <a:lnTo>
                    <a:pt x="2959912" y="707782"/>
                  </a:lnTo>
                  <a:lnTo>
                    <a:pt x="2894790" y="712987"/>
                  </a:lnTo>
                  <a:lnTo>
                    <a:pt x="2828953" y="717613"/>
                  </a:lnTo>
                  <a:lnTo>
                    <a:pt x="2762430" y="721653"/>
                  </a:lnTo>
                  <a:lnTo>
                    <a:pt x="2695249" y="725095"/>
                  </a:lnTo>
                  <a:lnTo>
                    <a:pt x="2627441" y="727933"/>
                  </a:lnTo>
                  <a:lnTo>
                    <a:pt x="2559033" y="730155"/>
                  </a:lnTo>
                  <a:lnTo>
                    <a:pt x="2490055" y="731754"/>
                  </a:lnTo>
                  <a:lnTo>
                    <a:pt x="2420535" y="732720"/>
                  </a:lnTo>
                  <a:lnTo>
                    <a:pt x="2350503" y="733044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22111" y="2168455"/>
            <a:ext cx="24875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66">
              <a:spcBef>
                <a:spcPts val="133"/>
              </a:spcBef>
            </a:pPr>
            <a:r>
              <a:rPr sz="3200" spc="-100" dirty="0">
                <a:solidFill>
                  <a:srgbClr val="FFFFFF"/>
                </a:solidFill>
                <a:latin typeface="Gill Sans MT"/>
                <a:cs typeface="Gill Sans MT"/>
              </a:rPr>
              <a:t>Instructions</a:t>
            </a:r>
            <a:r>
              <a:rPr sz="7200" spc="-149" baseline="-18518" dirty="0">
                <a:solidFill>
                  <a:srgbClr val="FFFFFF"/>
                </a:solidFill>
                <a:latin typeface="MS PGothic"/>
                <a:cs typeface="MS PGothic"/>
              </a:rPr>
              <a:t>×</a:t>
            </a:r>
            <a:endParaRPr sz="7200" baseline="-18518">
              <a:latin typeface="MS PGothic"/>
              <a:cs typeface="MS PGothic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5349494" y="4945630"/>
            <a:ext cx="76453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/>
              <a:t>RISC-V</a:t>
            </a:r>
            <a:r>
              <a:rPr lang="en-US" spc="-40"/>
              <a:t> </a:t>
            </a:r>
            <a:r>
              <a:rPr lang="en-US" spc="-65">
                <a:solidFill>
                  <a:srgbClr val="FFFFFF"/>
                </a:solidFill>
              </a:rPr>
              <a:t>(</a:t>
            </a:r>
            <a:fld id="{81D60167-4931-47E6-BA6A-407CBD079E47}" type="slidenum">
              <a:rPr spc="-65" smtClean="0">
                <a:solidFill>
                  <a:srgbClr val="FFFFFF"/>
                </a:solidFill>
              </a:rPr>
              <a:pPr marL="12700">
                <a:spcBef>
                  <a:spcPts val="45"/>
                </a:spcBef>
              </a:pPr>
              <a:t>82</a:t>
            </a:fld>
            <a:r>
              <a:rPr spc="-65">
                <a:solidFill>
                  <a:srgbClr val="FFFFFF"/>
                </a:solidFill>
              </a:rPr>
              <a:t>)</a:t>
            </a:r>
            <a:endParaRPr spc="-87" dirty="0">
              <a:solidFill>
                <a:srgbClr val="FFFFFF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58562" y="2168455"/>
            <a:ext cx="162729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66">
              <a:spcBef>
                <a:spcPts val="133"/>
              </a:spcBef>
            </a:pPr>
            <a:r>
              <a:rPr sz="7200" baseline="-19290" dirty="0">
                <a:solidFill>
                  <a:srgbClr val="FFFFFF"/>
                </a:solidFill>
                <a:latin typeface="MS PGothic"/>
                <a:cs typeface="MS PGothic"/>
              </a:rPr>
              <a:t>×</a:t>
            </a:r>
            <a:r>
              <a:rPr sz="7200" spc="-329" baseline="-19290" dirty="0">
                <a:solidFill>
                  <a:srgbClr val="FFFFFF"/>
                </a:solidFill>
                <a:latin typeface="MS PGothic"/>
                <a:cs typeface="MS PGothic"/>
              </a:rPr>
              <a:t> </a:t>
            </a:r>
            <a:r>
              <a:rPr sz="3200" u="heavy" spc="-16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Time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04268" y="1783461"/>
            <a:ext cx="1295400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spc="-13" dirty="0">
                <a:solidFill>
                  <a:srgbClr val="89C4A7"/>
                </a:solidFill>
                <a:latin typeface="Gill Sans MT"/>
                <a:cs typeface="Gill Sans MT"/>
              </a:rPr>
              <a:t>Can</a:t>
            </a:r>
            <a:r>
              <a:rPr sz="2667" spc="-87" dirty="0">
                <a:solidFill>
                  <a:srgbClr val="89C4A7"/>
                </a:solidFill>
                <a:latin typeface="Gill Sans MT"/>
                <a:cs typeface="Gill Sans MT"/>
              </a:rPr>
              <a:t> </a:t>
            </a:r>
            <a:r>
              <a:rPr sz="2667" dirty="0">
                <a:solidFill>
                  <a:srgbClr val="89C4A7"/>
                </a:solidFill>
                <a:latin typeface="Gill Sans MT"/>
                <a:cs typeface="Gill Sans MT"/>
              </a:rPr>
              <a:t>time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57750" y="1768134"/>
            <a:ext cx="1459653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spc="-13" dirty="0">
                <a:solidFill>
                  <a:srgbClr val="89C4A7"/>
                </a:solidFill>
                <a:latin typeface="Gill Sans MT"/>
                <a:cs typeface="Gill Sans MT"/>
              </a:rPr>
              <a:t>Can</a:t>
            </a:r>
            <a:r>
              <a:rPr sz="2667" spc="-80" dirty="0">
                <a:solidFill>
                  <a:srgbClr val="89C4A7"/>
                </a:solidFill>
                <a:latin typeface="Gill Sans MT"/>
                <a:cs typeface="Gill Sans MT"/>
              </a:rPr>
              <a:t> </a:t>
            </a:r>
            <a:r>
              <a:rPr sz="2667" spc="-20" dirty="0">
                <a:solidFill>
                  <a:srgbClr val="89C4A7"/>
                </a:solidFill>
                <a:latin typeface="Gill Sans MT"/>
                <a:cs typeface="Gill Sans MT"/>
              </a:rPr>
              <a:t>count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57240" y="1736164"/>
            <a:ext cx="1728893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spc="-13" dirty="0">
                <a:solidFill>
                  <a:srgbClr val="89C4A7"/>
                </a:solidFill>
                <a:latin typeface="Gill Sans MT"/>
                <a:cs typeface="Gill Sans MT"/>
              </a:rPr>
              <a:t>Can</a:t>
            </a:r>
            <a:r>
              <a:rPr sz="2667" spc="-33" dirty="0">
                <a:solidFill>
                  <a:srgbClr val="89C4A7"/>
                </a:solidFill>
                <a:latin typeface="Gill Sans MT"/>
                <a:cs typeface="Gill Sans MT"/>
              </a:rPr>
              <a:t> </a:t>
            </a:r>
            <a:r>
              <a:rPr sz="2667" spc="-60" dirty="0">
                <a:solidFill>
                  <a:srgbClr val="89C4A7"/>
                </a:solidFill>
                <a:latin typeface="Gill Sans MT"/>
                <a:cs typeface="Gill Sans MT"/>
              </a:rPr>
              <a:t>look</a:t>
            </a:r>
            <a:r>
              <a:rPr sz="2667" spc="-40" dirty="0">
                <a:solidFill>
                  <a:srgbClr val="89C4A7"/>
                </a:solidFill>
                <a:latin typeface="Gill Sans MT"/>
                <a:cs typeface="Gill Sans MT"/>
              </a:rPr>
              <a:t> </a:t>
            </a:r>
            <a:r>
              <a:rPr sz="2667" spc="107" dirty="0">
                <a:solidFill>
                  <a:srgbClr val="89C4A7"/>
                </a:solidFill>
                <a:latin typeface="Gill Sans MT"/>
                <a:cs typeface="Gill Sans MT"/>
              </a:rPr>
              <a:t>up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58903" y="5391508"/>
            <a:ext cx="30564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1304681" algn="l"/>
                <a:tab pos="2587349" algn="l"/>
                <a:tab pos="2776149" algn="l"/>
              </a:tabLst>
            </a:pPr>
            <a:r>
              <a:rPr sz="4800" spc="-309" baseline="-19675" dirty="0">
                <a:solidFill>
                  <a:srgbClr val="FFFFFF"/>
                </a:solidFill>
                <a:latin typeface="Gill Sans MT"/>
                <a:cs typeface="Gill Sans MT"/>
              </a:rPr>
              <a:t>CPI</a:t>
            </a:r>
            <a:r>
              <a:rPr sz="4800" spc="49" baseline="-196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800" spc="-109" baseline="-19675" dirty="0">
                <a:solidFill>
                  <a:srgbClr val="FFFFFF"/>
                </a:solidFill>
                <a:latin typeface="Gill Sans MT"/>
                <a:cs typeface="Gill Sans MT"/>
              </a:rPr>
              <a:t>=</a:t>
            </a:r>
            <a:r>
              <a:rPr sz="3200" u="heavy" spc="-7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	</a:t>
            </a:r>
            <a:r>
              <a:rPr sz="3200" u="heavy" spc="-12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Cycles	</a:t>
            </a:r>
            <a:r>
              <a:rPr sz="3200" spc="-127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3200" spc="-73" dirty="0">
                <a:solidFill>
                  <a:srgbClr val="FFFFFF"/>
                </a:solidFill>
                <a:latin typeface="Gill Sans MT"/>
                <a:cs typeface="Gill Sans MT"/>
              </a:rPr>
              <a:t>=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62909" y="5866998"/>
            <a:ext cx="782320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048035" algn="l"/>
                <a:tab pos="4564266" algn="l"/>
                <a:tab pos="6985672" algn="l"/>
              </a:tabLst>
            </a:pPr>
            <a:r>
              <a:rPr sz="3200" spc="-200" dirty="0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sz="3200" spc="60" dirty="0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sz="3200" spc="53" dirty="0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sz="3200" spc="-272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3200" spc="-313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sz="3200" spc="-33" dirty="0">
                <a:solidFill>
                  <a:srgbClr val="FFFFFF"/>
                </a:solidFill>
                <a:latin typeface="Gill Sans MT"/>
                <a:cs typeface="Gill Sans MT"/>
              </a:rPr>
              <a:t>u</a:t>
            </a:r>
            <a:r>
              <a:rPr sz="3200" spc="7" dirty="0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sz="3200" spc="-272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3200" spc="-100" dirty="0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sz="3200" spc="-73" dirty="0">
                <a:solidFill>
                  <a:srgbClr val="FFFFFF"/>
                </a:solidFill>
                <a:latin typeface="Gill Sans MT"/>
                <a:cs typeface="Gill Sans MT"/>
              </a:rPr>
              <a:t>on</a:t>
            </a:r>
            <a:r>
              <a:rPr sz="3200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3200" spc="-233" dirty="0">
                <a:solidFill>
                  <a:srgbClr val="FFFFFF"/>
                </a:solidFill>
                <a:latin typeface="Gill Sans MT"/>
                <a:cs typeface="Gill Sans MT"/>
              </a:rPr>
              <a:t>Pr</a:t>
            </a:r>
            <a:r>
              <a:rPr sz="3200" spc="-152" dirty="0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sz="3200" spc="305" dirty="0">
                <a:solidFill>
                  <a:srgbClr val="FFFFFF"/>
                </a:solidFill>
                <a:latin typeface="Gill Sans MT"/>
                <a:cs typeface="Gill Sans MT"/>
              </a:rPr>
              <a:t>g</a:t>
            </a:r>
            <a:r>
              <a:rPr sz="3200" spc="-380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sz="3200" spc="107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3200" spc="213" dirty="0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sz="3200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3200" spc="-233" dirty="0">
                <a:solidFill>
                  <a:srgbClr val="FFFFFF"/>
                </a:solidFill>
                <a:latin typeface="Gill Sans MT"/>
                <a:cs typeface="Gill Sans MT"/>
              </a:rPr>
              <a:t>Pr</a:t>
            </a:r>
            <a:r>
              <a:rPr sz="3200" spc="-152" dirty="0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sz="3200" spc="305" dirty="0">
                <a:solidFill>
                  <a:srgbClr val="FFFFFF"/>
                </a:solidFill>
                <a:latin typeface="Gill Sans MT"/>
                <a:cs typeface="Gill Sans MT"/>
              </a:rPr>
              <a:t>g</a:t>
            </a:r>
            <a:r>
              <a:rPr sz="3200" spc="-380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sz="3200" spc="107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3200" spc="213" dirty="0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sz="3200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3200" spc="-573" dirty="0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sz="3200" spc="-127" dirty="0">
                <a:solidFill>
                  <a:srgbClr val="FFFFFF"/>
                </a:solidFill>
                <a:latin typeface="Gill Sans MT"/>
                <a:cs typeface="Gill Sans MT"/>
              </a:rPr>
              <a:t>y</a:t>
            </a:r>
            <a:r>
              <a:rPr sz="3200" spc="-93" dirty="0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sz="3200" spc="-40" dirty="0">
                <a:solidFill>
                  <a:srgbClr val="FFFFFF"/>
                </a:solidFill>
                <a:latin typeface="Gill Sans MT"/>
                <a:cs typeface="Gill Sans MT"/>
              </a:rPr>
              <a:t>le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98787" y="5052165"/>
            <a:ext cx="5913967" cy="9199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1223403" algn="l"/>
                <a:tab pos="4046965" algn="l"/>
                <a:tab pos="5693691" algn="l"/>
              </a:tabLst>
            </a:pPr>
            <a:r>
              <a:rPr sz="3200" u="heavy" spc="-16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Time</a:t>
            </a:r>
            <a:r>
              <a:rPr sz="3200" spc="-167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6400" baseline="-29513" dirty="0">
                <a:solidFill>
                  <a:srgbClr val="FFFFFF"/>
                </a:solidFill>
                <a:latin typeface="MS PGothic"/>
                <a:cs typeface="MS PGothic"/>
              </a:rPr>
              <a:t>÷</a:t>
            </a:r>
            <a:r>
              <a:rPr sz="6400" spc="-309" baseline="-29513" dirty="0">
                <a:solidFill>
                  <a:srgbClr val="FFFFFF"/>
                </a:solidFill>
                <a:latin typeface="MS PGothic"/>
                <a:cs typeface="MS PGothic"/>
              </a:rPr>
              <a:t> </a:t>
            </a:r>
            <a:r>
              <a:rPr sz="8800" spc="-209" baseline="-20833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3200" u="heavy" spc="-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Instructions</a:t>
            </a:r>
            <a:r>
              <a:rPr sz="3200" spc="-140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7200" baseline="-11574" dirty="0">
                <a:solidFill>
                  <a:srgbClr val="FFFFFF"/>
                </a:solidFill>
                <a:latin typeface="MS PGothic"/>
                <a:cs typeface="MS PGothic"/>
              </a:rPr>
              <a:t>×</a:t>
            </a:r>
            <a:r>
              <a:rPr sz="7200" spc="-1280" baseline="-11574" dirty="0">
                <a:solidFill>
                  <a:srgbClr val="FFFFFF"/>
                </a:solidFill>
                <a:latin typeface="MS PGothic"/>
                <a:cs typeface="MS PGothic"/>
              </a:rPr>
              <a:t> </a:t>
            </a:r>
            <a:r>
              <a:rPr sz="3200" u="heavy" spc="-16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cs typeface="Gill Sans MT"/>
              </a:rPr>
              <a:t>Time</a:t>
            </a:r>
            <a:r>
              <a:rPr sz="3200" spc="-167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8800" spc="-859" baseline="-20833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8800" baseline="-20833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2738" y="995330"/>
            <a:ext cx="9943075" cy="4629130"/>
          </a:xfrm>
          <a:prstGeom prst="rect">
            <a:avLst/>
          </a:prstGeom>
        </p:spPr>
        <p:txBody>
          <a:bodyPr vert="horz" wrap="square" lIns="0" tIns="70273" rIns="0" bIns="0" rtlCol="0">
            <a:spAutoFit/>
          </a:bodyPr>
          <a:lstStyle/>
          <a:p>
            <a:pPr marL="441949" indent="-408930">
              <a:spcBef>
                <a:spcPts val="55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41949" algn="l"/>
                <a:tab pos="442796" algn="l"/>
              </a:tabLst>
            </a:pPr>
            <a:r>
              <a:rPr sz="3200" spc="-7" dirty="0">
                <a:latin typeface="Calibri"/>
                <a:cs typeface="Calibri"/>
              </a:rPr>
              <a:t>RISC-V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ISA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designed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for</a:t>
            </a:r>
            <a:r>
              <a:rPr sz="3200" spc="-7" dirty="0">
                <a:latin typeface="Calibri"/>
                <a:cs typeface="Calibri"/>
              </a:rPr>
              <a:t> pipelining</a:t>
            </a:r>
            <a:endParaRPr sz="3200" dirty="0">
              <a:latin typeface="Calibri"/>
              <a:cs typeface="Calibri"/>
            </a:endParaRPr>
          </a:p>
          <a:p>
            <a:pPr marL="832253" lvl="1" indent="-340351">
              <a:spcBef>
                <a:spcPts val="360"/>
              </a:spcBef>
              <a:buSzPct val="90000"/>
              <a:buFont typeface="Wingdings"/>
              <a:buChar char=""/>
              <a:tabLst>
                <a:tab pos="832253" algn="l"/>
                <a:tab pos="833099" algn="l"/>
              </a:tabLst>
            </a:pPr>
            <a:r>
              <a:rPr sz="2667" spc="-7" dirty="0">
                <a:latin typeface="Calibri"/>
                <a:cs typeface="Calibri"/>
              </a:rPr>
              <a:t>All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are </a:t>
            </a:r>
            <a:r>
              <a:rPr sz="2667" dirty="0">
                <a:latin typeface="Calibri"/>
                <a:cs typeface="Calibri"/>
              </a:rPr>
              <a:t>32-bits</a:t>
            </a:r>
          </a:p>
          <a:p>
            <a:pPr marL="1137045" lvl="2" indent="-273465">
              <a:spcBef>
                <a:spcPts val="320"/>
              </a:spcBef>
              <a:buFont typeface="Wingdings 2"/>
              <a:buChar char=""/>
              <a:tabLst>
                <a:tab pos="1137892" algn="l"/>
              </a:tabLst>
            </a:pPr>
            <a:r>
              <a:rPr sz="2667" spc="-27" dirty="0">
                <a:latin typeface="Calibri"/>
                <a:cs typeface="Calibri"/>
              </a:rPr>
              <a:t>Easy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fetch</a:t>
            </a:r>
            <a:r>
              <a:rPr sz="2667" dirty="0">
                <a:latin typeface="Calibri"/>
                <a:cs typeface="Calibri"/>
              </a:rPr>
              <a:t> and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decode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one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cycle</a:t>
            </a:r>
            <a:endParaRPr sz="2667" dirty="0">
              <a:latin typeface="Calibri"/>
              <a:cs typeface="Calibri"/>
            </a:endParaRPr>
          </a:p>
          <a:p>
            <a:pPr marL="1137045" lvl="2" indent="-273465">
              <a:spcBef>
                <a:spcPts val="320"/>
              </a:spcBef>
              <a:buFont typeface="Wingdings 2"/>
              <a:buChar char=""/>
              <a:tabLst>
                <a:tab pos="1137892" algn="l"/>
              </a:tabLst>
            </a:pPr>
            <a:r>
              <a:rPr sz="2667" spc="-33" dirty="0">
                <a:latin typeface="Calibri"/>
                <a:cs typeface="Calibri"/>
              </a:rPr>
              <a:t>Versus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x86: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1-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7" dirty="0">
                <a:latin typeface="Calibri"/>
                <a:cs typeface="Calibri"/>
              </a:rPr>
              <a:t> 15-byte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instructions</a:t>
            </a:r>
            <a:endParaRPr sz="2667" dirty="0">
              <a:latin typeface="Calibri"/>
              <a:cs typeface="Calibri"/>
            </a:endParaRPr>
          </a:p>
          <a:p>
            <a:pPr marL="832253" lvl="1" indent="-340351">
              <a:spcBef>
                <a:spcPts val="320"/>
              </a:spcBef>
              <a:buSzPct val="90000"/>
              <a:buFont typeface="Wingdings"/>
              <a:buChar char=""/>
              <a:tabLst>
                <a:tab pos="832253" algn="l"/>
                <a:tab pos="833099" algn="l"/>
              </a:tabLst>
            </a:pPr>
            <a:r>
              <a:rPr sz="2667" spc="-20" dirty="0">
                <a:latin typeface="Calibri"/>
                <a:cs typeface="Calibri"/>
              </a:rPr>
              <a:t>Few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regular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</a:t>
            </a:r>
            <a:r>
              <a:rPr sz="2667" spc="-13" dirty="0">
                <a:latin typeface="Calibri"/>
                <a:cs typeface="Calibri"/>
              </a:rPr>
              <a:t> formats</a:t>
            </a:r>
            <a:endParaRPr sz="2667" dirty="0">
              <a:latin typeface="Calibri"/>
              <a:cs typeface="Calibri"/>
            </a:endParaRPr>
          </a:p>
          <a:p>
            <a:pPr marL="1137045" lvl="2" indent="-273465">
              <a:spcBef>
                <a:spcPts val="320"/>
              </a:spcBef>
              <a:buFont typeface="Wingdings 2"/>
              <a:buChar char=""/>
              <a:tabLst>
                <a:tab pos="1137892" algn="l"/>
              </a:tabLst>
            </a:pPr>
            <a:r>
              <a:rPr sz="2667" spc="-7" dirty="0">
                <a:latin typeface="Calibri"/>
                <a:cs typeface="Calibri"/>
              </a:rPr>
              <a:t>Decode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read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registers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dirty="0">
                <a:latin typeface="Calibri"/>
                <a:cs typeface="Calibri"/>
              </a:rPr>
              <a:t> one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step</a:t>
            </a:r>
            <a:endParaRPr sz="2667" dirty="0">
              <a:latin typeface="Calibri"/>
              <a:cs typeface="Calibri"/>
            </a:endParaRPr>
          </a:p>
          <a:p>
            <a:pPr marL="832253" lvl="1" indent="-340351">
              <a:spcBef>
                <a:spcPts val="320"/>
              </a:spcBef>
              <a:buSzPct val="90000"/>
              <a:buFont typeface="Wingdings"/>
              <a:buChar char=""/>
              <a:tabLst>
                <a:tab pos="832253" algn="l"/>
                <a:tab pos="833099" algn="l"/>
              </a:tabLst>
            </a:pPr>
            <a:r>
              <a:rPr sz="2667" spc="-20" dirty="0">
                <a:latin typeface="Calibri"/>
                <a:cs typeface="Calibri"/>
              </a:rPr>
              <a:t>Load/store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addressing</a:t>
            </a:r>
            <a:endParaRPr sz="2667" dirty="0">
              <a:latin typeface="Calibri"/>
              <a:cs typeface="Calibri"/>
            </a:endParaRPr>
          </a:p>
          <a:p>
            <a:pPr marL="1137045" marR="125304" lvl="2" indent="-272620">
              <a:lnSpc>
                <a:spcPts val="2880"/>
              </a:lnSpc>
              <a:spcBef>
                <a:spcPts val="679"/>
              </a:spcBef>
              <a:buFont typeface="Wingdings 2"/>
              <a:buChar char=""/>
              <a:tabLst>
                <a:tab pos="1137892" algn="l"/>
              </a:tabLst>
            </a:pPr>
            <a:r>
              <a:rPr sz="2667" spc="-13" dirty="0">
                <a:latin typeface="Calibri"/>
                <a:cs typeface="Calibri"/>
              </a:rPr>
              <a:t>Calculate </a:t>
            </a:r>
            <a:r>
              <a:rPr sz="2667" spc="-7" dirty="0">
                <a:latin typeface="Calibri"/>
                <a:cs typeface="Calibri"/>
              </a:rPr>
              <a:t>address in </a:t>
            </a:r>
            <a:r>
              <a:rPr sz="2667" spc="7" dirty="0">
                <a:latin typeface="Calibri"/>
                <a:cs typeface="Calibri"/>
              </a:rPr>
              <a:t>3</a:t>
            </a:r>
            <a:r>
              <a:rPr sz="2600" spc="9" baseline="25641" dirty="0">
                <a:latin typeface="Calibri"/>
                <a:cs typeface="Calibri"/>
              </a:rPr>
              <a:t>rd</a:t>
            </a:r>
            <a:r>
              <a:rPr sz="2600" spc="20" baseline="25641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stage, </a:t>
            </a:r>
            <a:r>
              <a:rPr sz="2667" dirty="0">
                <a:latin typeface="Calibri"/>
                <a:cs typeface="Calibri"/>
              </a:rPr>
              <a:t>access </a:t>
            </a:r>
            <a:r>
              <a:rPr sz="2667" spc="-7" dirty="0">
                <a:latin typeface="Calibri"/>
                <a:cs typeface="Calibri"/>
              </a:rPr>
              <a:t>memory in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7" dirty="0">
                <a:latin typeface="Calibri"/>
                <a:cs typeface="Calibri"/>
              </a:rPr>
              <a:t>4</a:t>
            </a:r>
            <a:r>
              <a:rPr sz="2600" spc="9" baseline="25641" dirty="0">
                <a:latin typeface="Calibri"/>
                <a:cs typeface="Calibri"/>
              </a:rPr>
              <a:t>th</a:t>
            </a:r>
            <a:r>
              <a:rPr sz="2600" spc="300" baseline="25641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stage</a:t>
            </a:r>
            <a:endParaRPr sz="2667" dirty="0">
              <a:latin typeface="Calibri"/>
              <a:cs typeface="Calibri"/>
            </a:endParaRPr>
          </a:p>
          <a:p>
            <a:pPr marL="832253" lvl="1" indent="-340351">
              <a:spcBef>
                <a:spcPts val="279"/>
              </a:spcBef>
              <a:buSzPct val="90000"/>
              <a:buFont typeface="Wingdings"/>
              <a:buChar char=""/>
              <a:tabLst>
                <a:tab pos="832253" algn="l"/>
                <a:tab pos="833099" algn="l"/>
              </a:tabLst>
            </a:pPr>
            <a:r>
              <a:rPr sz="2667" spc="-7" dirty="0">
                <a:latin typeface="Calibri"/>
                <a:cs typeface="Calibri"/>
              </a:rPr>
              <a:t>Alignment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memory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operands</a:t>
            </a:r>
            <a:endParaRPr sz="2667" dirty="0">
              <a:latin typeface="Calibri"/>
              <a:cs typeface="Calibri"/>
            </a:endParaRPr>
          </a:p>
          <a:p>
            <a:pPr marL="1137045" lvl="2" indent="-273465">
              <a:spcBef>
                <a:spcPts val="320"/>
              </a:spcBef>
              <a:buFont typeface="Wingdings 2"/>
              <a:buChar char=""/>
              <a:tabLst>
                <a:tab pos="1137892" algn="l"/>
              </a:tabLst>
            </a:pPr>
            <a:r>
              <a:rPr sz="2667" dirty="0">
                <a:latin typeface="Calibri"/>
                <a:cs typeface="Calibri"/>
              </a:rPr>
              <a:t>Memory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access </a:t>
            </a:r>
            <a:r>
              <a:rPr sz="2667" spc="-27" dirty="0">
                <a:latin typeface="Calibri"/>
                <a:cs typeface="Calibri"/>
              </a:rPr>
              <a:t>takes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only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one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cycle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5331461" y="6250714"/>
            <a:ext cx="764539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 dirty="0">
                <a:solidFill>
                  <a:schemeClr val="tx1"/>
                </a:solidFill>
              </a:rPr>
              <a:t>RISC-V</a:t>
            </a:r>
            <a:r>
              <a:rPr lang="en-US" spc="-40" dirty="0">
                <a:solidFill>
                  <a:schemeClr val="tx1"/>
                </a:solidFill>
              </a:rPr>
              <a:t> </a:t>
            </a:r>
            <a:r>
              <a:rPr lang="en-US" spc="-65" dirty="0">
                <a:solidFill>
                  <a:schemeClr val="tx1"/>
                </a:solidFill>
              </a:rPr>
              <a:t>(</a:t>
            </a:r>
            <a:fld id="{81D60167-4931-47E6-BA6A-407CBD079E47}" type="slidenum">
              <a:rPr spc="-65" smtClean="0">
                <a:solidFill>
                  <a:schemeClr val="tx1"/>
                </a:solidFill>
              </a:rPr>
              <a:pPr marL="12700">
                <a:spcBef>
                  <a:spcPts val="45"/>
                </a:spcBef>
              </a:pPr>
              <a:t>83</a:t>
            </a:fld>
            <a:r>
              <a:rPr spc="-65" dirty="0">
                <a:solidFill>
                  <a:schemeClr val="tx1"/>
                </a:solidFill>
              </a:rPr>
              <a:t>)</a:t>
            </a:r>
            <a:endParaRPr spc="-87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5071" y="-138631"/>
            <a:ext cx="5622713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Pipelining and ISA Design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830" y="849574"/>
            <a:ext cx="10474113" cy="4885419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516454" indent="-500367">
              <a:spcBef>
                <a:spcPts val="9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516454" algn="l"/>
                <a:tab pos="517300" algn="l"/>
              </a:tabLst>
            </a:pP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27" dirty="0">
                <a:latin typeface="Calibri"/>
                <a:cs typeface="Calibri"/>
              </a:rPr>
              <a:t> have</a:t>
            </a:r>
            <a:r>
              <a:rPr sz="3200" spc="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built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3" dirty="0">
                <a:latin typeface="Calibri"/>
                <a:cs typeface="Calibri"/>
              </a:rPr>
              <a:t> processor!</a:t>
            </a:r>
            <a:endParaRPr sz="3200" dirty="0">
              <a:latin typeface="Calibri"/>
              <a:cs typeface="Calibri"/>
            </a:endParaRPr>
          </a:p>
          <a:p>
            <a:pPr marL="815320" marR="6773" lvl="1" indent="-339505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" dirty="0">
                <a:latin typeface="Calibri"/>
                <a:cs typeface="Calibri"/>
              </a:rPr>
              <a:t>Capable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 </a:t>
            </a:r>
            <a:r>
              <a:rPr sz="2667" spc="-13" dirty="0">
                <a:latin typeface="Calibri"/>
                <a:cs typeface="Calibri"/>
              </a:rPr>
              <a:t>executing</a:t>
            </a:r>
            <a:r>
              <a:rPr sz="2667" spc="-7" dirty="0">
                <a:latin typeface="Calibri"/>
                <a:cs typeface="Calibri"/>
              </a:rPr>
              <a:t> all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RISC-V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instructions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 </a:t>
            </a:r>
            <a:r>
              <a:rPr sz="2667" dirty="0">
                <a:latin typeface="Calibri"/>
                <a:cs typeface="Calibri"/>
              </a:rPr>
              <a:t>one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cycle </a:t>
            </a:r>
            <a:r>
              <a:rPr sz="2667" spc="-579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each</a:t>
            </a:r>
          </a:p>
          <a:p>
            <a:pPr marL="425016" indent="-408930">
              <a:spcBef>
                <a:spcPts val="76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dirty="0">
                <a:latin typeface="Calibri"/>
                <a:cs typeface="Calibri"/>
              </a:rPr>
              <a:t>5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Phases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of</a:t>
            </a:r>
            <a:r>
              <a:rPr sz="3200" spc="-20" dirty="0">
                <a:latin typeface="Calibri"/>
                <a:cs typeface="Calibri"/>
              </a:rPr>
              <a:t> execution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93" dirty="0">
                <a:latin typeface="Calibri"/>
                <a:cs typeface="Calibri"/>
              </a:rPr>
              <a:t>IF,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ID,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EX,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MEM,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WB</a:t>
            </a:r>
          </a:p>
          <a:p>
            <a:pPr marL="815320" lvl="1" indent="-340351">
              <a:spcBef>
                <a:spcPts val="6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dirty="0">
                <a:latin typeface="Calibri"/>
                <a:cs typeface="Calibri"/>
              </a:rPr>
              <a:t>Not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all instructions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are</a:t>
            </a:r>
            <a:r>
              <a:rPr sz="2667" spc="-7" dirty="0">
                <a:latin typeface="Calibri"/>
                <a:cs typeface="Calibri"/>
              </a:rPr>
              <a:t> active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all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phases</a:t>
            </a:r>
          </a:p>
          <a:p>
            <a:pPr marL="425016" indent="-408930">
              <a:spcBef>
                <a:spcPts val="76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13" dirty="0">
                <a:latin typeface="Calibri"/>
                <a:cs typeface="Calibri"/>
              </a:rPr>
              <a:t>Controller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specifies</a:t>
            </a:r>
            <a:r>
              <a:rPr sz="3200" spc="-13" dirty="0">
                <a:latin typeface="Calibri"/>
                <a:cs typeface="Calibri"/>
              </a:rPr>
              <a:t> how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execute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instructions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13" dirty="0">
                <a:latin typeface="Calibri"/>
                <a:cs typeface="Calibri"/>
              </a:rPr>
              <a:t>Implemented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as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ROM or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logic</a:t>
            </a:r>
            <a:endParaRPr sz="2667" dirty="0">
              <a:latin typeface="Calibri"/>
              <a:cs typeface="Calibri"/>
            </a:endParaRPr>
          </a:p>
          <a:p>
            <a:pPr marL="425016" indent="-408930">
              <a:spcBef>
                <a:spcPts val="76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Pipelining</a:t>
            </a:r>
            <a:r>
              <a:rPr sz="3200" spc="-20" dirty="0">
                <a:latin typeface="Calibri"/>
                <a:cs typeface="Calibri"/>
              </a:rPr>
              <a:t> improves </a:t>
            </a:r>
            <a:r>
              <a:rPr sz="3200" spc="-7" dirty="0">
                <a:latin typeface="Calibri"/>
                <a:cs typeface="Calibri"/>
              </a:rPr>
              <a:t>performance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dirty="0">
                <a:latin typeface="Calibri"/>
                <a:cs typeface="Calibri"/>
              </a:rPr>
              <a:t>But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we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must resolve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hazards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73636" y="6409792"/>
            <a:ext cx="764539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>
                <a:solidFill>
                  <a:schemeClr val="tx1"/>
                </a:solidFill>
              </a:rPr>
              <a:t>RISC-V</a:t>
            </a:r>
            <a:r>
              <a:rPr lang="en-US" spc="-40">
                <a:solidFill>
                  <a:schemeClr val="tx1"/>
                </a:solidFill>
              </a:rPr>
              <a:t> </a:t>
            </a:r>
            <a:r>
              <a:rPr lang="en-US" spc="-65">
                <a:solidFill>
                  <a:schemeClr val="tx1"/>
                </a:solidFill>
              </a:rPr>
              <a:t>(</a:t>
            </a:r>
            <a:fld id="{81D60167-4931-47E6-BA6A-407CBD079E47}" type="slidenum">
              <a:rPr spc="-65" smtClean="0">
                <a:solidFill>
                  <a:schemeClr val="tx1"/>
                </a:solidFill>
              </a:rPr>
              <a:pPr marL="12700">
                <a:spcBef>
                  <a:spcPts val="45"/>
                </a:spcBef>
              </a:pPr>
              <a:t>84</a:t>
            </a:fld>
            <a:r>
              <a:rPr spc="-65">
                <a:solidFill>
                  <a:schemeClr val="tx1"/>
                </a:solidFill>
              </a:rPr>
              <a:t>)</a:t>
            </a:r>
            <a:endParaRPr spc="-87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473625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133" dirty="0"/>
              <a:t>“And In conclusion…”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7137" y="1932433"/>
            <a:ext cx="6331711" cy="3432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C1C36C-6568-4560-A18E-59BC7917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761E-2ACE-4463-8446-DEA6CEEEAC1E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F86437607B6642AF8BA2216B081845" ma:contentTypeVersion="4" ma:contentTypeDescription="Create a new document." ma:contentTypeScope="" ma:versionID="078b165f208a398f18a2fb5d93f62987">
  <xsd:schema xmlns:xsd="http://www.w3.org/2001/XMLSchema" xmlns:xs="http://www.w3.org/2001/XMLSchema" xmlns:p="http://schemas.microsoft.com/office/2006/metadata/properties" xmlns:ns2="753b2930-7d8a-44b9-bdea-50efa374d7e4" targetNamespace="http://schemas.microsoft.com/office/2006/metadata/properties" ma:root="true" ma:fieldsID="efd583fdce585c5b55bfcbde257c1850" ns2:_="">
    <xsd:import namespace="753b2930-7d8a-44b9-bdea-50efa374d7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3b2930-7d8a-44b9-bdea-50efa374d7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10DC40-ABAC-49D0-AD90-C3B4FC393EBF}"/>
</file>

<file path=customXml/itemProps2.xml><?xml version="1.0" encoding="utf-8"?>
<ds:datastoreItem xmlns:ds="http://schemas.openxmlformats.org/officeDocument/2006/customXml" ds:itemID="{B582DF92-27C8-46EB-8BB2-0C1A27925C09}"/>
</file>

<file path=customXml/itemProps3.xml><?xml version="1.0" encoding="utf-8"?>
<ds:datastoreItem xmlns:ds="http://schemas.openxmlformats.org/officeDocument/2006/customXml" ds:itemID="{20ACFF1B-2315-42BC-93C3-DF5A594A3BAB}"/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5270</Words>
  <Application>Microsoft Office PowerPoint</Application>
  <PresentationFormat>Widescreen</PresentationFormat>
  <Paragraphs>1326</Paragraphs>
  <Slides>84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9" baseType="lpstr">
      <vt:lpstr>MS PGothic</vt:lpstr>
      <vt:lpstr>Arial</vt:lpstr>
      <vt:lpstr>Calibri</vt:lpstr>
      <vt:lpstr>Calibri Light</vt:lpstr>
      <vt:lpstr>Courier New</vt:lpstr>
      <vt:lpstr>Gill Sans MT</vt:lpstr>
      <vt:lpstr>ITCFranklinGothicStd-DmCd</vt:lpstr>
      <vt:lpstr>ITCFranklinGothicStd-Hvy</vt:lpstr>
      <vt:lpstr>Monotype Sorts</vt:lpstr>
      <vt:lpstr>Symbol</vt:lpstr>
      <vt:lpstr>Times New Roman</vt:lpstr>
      <vt:lpstr>Trebuchet MS</vt:lpstr>
      <vt:lpstr>Wingdings</vt:lpstr>
      <vt:lpstr>Wingdings 2</vt:lpstr>
      <vt:lpstr>Office Theme</vt:lpstr>
      <vt:lpstr>Computer Architecture 1 </vt:lpstr>
      <vt:lpstr>New-School Machine Structures</vt:lpstr>
      <vt:lpstr>6 Great Ideas in Computer Architecture</vt:lpstr>
      <vt:lpstr>Instruction Timing</vt:lpstr>
      <vt:lpstr>Instruction Timing</vt:lpstr>
      <vt:lpstr>Performance Measures</vt:lpstr>
      <vt:lpstr>Transportation Analogy</vt:lpstr>
      <vt:lpstr>Computer Analogy</vt:lpstr>
      <vt:lpstr>PowerPoint Presentation</vt:lpstr>
      <vt:lpstr>“Iron Law” of Processor Performance</vt:lpstr>
      <vt:lpstr>Defining (Speed) Performance</vt:lpstr>
      <vt:lpstr>Performance Factors</vt:lpstr>
      <vt:lpstr>Review:  Machine Clock Rate</vt:lpstr>
      <vt:lpstr>Clock Cycles per Instruction</vt:lpstr>
      <vt:lpstr>Effective CPI</vt:lpstr>
      <vt:lpstr>THE Performance Equation</vt:lpstr>
      <vt:lpstr>A Simple Example</vt:lpstr>
      <vt:lpstr>Instructions per Program</vt:lpstr>
      <vt:lpstr>(Average) Clock Cycles per Instruction (CPI)</vt:lpstr>
      <vt:lpstr>Time per Cycle (1/Frequency)</vt:lpstr>
      <vt:lpstr>Speed Tradeoff Example</vt:lpstr>
      <vt:lpstr>Determinates of CPU Performance</vt:lpstr>
      <vt:lpstr>PowerPoint Presentation</vt:lpstr>
      <vt:lpstr>Where Does Energy Go in CMOS?</vt:lpstr>
      <vt:lpstr>Energy per Task</vt:lpstr>
      <vt:lpstr>Energy Tradeoff Example</vt:lpstr>
      <vt:lpstr>Performance/Power Trends</vt:lpstr>
      <vt:lpstr>End of Scaling</vt:lpstr>
      <vt:lpstr>Energy “Iron Law”</vt:lpstr>
      <vt:lpstr>PowerPoint Presentation</vt:lpstr>
      <vt:lpstr>Gotta Do Laundry</vt:lpstr>
      <vt:lpstr>Sequential Laundry</vt:lpstr>
      <vt:lpstr>Pipelined Laundry</vt:lpstr>
      <vt:lpstr>Sequential Laundry</vt:lpstr>
      <vt:lpstr>Sequential Laundry</vt:lpstr>
      <vt:lpstr>‘Sequential’ RISC-V Datapath</vt:lpstr>
      <vt:lpstr>Pipelined RISC-V Datapath</vt:lpstr>
      <vt:lpstr>Pipelined RISC-V Datapath</vt:lpstr>
      <vt:lpstr>Sequential vs. Simultaneous</vt:lpstr>
      <vt:lpstr>Sequential vs. Simultaneous</vt:lpstr>
      <vt:lpstr>PowerPoint Presentation</vt:lpstr>
      <vt:lpstr>Single-Cycle RV32I Datapath</vt:lpstr>
      <vt:lpstr>Single-Cycle RV32I Datapath</vt:lpstr>
      <vt:lpstr>Pipelined RV32I Datapath</vt:lpstr>
      <vt:lpstr>Pipelined RV32I Datapath</vt:lpstr>
      <vt:lpstr>Pipelined Control</vt:lpstr>
      <vt:lpstr>PowerPoint Presentation</vt:lpstr>
      <vt:lpstr>Hazards Ahead!</vt:lpstr>
      <vt:lpstr>Pipelining Hazards</vt:lpstr>
      <vt:lpstr>Structural Hazard</vt:lpstr>
      <vt:lpstr>Regfile Structural Hazards</vt:lpstr>
      <vt:lpstr>Structural Hazard: Memory Access</vt:lpstr>
      <vt:lpstr>Instruction and Data Caches</vt:lpstr>
      <vt:lpstr>Structural Hazards – Summary</vt:lpstr>
      <vt:lpstr>PowerPoint Presentation</vt:lpstr>
      <vt:lpstr>Data Hazard: Register Access</vt:lpstr>
      <vt:lpstr>Data Hazard: Register Access</vt:lpstr>
      <vt:lpstr>Data Hazard: ALU Result</vt:lpstr>
      <vt:lpstr>Solution 1: Stalling</vt:lpstr>
      <vt:lpstr>Stalls and Performance</vt:lpstr>
      <vt:lpstr>Forwarding </vt:lpstr>
      <vt:lpstr>Solution 2: Forwarding</vt:lpstr>
      <vt:lpstr>Forwarding (aka Bypassing)</vt:lpstr>
      <vt:lpstr>Data Needed for Forwarding (Example)</vt:lpstr>
      <vt:lpstr>Pipelined RV32I Datapath</vt:lpstr>
      <vt:lpstr>Data Hazard and Forwarding</vt:lpstr>
      <vt:lpstr>Load Data Hazard</vt:lpstr>
      <vt:lpstr>Stall Pipeline</vt:lpstr>
      <vt:lpstr>lw Data Hazard</vt:lpstr>
      <vt:lpstr>Code Scheduling to Avoid Stalls</vt:lpstr>
      <vt:lpstr>PowerPoint Presentation</vt:lpstr>
      <vt:lpstr>Control Hazards</vt:lpstr>
      <vt:lpstr>Observation</vt:lpstr>
      <vt:lpstr>Kill Instructions after Branch if Taken</vt:lpstr>
      <vt:lpstr>Reducing Branch Penalties</vt:lpstr>
      <vt:lpstr>Branch Prediction</vt:lpstr>
      <vt:lpstr>PowerPoint Presentation</vt:lpstr>
      <vt:lpstr>Increasing Processor Performance</vt:lpstr>
      <vt:lpstr>Superscalar Processor</vt:lpstr>
      <vt:lpstr>Superscalar  Processor</vt:lpstr>
      <vt:lpstr>Benchmark: CPI of i7</vt:lpstr>
      <vt:lpstr>PowerPoint Presentation</vt:lpstr>
      <vt:lpstr>Pipelining and ISA Design</vt:lpstr>
      <vt:lpstr>“And In conclusion…”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 Thi Kim Hue</dc:creator>
  <cp:lastModifiedBy>Nguyen Duc Minh - Vien Dien Tu Vien Thong</cp:lastModifiedBy>
  <cp:revision>3</cp:revision>
  <dcterms:created xsi:type="dcterms:W3CDTF">2021-03-30T05:12:31Z</dcterms:created>
  <dcterms:modified xsi:type="dcterms:W3CDTF">2022-07-08T00:45:43Z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0x01010068F86437607B6642AF8BA2216B081845</vt:lpwstr>
  </property>
</Properties>
</file>